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41" r:id="rId5"/>
    <p:sldMasterId id="2147483743" r:id="rId6"/>
    <p:sldMasterId id="2147483745" r:id="rId7"/>
    <p:sldMasterId id="2147483790" r:id="rId8"/>
    <p:sldMasterId id="2147483835" r:id="rId9"/>
    <p:sldMasterId id="2147483880" r:id="rId10"/>
  </p:sldMasterIdLst>
  <p:notesMasterIdLst>
    <p:notesMasterId r:id="rId39"/>
  </p:notesMasterIdLst>
  <p:sldIdLst>
    <p:sldId id="321" r:id="rId11"/>
    <p:sldId id="325" r:id="rId12"/>
    <p:sldId id="324" r:id="rId13"/>
    <p:sldId id="301" r:id="rId14"/>
    <p:sldId id="259" r:id="rId15"/>
    <p:sldId id="260" r:id="rId16"/>
    <p:sldId id="302" r:id="rId17"/>
    <p:sldId id="327" r:id="rId18"/>
    <p:sldId id="262" r:id="rId19"/>
    <p:sldId id="263" r:id="rId20"/>
    <p:sldId id="303" r:id="rId21"/>
    <p:sldId id="328" r:id="rId22"/>
    <p:sldId id="323" r:id="rId23"/>
    <p:sldId id="274" r:id="rId24"/>
    <p:sldId id="270" r:id="rId25"/>
    <p:sldId id="271" r:id="rId26"/>
    <p:sldId id="311" r:id="rId27"/>
    <p:sldId id="285" r:id="rId28"/>
    <p:sldId id="286" r:id="rId29"/>
    <p:sldId id="315" r:id="rId30"/>
    <p:sldId id="313" r:id="rId31"/>
    <p:sldId id="317" r:id="rId32"/>
    <p:sldId id="333" r:id="rId33"/>
    <p:sldId id="305" r:id="rId34"/>
    <p:sldId id="307" r:id="rId35"/>
    <p:sldId id="306" r:id="rId36"/>
    <p:sldId id="319" r:id="rId37"/>
    <p:sldId id="320" r:id="rId3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8D33"/>
    <a:srgbClr val="B13A73"/>
    <a:srgbClr val="3D3A9D"/>
    <a:srgbClr val="BBE0E3"/>
    <a:srgbClr val="898989"/>
    <a:srgbClr val="F5C1C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817" autoAdjust="0"/>
  </p:normalViewPr>
  <p:slideViewPr>
    <p:cSldViewPr>
      <p:cViewPr varScale="1">
        <p:scale>
          <a:sx n="72" d="100"/>
          <a:sy n="72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png"/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23331FB-3B8F-4794-A38A-C5636DBA61D9}" type="datetimeFigureOut">
              <a:rPr lang="de-DE"/>
              <a:pPr>
                <a:defRPr/>
              </a:pPr>
              <a:t>22.09.2011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D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92E9471-A1A5-4452-877C-30BC11389DD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0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64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849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054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259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669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873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0786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2834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2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88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6930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8978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1026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3074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22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7170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921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12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0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8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928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23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5C185C4-2E08-4386-82E3-9E281981E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0E9A47E-E648-4277-BE5D-16E5AF825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3EFD5-ED56-4F7C-A8BB-489A970C9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214AD-FCC6-43D7-A4EB-BAB0D78B9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5BA8E-5FB3-4A5F-A054-DC20D58CA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40005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447800"/>
            <a:ext cx="40005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4D3F-330E-4922-8C2E-1C3A1B236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6A932-9E66-4A39-AC83-60F2C76CC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153A7-5B89-4EB5-9B95-DEDF88C99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3E712-DA90-4A50-BAB3-87C03FFBF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F8B47-C777-421C-871C-B8DB7121C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04D16-1852-4112-8716-F5F90059F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4B7BD-1AF4-417B-B61D-CDC0A6573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91F03F2-FCBF-40BB-BC41-F98B2FF36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7560F-D05F-46FD-BC9F-34044E5BC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109525E-5239-46E8-A8E1-6BD9B648B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4CC4E98-F664-47AF-84F9-59D737239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3C1D484-41D3-4936-8B90-55973F4F3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40005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447800"/>
            <a:ext cx="40005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636D81E-2264-4C30-A5F7-E8929C890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62212D7-6F9E-4EB6-ACC6-64E731789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E1D251C-24E4-4A18-9C25-7F12C31FC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E344083-4E88-4986-8347-FFA1CE34A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C177287-A506-4D38-95AF-2DB33BCFB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7AC800A-0ED3-4D38-945F-C5C669984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2116776-2E8D-488B-BC14-6410D9ED03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E87CEA9-645E-41F2-979C-064B10872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CFE4323-75FD-4496-B7A8-73CAFE9EC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FD30D96-33DA-4D27-8C51-F63E790F1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D935E4E-8312-4823-9805-848542890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3B216E2-7301-4F34-999F-187C14070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40005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447800"/>
            <a:ext cx="40005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AEF0DA1-71A1-4BD2-86FD-D8CD6A979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9448566-27D1-43A1-B801-0C94C4EB8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F78C77A-EA8C-47E3-9848-D7DB54530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FE20B95-5C81-4DFF-AE12-044C13306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471401E-36C2-4479-B9D2-A3F674EB6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E63F553-B942-4284-9F4B-2BC44EEE4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88311B1-0B83-44DE-9592-BDF26488D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6E855CE-9077-4CB2-89C9-FDF44B2CA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996EE0D-0C40-4D26-8D63-5C70128EE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14C421B-A9AF-4C51-B43A-08E88E70A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451CC2-2E10-47B1-9135-9946A29F9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62874F6-805B-4EA5-8BFB-1C6F2952D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40005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447800"/>
            <a:ext cx="40005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87F60B2-F535-48C2-AE8A-50A9FF36B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A5AE891-4850-45D2-9C85-CA88E237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7BD84D0-ED9C-4A17-A827-C832835FB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40005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447800"/>
            <a:ext cx="40005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8198D88-13B3-4C16-9303-038D6B2FF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280B2DD-3D54-434A-83F4-EBB7426DC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BF4E73D-6918-46D2-A070-C2F4E6C3D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B0E7D18-F276-44D7-95E8-C3E5FC8C2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2AFA346-4891-4E2F-AD85-1A531D7AC9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B3EFB54-42B5-4251-BAF5-38B700514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259A7-BBB6-423C-93B3-8E5EEA4AB26E}" type="slidenum">
              <a:rPr lang="en-US"/>
              <a:pPr>
                <a:defRPr/>
              </a:pPr>
              <a:t>‹#›</a:t>
            </a:fld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Reconfigurable and Embedded Digital Systems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4454E-4392-491A-9A79-8FBE8325B32D}" type="slidenum">
              <a:rPr lang="en-US"/>
              <a:pPr>
                <a:defRPr/>
              </a:pPr>
              <a:t>‹#›</a:t>
            </a:fld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Reconfigurable and Embedded Digital Systems</a:t>
            </a:r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14951-7E53-489C-BD45-82F3EB4D2E19}" type="slidenum">
              <a:rPr lang="en-US"/>
              <a:pPr>
                <a:defRPr/>
              </a:pPr>
              <a:t>‹#›</a:t>
            </a:fld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Reconfigurable and Embedded Digital Systems</a:t>
            </a:r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65DA5-95E0-4057-8F06-B3196A64AE9A}" type="slidenum">
              <a:rPr lang="en-US"/>
              <a:pPr>
                <a:defRPr/>
              </a:pPr>
              <a:t>‹#›</a:t>
            </a:fld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Reconfigurable and Embedded Digital Systems</a:t>
            </a:r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75947-311C-46CB-8938-71ED0219E85A}" type="slidenum">
              <a:rPr lang="en-US"/>
              <a:pPr>
                <a:defRPr/>
              </a:pPr>
              <a:t>‹#›</a:t>
            </a:fld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Reconfigurable and Embedded Digital Systems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B7DC39E-921A-4084-A5BC-D3C8C714E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A316B-354C-4AC6-B058-141DE044997D}" type="slidenum">
              <a:rPr lang="en-US"/>
              <a:pPr>
                <a:defRPr/>
              </a:pPr>
              <a:t>‹#›</a:t>
            </a:fld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Reconfigurable and Embedded Digital Systems</a:t>
            </a:r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EB5A6-1F04-44B9-AEDC-68EBFE73DFD8}" type="slidenum">
              <a:rPr lang="en-US"/>
              <a:pPr>
                <a:defRPr/>
              </a:pPr>
              <a:t>‹#›</a:t>
            </a:fld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Reconfigurable and Embedded Digital Systems</a:t>
            </a:r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E1B73-D72E-4CD2-B29E-3D67F8ADF56F}" type="slidenum">
              <a:rPr lang="en-US"/>
              <a:pPr>
                <a:defRPr/>
              </a:pPr>
              <a:t>‹#›</a:t>
            </a:fld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Reconfigurable and Embedded Digital Systems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EC703-F1B6-4376-856C-19838C6591E6}" type="slidenum">
              <a:rPr lang="en-US"/>
              <a:pPr>
                <a:defRPr/>
              </a:pPr>
              <a:t>‹#›</a:t>
            </a:fld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Reconfigurable and Embedded Digital Systems</a:t>
            </a:r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DF73F-5CB8-415E-9C8E-5F893A84DC4B}" type="slidenum">
              <a:rPr lang="en-US"/>
              <a:pPr>
                <a:defRPr/>
              </a:pPr>
              <a:t>‹#›</a:t>
            </a:fld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Reconfigurable and Embedded Digital Systems</a:t>
            </a:r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2BED5-0D94-4E87-9AA4-6B648804E0D5}" type="slidenum">
              <a:rPr lang="en-US"/>
              <a:pPr>
                <a:defRPr/>
              </a:pPr>
              <a:t>‹#›</a:t>
            </a:fld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Reconfigurable and Embedded Digital Systems</a:t>
            </a:r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D5CBC-1030-46D8-973A-07A1CC8EF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3C90E-09BE-4AC2-B854-AE4605CA4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E31EC-30DD-4397-A9A5-1FD97EC22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40005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447800"/>
            <a:ext cx="40005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061C9-EFC6-4021-A7D1-44D8A7865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825F062-6430-4BC0-9E23-B06CAF226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A2F09-C468-4F80-BDAD-2BB136118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3514F-6CFA-42FB-9D34-057802BA0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E33C1-CB27-4FDA-9023-E061E2320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ED423-85C8-4E84-B976-215171421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D099B-5389-49F4-993F-4D4EC2185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CC00E-B73F-4397-A72E-94370B557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DA8FF-DC8F-4CA8-B77C-B98A4CF1C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EC720-ACC0-4302-A1FD-952368F9D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87962-E25A-4430-97BA-3CA13A165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C9D41-208B-47C9-9FDF-2C16B4484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86B902F-CE0B-4340-8AC3-DA7D143C5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40005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447800"/>
            <a:ext cx="40005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8E132-2B71-4DC4-909A-F763B556C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09BA9-AB1B-4FB3-80E2-C8FD5CDB4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7221A-5282-4DCD-A65D-26891E7E8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A6ACC-4913-4C7D-AC9F-FABDF3C41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A2075-0BB8-44A1-BD18-F0AADCB4E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2038F-547E-4C90-AEFA-59795A827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B5CD2-F0C2-4897-A116-3E4FBFD6D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2A0A8-4734-48EE-B8AE-6A952B1A1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B6999-C2AF-487B-980C-7A80514BF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22DBC-C7DE-4B8A-BAC1-3D49E2801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DA32566-E016-468F-B511-51BDFFD45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59CFD-436B-4E55-B41A-A37438307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40005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447800"/>
            <a:ext cx="40005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5C75A-9297-4AC5-B743-13CEC6E13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59BFC-2BD5-4EC2-899B-CA393CD4A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BC1EE-BB36-4EF9-9A2A-ED13CD9FD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48356-B499-45B3-8E2A-A565E09F2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BA905-166F-4273-9491-FB4BE4B19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A135F-E084-48F9-8006-A58B6901E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440C4-26DA-42E9-B9C5-4074CC7AC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9E171-A904-4B7B-9B2A-B07D802F8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2EE38-3212-4F45-9FC8-D7F88D5C5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BBDAB26-B3EA-408E-9BFE-AA2A92BF4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170CD-EC38-4121-8691-88A160391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6F11B-4CB2-4E2D-8080-736026557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40005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447800"/>
            <a:ext cx="40005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B7928-5430-493C-A73B-2F8C500DA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531D6-F77D-495C-A64E-4A9485604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F2255-9553-4C9C-B9C9-305547B63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81EFC-3135-4A75-80DF-51FDDFB4E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78796-5F05-4805-BBAE-5CB5D3A68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970B6-1CCF-482F-B16E-4B9DE3368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6F12E-FF8F-48BD-954A-AE76FAA04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6908B-587A-4FDC-9B42-7D2F8CB1E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46075"/>
          </a:xfrm>
          <a:prstGeom prst="rect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8153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0033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46075"/>
          </a:xfrm>
          <a:prstGeom prst="rect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8153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95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2F17467-3699-4423-8D85-2C4C35691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89" r:id="rId2"/>
    <p:sldLayoutId id="2147483988" r:id="rId3"/>
    <p:sldLayoutId id="2147483987" r:id="rId4"/>
    <p:sldLayoutId id="2147483986" r:id="rId5"/>
    <p:sldLayoutId id="2147483985" r:id="rId6"/>
    <p:sldLayoutId id="2147483984" r:id="rId7"/>
    <p:sldLayoutId id="2147483983" r:id="rId8"/>
    <p:sldLayoutId id="2147483982" r:id="rId9"/>
    <p:sldLayoutId id="2147483981" r:id="rId10"/>
    <p:sldLayoutId id="214748398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0033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46075"/>
          </a:xfrm>
          <a:prstGeom prst="rect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8153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0033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46075"/>
          </a:xfrm>
          <a:prstGeom prst="rect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8153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0033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46075"/>
          </a:xfrm>
          <a:prstGeom prst="rect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8153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0033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rgbClr val="DCE8E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fr-CH" sz="2400">
              <a:latin typeface="Arial" pitchFamily="34" charset="0"/>
              <a:ea typeface="ＭＳ Ｐゴシック" pitchFamily="1" charset="-128"/>
            </a:endParaRPr>
          </a:p>
        </p:txBody>
      </p:sp>
      <p:pic>
        <p:nvPicPr>
          <p:cNvPr id="50179" name="Picture 7" descr="logo_reds_v4_1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061325" y="6453188"/>
            <a:ext cx="9747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0" y="1044575"/>
            <a:ext cx="5759450" cy="34925"/>
          </a:xfrm>
          <a:prstGeom prst="rect">
            <a:avLst/>
          </a:prstGeom>
          <a:solidFill>
            <a:srgbClr val="45678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fr-CH" sz="2400">
              <a:latin typeface="Arial" pitchFamily="34" charset="0"/>
              <a:ea typeface="ＭＳ Ｐゴシック" pitchFamily="1" charset="-128"/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4"/>
          </p:nvPr>
        </p:nvSpPr>
        <p:spPr>
          <a:xfrm>
            <a:off x="179388" y="6537325"/>
            <a:ext cx="677862" cy="228600"/>
          </a:xfrm>
          <a:prstGeom prst="rect">
            <a:avLst/>
          </a:prstGeom>
        </p:spPr>
        <p:txBody>
          <a:bodyPr anchor="b"/>
          <a:lstStyle>
            <a:lvl1pPr eaLnBrk="0" hangingPunct="0">
              <a:defRPr sz="1200">
                <a:solidFill>
                  <a:srgbClr val="456789"/>
                </a:solidFill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19E05A76-A0E8-4138-9998-BD6100C73693}" type="slidenum">
              <a:rPr lang="en-US"/>
              <a:pPr>
                <a:defRPr/>
              </a:pPr>
              <a:t>‹#›</a:t>
            </a:fld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3"/>
          <p:cNvSpPr>
            <a:spLocks noGrp="1"/>
          </p:cNvSpPr>
          <p:nvPr>
            <p:ph type="ftr" sz="quarter" idx="3"/>
          </p:nvPr>
        </p:nvSpPr>
        <p:spPr bwMode="auto">
          <a:xfrm>
            <a:off x="2732088" y="6497638"/>
            <a:ext cx="3697287" cy="268287"/>
          </a:xfrm>
          <a:prstGeom prst="rect">
            <a:avLst/>
          </a:prstGeom>
          <a:ln w="25400">
            <a:miter lim="800000"/>
            <a:headEnd/>
            <a:tailEnd/>
          </a:ln>
        </p:spPr>
        <p:txBody>
          <a:bodyPr vert="horz" wrap="square" lIns="67355" tIns="33677" rIns="67355" bIns="33677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456789"/>
                </a:solidFill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Reconfigurable and Embedded Digital Systems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4" r:id="rId2"/>
    <p:sldLayoutId id="2147483933" r:id="rId3"/>
    <p:sldLayoutId id="2147483932" r:id="rId4"/>
    <p:sldLayoutId id="2147483931" r:id="rId5"/>
    <p:sldLayoutId id="2147483930" r:id="rId6"/>
    <p:sldLayoutId id="2147483929" r:id="rId7"/>
    <p:sldLayoutId id="2147483928" r:id="rId8"/>
    <p:sldLayoutId id="2147483927" r:id="rId9"/>
    <p:sldLayoutId id="2147483926" r:id="rId10"/>
    <p:sldLayoutId id="2147483925" r:id="rId11"/>
  </p:sldLayoutIdLst>
  <p:transition/>
  <p:hf hdr="0" dt="0"/>
  <p:txStyles>
    <p:titleStyle>
      <a:lvl1pPr marL="19050" indent="-19050" algn="ctr" defTabSz="673100" rtl="0" eaLnBrk="0" fontAlgn="base" hangingPunct="0">
        <a:spcBef>
          <a:spcPct val="0"/>
        </a:spcBef>
        <a:spcAft>
          <a:spcPct val="0"/>
        </a:spcAft>
        <a:defRPr sz="4800">
          <a:solidFill>
            <a:srgbClr val="171A39"/>
          </a:solidFill>
          <a:latin typeface="+mj-lt"/>
          <a:ea typeface="+mj-ea"/>
          <a:cs typeface="+mj-cs"/>
        </a:defRPr>
      </a:lvl1pPr>
      <a:lvl2pPr marL="19050" indent="-19050" algn="ctr" defTabSz="673100" rtl="0" eaLnBrk="0" fontAlgn="base" hangingPunct="0">
        <a:spcBef>
          <a:spcPct val="0"/>
        </a:spcBef>
        <a:spcAft>
          <a:spcPct val="0"/>
        </a:spcAft>
        <a:defRPr sz="4800">
          <a:solidFill>
            <a:srgbClr val="171A39"/>
          </a:solidFill>
          <a:latin typeface="Arial" charset="0"/>
          <a:cs typeface="Arial" charset="0"/>
        </a:defRPr>
      </a:lvl2pPr>
      <a:lvl3pPr marL="19050" indent="-19050" algn="ctr" defTabSz="673100" rtl="0" eaLnBrk="0" fontAlgn="base" hangingPunct="0">
        <a:spcBef>
          <a:spcPct val="0"/>
        </a:spcBef>
        <a:spcAft>
          <a:spcPct val="0"/>
        </a:spcAft>
        <a:defRPr sz="4800">
          <a:solidFill>
            <a:srgbClr val="171A39"/>
          </a:solidFill>
          <a:latin typeface="Arial" charset="0"/>
          <a:cs typeface="Arial" charset="0"/>
        </a:defRPr>
      </a:lvl3pPr>
      <a:lvl4pPr marL="19050" indent="-19050" algn="ctr" defTabSz="673100" rtl="0" eaLnBrk="0" fontAlgn="base" hangingPunct="0">
        <a:spcBef>
          <a:spcPct val="0"/>
        </a:spcBef>
        <a:spcAft>
          <a:spcPct val="0"/>
        </a:spcAft>
        <a:defRPr sz="4800">
          <a:solidFill>
            <a:srgbClr val="171A39"/>
          </a:solidFill>
          <a:latin typeface="Arial" charset="0"/>
          <a:cs typeface="Arial" charset="0"/>
        </a:defRPr>
      </a:lvl4pPr>
      <a:lvl5pPr marL="19050" indent="-19050" algn="ctr" defTabSz="673100" rtl="0" eaLnBrk="0" fontAlgn="base" hangingPunct="0">
        <a:spcBef>
          <a:spcPct val="0"/>
        </a:spcBef>
        <a:spcAft>
          <a:spcPct val="0"/>
        </a:spcAft>
        <a:defRPr sz="4800">
          <a:solidFill>
            <a:srgbClr val="171A39"/>
          </a:solidFill>
          <a:latin typeface="Arial" charset="0"/>
          <a:cs typeface="Arial" charset="0"/>
        </a:defRPr>
      </a:lvl5pPr>
      <a:lvl6pPr marL="476250" indent="-19050" algn="ctr" defTabSz="673100" rtl="0" fontAlgn="base">
        <a:spcBef>
          <a:spcPct val="0"/>
        </a:spcBef>
        <a:spcAft>
          <a:spcPct val="0"/>
        </a:spcAft>
        <a:defRPr sz="4800">
          <a:solidFill>
            <a:srgbClr val="171A39"/>
          </a:solidFill>
          <a:latin typeface="Arial" charset="0"/>
          <a:cs typeface="Arial" charset="0"/>
        </a:defRPr>
      </a:lvl6pPr>
      <a:lvl7pPr marL="933450" indent="-19050" algn="ctr" defTabSz="673100" rtl="0" fontAlgn="base">
        <a:spcBef>
          <a:spcPct val="0"/>
        </a:spcBef>
        <a:spcAft>
          <a:spcPct val="0"/>
        </a:spcAft>
        <a:defRPr sz="4800">
          <a:solidFill>
            <a:srgbClr val="171A39"/>
          </a:solidFill>
          <a:latin typeface="Arial" charset="0"/>
          <a:cs typeface="Arial" charset="0"/>
        </a:defRPr>
      </a:lvl7pPr>
      <a:lvl8pPr marL="1390650" indent="-19050" algn="ctr" defTabSz="673100" rtl="0" fontAlgn="base">
        <a:spcBef>
          <a:spcPct val="0"/>
        </a:spcBef>
        <a:spcAft>
          <a:spcPct val="0"/>
        </a:spcAft>
        <a:defRPr sz="4800">
          <a:solidFill>
            <a:srgbClr val="171A39"/>
          </a:solidFill>
          <a:latin typeface="Arial" charset="0"/>
          <a:cs typeface="Arial" charset="0"/>
        </a:defRPr>
      </a:lvl8pPr>
      <a:lvl9pPr marL="1847850" indent="-19050" algn="ctr" defTabSz="673100" rtl="0" fontAlgn="base">
        <a:spcBef>
          <a:spcPct val="0"/>
        </a:spcBef>
        <a:spcAft>
          <a:spcPct val="0"/>
        </a:spcAft>
        <a:defRPr sz="4800">
          <a:solidFill>
            <a:srgbClr val="171A39"/>
          </a:solidFill>
          <a:latin typeface="Arial" charset="0"/>
          <a:cs typeface="Arial" charset="0"/>
        </a:defRPr>
      </a:lvl9pPr>
    </p:titleStyle>
    <p:bodyStyle>
      <a:lvl1pPr marL="284163" indent="-284163" algn="l" defTabSz="673100" rtl="0" eaLnBrk="0" fontAlgn="base" hangingPunct="0">
        <a:spcBef>
          <a:spcPts val="500"/>
        </a:spcBef>
        <a:spcAft>
          <a:spcPts val="50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1988" indent="-187325" algn="l" defTabSz="673100" rtl="0" eaLnBrk="0" fontAlgn="base" hangingPunct="0">
        <a:spcBef>
          <a:spcPts val="500"/>
        </a:spcBef>
        <a:spcAft>
          <a:spcPts val="500"/>
        </a:spcAft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049338" indent="-188913" algn="l" defTabSz="673100" rtl="0" eaLnBrk="0" fontAlgn="base" hangingPunct="0">
        <a:spcBef>
          <a:spcPts val="500"/>
        </a:spcBef>
        <a:spcAft>
          <a:spcPts val="500"/>
        </a:spcAft>
        <a:buChar char="•"/>
        <a:defRPr sz="1400">
          <a:solidFill>
            <a:schemeClr val="tx1"/>
          </a:solidFill>
          <a:latin typeface="+mn-lt"/>
          <a:cs typeface="+mn-cs"/>
        </a:defRPr>
      </a:lvl3pPr>
      <a:lvl4pPr marL="1239838" indent="131763" algn="l" defTabSz="673100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+mn-lt"/>
          <a:cs typeface="+mn-cs"/>
        </a:defRPr>
      </a:lvl4pPr>
      <a:lvl5pPr marL="1430338" indent="398463" algn="l" defTabSz="673100" rtl="0" eaLnBrk="0" fontAlgn="base" hangingPunct="0">
        <a:spcBef>
          <a:spcPct val="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5pPr>
      <a:lvl6pPr marL="1887538" indent="398463" algn="l" defTabSz="673100" rtl="0" fontAlgn="base">
        <a:spcBef>
          <a:spcPct val="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6pPr>
      <a:lvl7pPr marL="2344738" indent="398463" algn="l" defTabSz="673100" rtl="0" fontAlgn="base">
        <a:spcBef>
          <a:spcPct val="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7pPr>
      <a:lvl8pPr marL="2801938" indent="398463" algn="l" defTabSz="673100" rtl="0" fontAlgn="base">
        <a:spcBef>
          <a:spcPct val="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8pPr>
      <a:lvl9pPr marL="3259138" indent="398463" algn="l" defTabSz="673100" rtl="0" fontAlgn="base">
        <a:spcBef>
          <a:spcPct val="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46075"/>
          </a:xfrm>
          <a:prstGeom prst="rect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8153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95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D9D9EDD-7561-486E-BBE6-1A54F94A8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5" r:id="rId2"/>
    <p:sldLayoutId id="2147483944" r:id="rId3"/>
    <p:sldLayoutId id="2147483943" r:id="rId4"/>
    <p:sldLayoutId id="2147483942" r:id="rId5"/>
    <p:sldLayoutId id="2147483941" r:id="rId6"/>
    <p:sldLayoutId id="2147483940" r:id="rId7"/>
    <p:sldLayoutId id="2147483939" r:id="rId8"/>
    <p:sldLayoutId id="2147483938" r:id="rId9"/>
    <p:sldLayoutId id="2147483937" r:id="rId10"/>
    <p:sldLayoutId id="2147483936" r:id="rId11"/>
  </p:sldLayoutIdLst>
  <p:transition>
    <p:cut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0033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46075"/>
          </a:xfrm>
          <a:prstGeom prst="rect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8153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ECD6C79A-0B0F-4ED8-A496-BBBCB93B6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74758" name="Group 6"/>
          <p:cNvGrpSpPr>
            <a:grpSpLocks/>
          </p:cNvGrpSpPr>
          <p:nvPr userDrawn="1"/>
        </p:nvGrpSpPr>
        <p:grpSpPr bwMode="auto">
          <a:xfrm>
            <a:off x="0" y="6672263"/>
            <a:ext cx="9144000" cy="128587"/>
            <a:chOff x="0" y="4201"/>
            <a:chExt cx="5760" cy="81"/>
          </a:xfrm>
        </p:grpSpPr>
        <p:sp>
          <p:nvSpPr>
            <p:cNvPr id="18440" name="Line 8"/>
            <p:cNvSpPr>
              <a:spLocks noChangeShapeType="1"/>
            </p:cNvSpPr>
            <p:nvPr userDrawn="1"/>
          </p:nvSpPr>
          <p:spPr bwMode="auto">
            <a:xfrm rot="5400000">
              <a:off x="2880" y="1321"/>
              <a:ext cx="0" cy="5760"/>
            </a:xfrm>
            <a:prstGeom prst="line">
              <a:avLst/>
            </a:prstGeom>
            <a:noFill/>
            <a:ln w="127000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41" name="Line 9"/>
            <p:cNvSpPr>
              <a:spLocks noChangeShapeType="1"/>
            </p:cNvSpPr>
            <p:nvPr userDrawn="1"/>
          </p:nvSpPr>
          <p:spPr bwMode="auto">
            <a:xfrm rot="5400000" flipH="1">
              <a:off x="2880" y="1402"/>
              <a:ext cx="0" cy="576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8447" name="Text Box 15"/>
          <p:cNvSpPr txBox="1">
            <a:spLocks noChangeArrowheads="1"/>
          </p:cNvSpPr>
          <p:nvPr userDrawn="1"/>
        </p:nvSpPr>
        <p:spPr bwMode="auto">
          <a:xfrm>
            <a:off x="0" y="6567488"/>
            <a:ext cx="81724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tabLst>
                <a:tab pos="85725" algn="l"/>
                <a:tab pos="4124325" algn="ctr"/>
                <a:tab pos="7981950" algn="r"/>
              </a:tabLst>
              <a:defRPr/>
            </a:pPr>
            <a:r>
              <a:rPr lang="en-US" sz="1600" b="1"/>
              <a:t>	Nino Walenta	GAP Optique	University of Geneva</a:t>
            </a:r>
          </a:p>
        </p:txBody>
      </p:sp>
      <p:pic>
        <p:nvPicPr>
          <p:cNvPr id="74760" name="Picture 10" descr="Uni Logo Colored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264525" y="5894388"/>
            <a:ext cx="8572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6" r:id="rId2"/>
    <p:sldLayoutId id="2147483955" r:id="rId3"/>
    <p:sldLayoutId id="2147483954" r:id="rId4"/>
    <p:sldLayoutId id="2147483953" r:id="rId5"/>
    <p:sldLayoutId id="2147483952" r:id="rId6"/>
    <p:sldLayoutId id="2147483951" r:id="rId7"/>
    <p:sldLayoutId id="2147483950" r:id="rId8"/>
    <p:sldLayoutId id="2147483949" r:id="rId9"/>
    <p:sldLayoutId id="2147483948" r:id="rId10"/>
    <p:sldLayoutId id="214748394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0033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46075"/>
          </a:xfrm>
          <a:prstGeom prst="rect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8153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95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9A060D4-659D-4F16-AF0B-2EB282F0D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7" r:id="rId2"/>
    <p:sldLayoutId id="2147483966" r:id="rId3"/>
    <p:sldLayoutId id="2147483965" r:id="rId4"/>
    <p:sldLayoutId id="2147483964" r:id="rId5"/>
    <p:sldLayoutId id="2147483963" r:id="rId6"/>
    <p:sldLayoutId id="2147483962" r:id="rId7"/>
    <p:sldLayoutId id="2147483961" r:id="rId8"/>
    <p:sldLayoutId id="2147483960" r:id="rId9"/>
    <p:sldLayoutId id="2147483959" r:id="rId10"/>
    <p:sldLayoutId id="214748395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0033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46075"/>
          </a:xfrm>
          <a:prstGeom prst="rect">
            <a:avLst/>
          </a:prstGeom>
          <a:solidFill>
            <a:srgbClr val="BBE0E3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8153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953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2775528-E83A-476D-AF2C-525668959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78" r:id="rId2"/>
    <p:sldLayoutId id="2147483977" r:id="rId3"/>
    <p:sldLayoutId id="2147483976" r:id="rId4"/>
    <p:sldLayoutId id="2147483975" r:id="rId5"/>
    <p:sldLayoutId id="2147483974" r:id="rId6"/>
    <p:sldLayoutId id="2147483973" r:id="rId7"/>
    <p:sldLayoutId id="2147483972" r:id="rId8"/>
    <p:sldLayoutId id="2147483971" r:id="rId9"/>
    <p:sldLayoutId id="2147483970" r:id="rId10"/>
    <p:sldLayoutId id="214748396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0033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9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0.png"/><Relationship Id="rId4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43.wmf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49.wmf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emf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4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tabLst>
                <a:tab pos="8882063" algn="r"/>
              </a:tabLst>
            </a:pPr>
            <a:r>
              <a:rPr lang="en-US" smtClean="0"/>
              <a:t>Welcome	</a:t>
            </a:r>
            <a:fld id="{77ED6435-98B4-4EB7-923E-D76980E35AEC}" type="slidenum">
              <a:rPr lang="en-US" b="0" smtClean="0"/>
              <a:pPr eaLnBrk="1" hangingPunct="1">
                <a:tabLst>
                  <a:tab pos="8882063" algn="r"/>
                </a:tabLst>
              </a:pPr>
              <a:t>1</a:t>
            </a:fld>
            <a:endParaRPr lang="en-US" b="0" smtClean="0"/>
          </a:p>
        </p:txBody>
      </p:sp>
      <p:sp>
        <p:nvSpPr>
          <p:cNvPr id="124930" name="Rectangle 23"/>
          <p:cNvSpPr>
            <a:spLocks noChangeArrowheads="1"/>
          </p:cNvSpPr>
          <p:nvPr/>
        </p:nvSpPr>
        <p:spPr bwMode="auto">
          <a:xfrm>
            <a:off x="1295400" y="4964113"/>
            <a:ext cx="65532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25000"/>
              </a:lnSpc>
              <a:spcBef>
                <a:spcPts val="500"/>
              </a:spcBef>
              <a:spcAft>
                <a:spcPts val="1800"/>
              </a:spcAft>
              <a:buFont typeface="Arial" charset="0"/>
              <a:buNone/>
            </a:pPr>
            <a:r>
              <a:rPr lang="en-US" sz="1400">
                <a:solidFill>
                  <a:srgbClr val="000000"/>
                </a:solidFill>
              </a:rPr>
              <a:t>“</a:t>
            </a:r>
            <a:r>
              <a:rPr lang="en-US" sz="1400" i="1">
                <a:solidFill>
                  <a:srgbClr val="000000"/>
                </a:solidFill>
              </a:rPr>
              <a:t>A next generation 0.1-Terabit encryption device that can be seamlessly embedded in network infrastructures to provide quantum enabled security.</a:t>
            </a:r>
            <a:r>
              <a:rPr lang="en-US" sz="1400">
                <a:solidFill>
                  <a:srgbClr val="000000"/>
                </a:solidFill>
              </a:rPr>
              <a:t>”</a:t>
            </a:r>
          </a:p>
        </p:txBody>
      </p:sp>
      <p:sp>
        <p:nvSpPr>
          <p:cNvPr id="124931" name="Title 1"/>
          <p:cNvSpPr>
            <a:spLocks/>
          </p:cNvSpPr>
          <p:nvPr/>
        </p:nvSpPr>
        <p:spPr bwMode="auto">
          <a:xfrm>
            <a:off x="685800" y="1412875"/>
            <a:ext cx="77724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QCRYPT</a:t>
            </a:r>
          </a:p>
        </p:txBody>
      </p:sp>
      <p:sp>
        <p:nvSpPr>
          <p:cNvPr id="124932" name="Subtitle 2"/>
          <p:cNvSpPr>
            <a:spLocks/>
          </p:cNvSpPr>
          <p:nvPr/>
        </p:nvSpPr>
        <p:spPr bwMode="auto">
          <a:xfrm>
            <a:off x="900113" y="2133600"/>
            <a:ext cx="73437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ct val="20000"/>
              </a:spcBef>
              <a:buClr>
                <a:srgbClr val="660033"/>
              </a:buClr>
              <a:buFont typeface="Wingdings" pitchFamily="2" charset="2"/>
              <a:buNone/>
            </a:pPr>
            <a:r>
              <a:rPr lang="en-US" sz="280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Fast coherent-one way quantum key distribution and high-speed encryption</a:t>
            </a:r>
          </a:p>
        </p:txBody>
      </p:sp>
      <p:pic>
        <p:nvPicPr>
          <p:cNvPr id="124933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549275"/>
            <a:ext cx="14398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4" name="Rectangle 23"/>
          <p:cNvSpPr>
            <a:spLocks noChangeArrowheads="1"/>
          </p:cNvSpPr>
          <p:nvPr/>
        </p:nvSpPr>
        <p:spPr bwMode="auto">
          <a:xfrm>
            <a:off x="1727200" y="3403600"/>
            <a:ext cx="56896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25000"/>
              </a:lnSpc>
              <a:spcBef>
                <a:spcPct val="50000"/>
              </a:spcBef>
              <a:buFont typeface="Arial" charset="0"/>
              <a:buNone/>
            </a:pPr>
            <a:r>
              <a:rPr lang="en-US" sz="1400">
                <a:solidFill>
                  <a:srgbClr val="000000"/>
                </a:solidFill>
              </a:rPr>
              <a:t>Nino Walenta</a:t>
            </a:r>
          </a:p>
          <a:p>
            <a:pPr algn="ctr" eaLnBrk="0" hangingPunct="0">
              <a:lnSpc>
                <a:spcPct val="125000"/>
              </a:lnSpc>
              <a:spcBef>
                <a:spcPct val="50000"/>
              </a:spcBef>
              <a:buFont typeface="Arial" charset="0"/>
              <a:buNone/>
            </a:pPr>
            <a:r>
              <a:rPr lang="en-US" sz="1400">
                <a:solidFill>
                  <a:srgbClr val="000000"/>
                </a:solidFill>
              </a:rPr>
              <a:t>University of Geneva, GAP-Optique</a:t>
            </a:r>
          </a:p>
          <a:p>
            <a:pPr algn="ctr" eaLnBrk="0" hangingPunct="0">
              <a:lnSpc>
                <a:spcPct val="125000"/>
              </a:lnSpc>
              <a:spcBef>
                <a:spcPct val="50000"/>
              </a:spcBef>
              <a:buFont typeface="Arial" charset="0"/>
              <a:buNone/>
            </a:pPr>
            <a:r>
              <a:rPr lang="en-US" sz="1400">
                <a:solidFill>
                  <a:srgbClr val="000000"/>
                </a:solidFill>
              </a:rPr>
              <a:t>Zurich, 13.09.2011</a:t>
            </a:r>
          </a:p>
        </p:txBody>
      </p:sp>
      <p:grpSp>
        <p:nvGrpSpPr>
          <p:cNvPr id="124935" name="Group 21"/>
          <p:cNvGrpSpPr>
            <a:grpSpLocks/>
          </p:cNvGrpSpPr>
          <p:nvPr/>
        </p:nvGrpSpPr>
        <p:grpSpPr bwMode="auto">
          <a:xfrm>
            <a:off x="0" y="6284913"/>
            <a:ext cx="9144000" cy="573087"/>
            <a:chOff x="0" y="3959"/>
            <a:chExt cx="5760" cy="361"/>
          </a:xfrm>
        </p:grpSpPr>
        <p:pic>
          <p:nvPicPr>
            <p:cNvPr id="124936" name="Picture 5" descr="UNIGE70.gi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959"/>
              <a:ext cx="1001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937" name="Picture 7" descr="Logo_eth_zurich_BW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00" y="3959"/>
              <a:ext cx="742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938" name="Picture 8" descr="Hes-So_fr-ang_c.gif"/>
            <p:cNvPicPr>
              <a:picLocks noChangeAspect="1"/>
            </p:cNvPicPr>
            <p:nvPr/>
          </p:nvPicPr>
          <p:blipFill>
            <a:blip r:embed="rId6"/>
            <a:srcRect b="28288"/>
            <a:stretch>
              <a:fillRect/>
            </a:stretch>
          </p:blipFill>
          <p:spPr bwMode="auto">
            <a:xfrm>
              <a:off x="3769" y="3959"/>
              <a:ext cx="884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939" name="Picture 15" descr="IDQ-logo-baseline-50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080" y="3959"/>
              <a:ext cx="680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940" name="Picture 20" descr="http://ceat.epfl.ch/files/content/sites/ceat/files/shared/images/menus/ecussons/EPFL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427" y="3959"/>
              <a:ext cx="746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882063" algn="r"/>
              </a:tabLst>
            </a:pPr>
            <a:r>
              <a:rPr lang="en-US" smtClean="0"/>
              <a:t>Coherent One-Way quantum key distribution	</a:t>
            </a:r>
            <a:fld id="{04F7F437-0F5C-4E33-B336-CB42660C01F5}" type="slidenum">
              <a:rPr lang="en-US" b="0" smtClean="0"/>
              <a:pPr eaLnBrk="1" hangingPunct="1">
                <a:tabLst>
                  <a:tab pos="8882063" algn="r"/>
                </a:tabLst>
              </a:pPr>
              <a:t>10</a:t>
            </a:fld>
            <a:endParaRPr lang="en-US" smtClean="0"/>
          </a:p>
        </p:txBody>
      </p:sp>
      <p:grpSp>
        <p:nvGrpSpPr>
          <p:cNvPr id="613378" name="Group 11"/>
          <p:cNvGrpSpPr>
            <a:grpSpLocks/>
          </p:cNvGrpSpPr>
          <p:nvPr/>
        </p:nvGrpSpPr>
        <p:grpSpPr bwMode="auto">
          <a:xfrm>
            <a:off x="1039813" y="5903913"/>
            <a:ext cx="6700837" cy="549275"/>
            <a:chOff x="1039813" y="5903913"/>
            <a:chExt cx="6700837" cy="549275"/>
          </a:xfrm>
        </p:grpSpPr>
        <p:pic>
          <p:nvPicPr>
            <p:cNvPr id="613385" name="Picture 15" descr="http://www.federalstreet.com/images/icons/publication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39813" y="6007100"/>
              <a:ext cx="3810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3386" name="Rectangle 12"/>
            <p:cNvSpPr>
              <a:spLocks noChangeArrowheads="1"/>
            </p:cNvSpPr>
            <p:nvPr/>
          </p:nvSpPr>
          <p:spPr bwMode="auto">
            <a:xfrm>
              <a:off x="1404938" y="5903913"/>
              <a:ext cx="6335712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>
                <a:lnSpc>
                  <a:spcPct val="125000"/>
                </a:lnSpc>
              </a:pPr>
              <a:r>
                <a:rPr lang="en-US" sz="1200">
                  <a:solidFill>
                    <a:srgbClr val="000000"/>
                  </a:solidFill>
                  <a:ea typeface="ＭＳ Ｐゴシック"/>
                  <a:cs typeface="Times New Roman" pitchFamily="18" charset="0"/>
                </a:rPr>
                <a:t>C. Ci Wen Lim, N. Walenta, H. Zbinden. </a:t>
              </a:r>
              <a:r>
                <a:rPr lang="en-US" sz="1200" i="1">
                  <a:solidFill>
                    <a:srgbClr val="000000"/>
                  </a:solidFill>
                  <a:ea typeface="ＭＳ Ｐゴシック"/>
                  <a:cs typeface="Times New Roman" pitchFamily="18" charset="0"/>
                </a:rPr>
                <a:t>A quantum key distribution protocol that is highly robust against unambiguous state discrimination attacks.</a:t>
              </a:r>
              <a:r>
                <a:rPr lang="en-US" sz="1200">
                  <a:solidFill>
                    <a:srgbClr val="000000"/>
                  </a:solidFill>
                  <a:ea typeface="ＭＳ Ｐゴシック"/>
                  <a:cs typeface="Times New Roman" pitchFamily="18" charset="0"/>
                </a:rPr>
                <a:t> Submission in process..</a:t>
              </a:r>
              <a:endParaRPr lang="en-GB" sz="1200">
                <a:solidFill>
                  <a:srgbClr val="000000"/>
                </a:solidFill>
                <a:ea typeface="ＭＳ Ｐゴシック"/>
                <a:cs typeface="Times New Roman" pitchFamily="18" charset="0"/>
              </a:endParaRPr>
            </a:p>
          </p:txBody>
        </p:sp>
      </p:grpSp>
      <p:pic>
        <p:nvPicPr>
          <p:cNvPr id="6133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7275" y="871538"/>
            <a:ext cx="702945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3380" name="TextBox 5"/>
          <p:cNvSpPr txBox="1">
            <a:spLocks noChangeArrowheads="1"/>
          </p:cNvSpPr>
          <p:nvPr/>
        </p:nvSpPr>
        <p:spPr bwMode="auto">
          <a:xfrm>
            <a:off x="595313" y="4076700"/>
            <a:ext cx="4144962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spcAft>
                <a:spcPct val="25000"/>
              </a:spcAft>
              <a:buFont typeface="Wingdings" pitchFamily="2" charset="2"/>
              <a:buChar char="§"/>
            </a:pPr>
            <a:r>
              <a:rPr lang="de-DE" sz="1400">
                <a:solidFill>
                  <a:srgbClr val="000000"/>
                </a:solidFill>
              </a:rPr>
              <a:t>No decoy states</a:t>
            </a:r>
          </a:p>
          <a:p>
            <a:pPr marL="176213" indent="-176213">
              <a:spcAft>
                <a:spcPct val="25000"/>
              </a:spcAft>
              <a:buFont typeface="Wingdings" pitchFamily="2" charset="2"/>
              <a:buChar char="§"/>
            </a:pPr>
            <a:r>
              <a:rPr lang="de-DE" sz="1400">
                <a:solidFill>
                  <a:srgbClr val="000000"/>
                </a:solidFill>
              </a:rPr>
              <a:t>One-way sifting</a:t>
            </a:r>
          </a:p>
          <a:p>
            <a:pPr marL="176213" indent="-176213">
              <a:spcAft>
                <a:spcPct val="25000"/>
              </a:spcAft>
              <a:buFont typeface="Wingdings" pitchFamily="2" charset="2"/>
              <a:buChar char="§"/>
            </a:pPr>
            <a:r>
              <a:rPr lang="de-DE" sz="1400">
                <a:solidFill>
                  <a:srgbClr val="000000"/>
                </a:solidFill>
              </a:rPr>
              <a:t>One basis - no sifting losses</a:t>
            </a:r>
          </a:p>
          <a:p>
            <a:pPr marL="176213" indent="-176213">
              <a:spcAft>
                <a:spcPct val="25000"/>
              </a:spcAft>
              <a:buFont typeface="Wingdings" pitchFamily="2" charset="2"/>
              <a:buChar char="§"/>
            </a:pPr>
            <a:r>
              <a:rPr lang="de-DE" sz="1400">
                <a:solidFill>
                  <a:srgbClr val="000000"/>
                </a:solidFill>
              </a:rPr>
              <a:t>More robust against USD attacks</a:t>
            </a:r>
          </a:p>
        </p:txBody>
      </p:sp>
      <p:sp>
        <p:nvSpPr>
          <p:cNvPr id="613381" name="TextBox 5"/>
          <p:cNvSpPr txBox="1">
            <a:spLocks noChangeArrowheads="1"/>
          </p:cNvSpPr>
          <p:nvPr/>
        </p:nvSpPr>
        <p:spPr bwMode="auto">
          <a:xfrm>
            <a:off x="5335588" y="4076700"/>
            <a:ext cx="321310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spcAft>
                <a:spcPct val="25000"/>
              </a:spcAft>
              <a:buFont typeface="Wingdings" pitchFamily="2" charset="2"/>
              <a:buChar char="§"/>
            </a:pPr>
            <a:r>
              <a:rPr lang="de-DE" sz="1400">
                <a:solidFill>
                  <a:srgbClr val="000000"/>
                </a:solidFill>
              </a:rPr>
              <a:t>No active elements at Bob</a:t>
            </a:r>
          </a:p>
          <a:p>
            <a:pPr marL="176213" indent="-176213">
              <a:spcAft>
                <a:spcPct val="25000"/>
              </a:spcAft>
              <a:buFont typeface="Wingdings" pitchFamily="2" charset="2"/>
              <a:buChar char="§"/>
            </a:pPr>
            <a:r>
              <a:rPr lang="de-DE" sz="1400">
                <a:solidFill>
                  <a:srgbClr val="000000"/>
                </a:solidFill>
              </a:rPr>
              <a:t>Robust bit measurement basis</a:t>
            </a:r>
          </a:p>
          <a:p>
            <a:pPr marL="176213" indent="-176213">
              <a:spcAft>
                <a:spcPct val="25000"/>
              </a:spcAft>
              <a:buFont typeface="Wingdings" pitchFamily="2" charset="2"/>
              <a:buChar char="§"/>
            </a:pPr>
            <a:r>
              <a:rPr lang="de-DE" sz="1400">
                <a:solidFill>
                  <a:srgbClr val="000000"/>
                </a:solidFill>
              </a:rPr>
              <a:t>Robust against PNS</a:t>
            </a:r>
          </a:p>
          <a:p>
            <a:pPr marL="176213" indent="-176213">
              <a:spcAft>
                <a:spcPct val="25000"/>
              </a:spcAft>
              <a:buFont typeface="Wingdings" pitchFamily="2" charset="2"/>
              <a:buChar char="§"/>
            </a:pPr>
            <a:r>
              <a:rPr lang="de-DE" sz="1400">
                <a:solidFill>
                  <a:srgbClr val="000000"/>
                </a:solidFill>
              </a:rPr>
              <a:t>Security proof for zero error attacks and some collective attacks</a:t>
            </a:r>
          </a:p>
        </p:txBody>
      </p:sp>
      <p:sp>
        <p:nvSpPr>
          <p:cNvPr id="613382" name="Text Box 12"/>
          <p:cNvSpPr txBox="1">
            <a:spLocks noChangeArrowheads="1"/>
          </p:cNvSpPr>
          <p:nvPr/>
        </p:nvSpPr>
        <p:spPr bwMode="auto">
          <a:xfrm>
            <a:off x="595313" y="3716338"/>
            <a:ext cx="2505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400" b="1"/>
              <a:t>Advantages of modification</a:t>
            </a:r>
            <a:endParaRPr lang="en-US" sz="1400" b="1"/>
          </a:p>
        </p:txBody>
      </p:sp>
      <p:pic>
        <p:nvPicPr>
          <p:cNvPr id="613383" name="Picture 15" descr="http://www.federalstreet.com/images/icons/publicati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9813" y="6443663"/>
            <a:ext cx="381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3384" name="Rectangle 12"/>
          <p:cNvSpPr>
            <a:spLocks noChangeArrowheads="1"/>
          </p:cNvSpPr>
          <p:nvPr/>
        </p:nvSpPr>
        <p:spPr bwMode="auto">
          <a:xfrm>
            <a:off x="1404938" y="6453188"/>
            <a:ext cx="633571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lnSpc>
                <a:spcPct val="125000"/>
              </a:lnSpc>
            </a:pPr>
            <a:r>
              <a:rPr lang="en-US" sz="120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H. Zbinden, N. Walenta, C. Ci Wen Lim. US-Patent Nr. 13/182311.</a:t>
            </a:r>
            <a:endParaRPr lang="en-GB" sz="120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08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tabLst>
                <a:tab pos="8882063" algn="r"/>
              </a:tabLst>
            </a:pPr>
            <a:r>
              <a:rPr lang="en-US" smtClean="0"/>
              <a:t>Security against zero-error attacks	</a:t>
            </a:r>
            <a:fld id="{6BF471CD-9A6A-4FAD-A099-BFBE8554CCBE}" type="slidenum">
              <a:rPr lang="en-US" b="0" smtClean="0"/>
              <a:pPr eaLnBrk="1" hangingPunct="1">
                <a:tabLst>
                  <a:tab pos="8882063" algn="r"/>
                </a:tabLst>
              </a:pPr>
              <a:t>11</a:t>
            </a:fld>
            <a:endParaRPr lang="en-US" smtClean="0"/>
          </a:p>
        </p:txBody>
      </p:sp>
      <p:sp>
        <p:nvSpPr>
          <p:cNvPr id="242709" name="Rectangle 12"/>
          <p:cNvSpPr>
            <a:spLocks noChangeArrowheads="1"/>
          </p:cNvSpPr>
          <p:nvPr/>
        </p:nvSpPr>
        <p:spPr bwMode="auto">
          <a:xfrm>
            <a:off x="444500" y="5964238"/>
            <a:ext cx="779938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lnSpc>
                <a:spcPct val="125000"/>
              </a:lnSpc>
            </a:pPr>
            <a:r>
              <a:rPr lang="en-US" sz="120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C. Ci Wen Lim, N. Walenta, H. Zbinden. </a:t>
            </a:r>
            <a:r>
              <a:rPr lang="en-US" sz="1200" i="1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A new Coherent One-Way protocol that is highly immune against unambiguous state discrimination attacks.</a:t>
            </a:r>
            <a:br>
              <a:rPr lang="en-US" sz="1200" i="1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</a:br>
            <a:r>
              <a:rPr lang="en-US" sz="120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M. Mafu, A. Marais, F. Petruccione. </a:t>
            </a:r>
            <a:r>
              <a:rPr lang="en-US" sz="1200" i="1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Towards the security of coherent-one-way quantum key distribution protocol</a:t>
            </a:r>
            <a:r>
              <a:rPr lang="en-US" sz="120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.</a:t>
            </a:r>
            <a:endParaRPr lang="en-GB" sz="120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</p:txBody>
      </p:sp>
      <p:pic>
        <p:nvPicPr>
          <p:cNvPr id="242710" name="Picture 16" descr="http://www.federalstreet.com/images/icons/publicatio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" y="6035675"/>
            <a:ext cx="381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2711" name="Picture 17" descr="http://www.federalstreet.com/images/icons/publicatio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" y="6394450"/>
            <a:ext cx="381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2712" name="Text Box 23"/>
          <p:cNvSpPr txBox="1">
            <a:spLocks noChangeArrowheads="1"/>
          </p:cNvSpPr>
          <p:nvPr/>
        </p:nvSpPr>
        <p:spPr bwMode="auto">
          <a:xfrm>
            <a:off x="-31750" y="5710238"/>
            <a:ext cx="21193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20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Poster session 16:00 - 18:00</a:t>
            </a:r>
            <a:endParaRPr lang="en-US">
              <a:ea typeface="ＭＳ Ｐゴシック"/>
              <a:cs typeface="Times New Roman" pitchFamily="18" charset="0"/>
            </a:endParaRPr>
          </a:p>
        </p:txBody>
      </p:sp>
      <p:grpSp>
        <p:nvGrpSpPr>
          <p:cNvPr id="242713" name="Group 18"/>
          <p:cNvGrpSpPr>
            <a:grpSpLocks/>
          </p:cNvGrpSpPr>
          <p:nvPr/>
        </p:nvGrpSpPr>
        <p:grpSpPr bwMode="auto">
          <a:xfrm>
            <a:off x="1524000" y="908050"/>
            <a:ext cx="6096000" cy="3673475"/>
            <a:chOff x="3867150" y="2133600"/>
            <a:chExt cx="5168900" cy="3114675"/>
          </a:xfrm>
        </p:grpSpPr>
        <p:graphicFrame>
          <p:nvGraphicFramePr>
            <p:cNvPr id="242706" name="Object 18"/>
            <p:cNvGraphicFramePr>
              <a:graphicFrameLocks noChangeAspect="1"/>
            </p:cNvGraphicFramePr>
            <p:nvPr/>
          </p:nvGraphicFramePr>
          <p:xfrm>
            <a:off x="4021138" y="2133600"/>
            <a:ext cx="5014912" cy="2967038"/>
          </p:xfrm>
          <a:graphic>
            <a:graphicData uri="http://schemas.openxmlformats.org/presentationml/2006/ole">
              <p:oleObj spid="_x0000_s242706" name="Acrobat Document" r:id="rId5" imgW="7067380" imgH="4181404" progId="AcroExch.Document.7">
                <p:embed/>
              </p:oleObj>
            </a:graphicData>
          </a:graphic>
        </p:graphicFrame>
        <p:sp>
          <p:nvSpPr>
            <p:cNvPr id="242714" name="Text Box 24"/>
            <p:cNvSpPr txBox="1">
              <a:spLocks noChangeArrowheads="1"/>
            </p:cNvSpPr>
            <p:nvPr/>
          </p:nvSpPr>
          <p:spPr bwMode="auto">
            <a:xfrm>
              <a:off x="5975350" y="4973638"/>
              <a:ext cx="1106488" cy="2746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1200"/>
                <a:t>Distance [km]</a:t>
              </a:r>
              <a:endParaRPr lang="en-US" sz="1200"/>
            </a:p>
          </p:txBody>
        </p:sp>
        <p:sp>
          <p:nvSpPr>
            <p:cNvPr id="242715" name="Text Box 25"/>
            <p:cNvSpPr txBox="1">
              <a:spLocks noChangeArrowheads="1"/>
            </p:cNvSpPr>
            <p:nvPr/>
          </p:nvSpPr>
          <p:spPr bwMode="auto">
            <a:xfrm rot="-5400000">
              <a:off x="3282156" y="3479007"/>
              <a:ext cx="1444625" cy="2746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1200"/>
                <a:t>Secret key fraction</a:t>
              </a:r>
              <a:endParaRPr lang="en-US" sz="1200"/>
            </a:p>
          </p:txBody>
        </p:sp>
      </p:grpSp>
      <p:graphicFrame>
        <p:nvGraphicFramePr>
          <p:cNvPr id="242707" name="Object 19"/>
          <p:cNvGraphicFramePr>
            <a:graphicFrameLocks noChangeAspect="1"/>
          </p:cNvGraphicFramePr>
          <p:nvPr/>
        </p:nvGraphicFramePr>
        <p:xfrm>
          <a:off x="393700" y="4797425"/>
          <a:ext cx="8459788" cy="769938"/>
        </p:xfrm>
        <a:graphic>
          <a:graphicData uri="http://schemas.openxmlformats.org/presentationml/2006/ole">
            <p:oleObj spid="_x0000_s242707" name="Equation" r:id="rId6" imgW="472428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473" name="Picture 18" descr="Setup COW 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0725" y="620713"/>
            <a:ext cx="516255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474" name="Line 33"/>
          <p:cNvSpPr>
            <a:spLocks noChangeShapeType="1"/>
          </p:cNvSpPr>
          <p:nvPr/>
        </p:nvSpPr>
        <p:spPr bwMode="auto">
          <a:xfrm>
            <a:off x="3132138" y="3054350"/>
            <a:ext cx="360362" cy="0"/>
          </a:xfrm>
          <a:prstGeom prst="line">
            <a:avLst/>
          </a:prstGeom>
          <a:noFill/>
          <a:ln w="19050">
            <a:solidFill>
              <a:srgbClr val="6496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475" name="Line 33"/>
          <p:cNvSpPr>
            <a:spLocks noChangeShapeType="1"/>
          </p:cNvSpPr>
          <p:nvPr/>
        </p:nvSpPr>
        <p:spPr bwMode="auto">
          <a:xfrm>
            <a:off x="5580063" y="3054350"/>
            <a:ext cx="504825" cy="0"/>
          </a:xfrm>
          <a:prstGeom prst="line">
            <a:avLst/>
          </a:prstGeom>
          <a:noFill/>
          <a:ln w="19050">
            <a:solidFill>
              <a:srgbClr val="64968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476" name="Line 36"/>
          <p:cNvSpPr>
            <a:spLocks noChangeShapeType="1"/>
          </p:cNvSpPr>
          <p:nvPr/>
        </p:nvSpPr>
        <p:spPr bwMode="auto">
          <a:xfrm>
            <a:off x="5651500" y="3614738"/>
            <a:ext cx="576263" cy="0"/>
          </a:xfrm>
          <a:prstGeom prst="line">
            <a:avLst/>
          </a:prstGeom>
          <a:noFill/>
          <a:ln w="19050">
            <a:solidFill>
              <a:srgbClr val="FF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477" name="Line 36"/>
          <p:cNvSpPr>
            <a:spLocks noChangeShapeType="1"/>
          </p:cNvSpPr>
          <p:nvPr/>
        </p:nvSpPr>
        <p:spPr bwMode="auto">
          <a:xfrm>
            <a:off x="3563938" y="3306763"/>
            <a:ext cx="1944687" cy="0"/>
          </a:xfrm>
          <a:prstGeom prst="line">
            <a:avLst/>
          </a:prstGeom>
          <a:noFill/>
          <a:ln w="19050">
            <a:solidFill>
              <a:srgbClr val="FF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478" name="Line 36"/>
          <p:cNvSpPr>
            <a:spLocks noChangeShapeType="1"/>
          </p:cNvSpPr>
          <p:nvPr/>
        </p:nvSpPr>
        <p:spPr bwMode="auto">
          <a:xfrm>
            <a:off x="3132138" y="3614738"/>
            <a:ext cx="431800" cy="0"/>
          </a:xfrm>
          <a:prstGeom prst="line">
            <a:avLst/>
          </a:prstGeom>
          <a:noFill/>
          <a:ln w="19050">
            <a:solidFill>
              <a:srgbClr val="FF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17479" name="Picture 4" descr="QKD Cerberis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879725"/>
            <a:ext cx="2952750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480" name="Picture 41" descr="Spoo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63" y="2622550"/>
            <a:ext cx="12160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7481" name="Group 13"/>
          <p:cNvGrpSpPr>
            <a:grpSpLocks/>
          </p:cNvGrpSpPr>
          <p:nvPr/>
        </p:nvGrpSpPr>
        <p:grpSpPr bwMode="auto">
          <a:xfrm>
            <a:off x="3348038" y="2551113"/>
            <a:ext cx="360362" cy="1511300"/>
            <a:chOff x="2245" y="1117"/>
            <a:chExt cx="227" cy="952"/>
          </a:xfrm>
        </p:grpSpPr>
        <p:sp>
          <p:nvSpPr>
            <p:cNvPr id="617491" name="AutoShape 14"/>
            <p:cNvSpPr>
              <a:spLocks noChangeArrowheads="1"/>
            </p:cNvSpPr>
            <p:nvPr/>
          </p:nvSpPr>
          <p:spPr bwMode="auto">
            <a:xfrm rot="-5400000">
              <a:off x="1883" y="1479"/>
              <a:ext cx="952" cy="2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2 w 21600"/>
                <a:gd name="T13" fmla="*/ 4472 h 21600"/>
                <a:gd name="T14" fmla="*/ 17108 w 21600"/>
                <a:gd name="T15" fmla="*/ 171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92" name="Text Box 15"/>
            <p:cNvSpPr txBox="1">
              <a:spLocks noChangeArrowheads="1"/>
            </p:cNvSpPr>
            <p:nvPr/>
          </p:nvSpPr>
          <p:spPr bwMode="auto">
            <a:xfrm rot="-5400000">
              <a:off x="2094" y="1487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DWDM</a:t>
              </a:r>
            </a:p>
          </p:txBody>
        </p:sp>
      </p:grpSp>
      <p:grpSp>
        <p:nvGrpSpPr>
          <p:cNvPr id="617482" name="Group 16"/>
          <p:cNvGrpSpPr>
            <a:grpSpLocks/>
          </p:cNvGrpSpPr>
          <p:nvPr/>
        </p:nvGrpSpPr>
        <p:grpSpPr bwMode="auto">
          <a:xfrm rot="10800000">
            <a:off x="5435600" y="2551113"/>
            <a:ext cx="360363" cy="1511300"/>
            <a:chOff x="2245" y="1117"/>
            <a:chExt cx="227" cy="952"/>
          </a:xfrm>
        </p:grpSpPr>
        <p:sp>
          <p:nvSpPr>
            <p:cNvPr id="617489" name="AutoShape 17"/>
            <p:cNvSpPr>
              <a:spLocks noChangeArrowheads="1"/>
            </p:cNvSpPr>
            <p:nvPr/>
          </p:nvSpPr>
          <p:spPr bwMode="auto">
            <a:xfrm rot="-5400000">
              <a:off x="1883" y="1479"/>
              <a:ext cx="952" cy="2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92 w 21600"/>
                <a:gd name="T13" fmla="*/ 4472 h 21600"/>
                <a:gd name="T14" fmla="*/ 17108 w 21600"/>
                <a:gd name="T15" fmla="*/ 1712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90" name="Text Box 18"/>
            <p:cNvSpPr txBox="1">
              <a:spLocks noChangeArrowheads="1"/>
            </p:cNvSpPr>
            <p:nvPr/>
          </p:nvSpPr>
          <p:spPr bwMode="auto">
            <a:xfrm rot="-5400000">
              <a:off x="2094" y="1487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DWDM</a:t>
              </a:r>
            </a:p>
          </p:txBody>
        </p:sp>
      </p:grpSp>
      <p:pic>
        <p:nvPicPr>
          <p:cNvPr id="617483" name="Picture 4" descr="QKD Cerberis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2879725"/>
            <a:ext cx="2952750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48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tabLst>
                <a:tab pos="8882063" algn="r"/>
              </a:tabLst>
            </a:pPr>
            <a:r>
              <a:rPr lang="en-US" smtClean="0"/>
              <a:t>Dense wavelength division multiplexing	</a:t>
            </a:r>
            <a:fld id="{DA48B0FD-8021-47EF-B368-01AF14D12705}" type="slidenum">
              <a:rPr lang="en-US" b="0" smtClean="0"/>
              <a:pPr eaLnBrk="1" hangingPunct="1">
                <a:tabLst>
                  <a:tab pos="8882063" algn="r"/>
                </a:tabLst>
              </a:pPr>
              <a:t>12</a:t>
            </a:fld>
            <a:endParaRPr lang="en-US" smtClean="0"/>
          </a:p>
        </p:txBody>
      </p:sp>
      <p:sp>
        <p:nvSpPr>
          <p:cNvPr id="617485" name="TextBox 11"/>
          <p:cNvSpPr txBox="1">
            <a:spLocks noChangeArrowheads="1"/>
          </p:cNvSpPr>
          <p:nvPr/>
        </p:nvSpPr>
        <p:spPr bwMode="auto">
          <a:xfrm>
            <a:off x="179388" y="4149725"/>
            <a:ext cx="8964612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 defTabSz="457200">
              <a:lnSpc>
                <a:spcPct val="125000"/>
              </a:lnSpc>
            </a:pPr>
            <a:r>
              <a:rPr lang="en-US" sz="140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Multiplexing classical channels (&gt; -28 dBm) along with quantum channel (&lt; -71 dBm) on 100 GHz DWDM grid</a:t>
            </a:r>
          </a:p>
          <a:p>
            <a:pPr marL="179388" indent="-179388" defTabSz="457200">
              <a:lnSpc>
                <a:spcPct val="125000"/>
              </a:lnSpc>
              <a:buFont typeface="Wingdings" pitchFamily="2" charset="2"/>
              <a:buNone/>
            </a:pPr>
            <a:endParaRPr lang="en-US" sz="140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</p:txBody>
      </p:sp>
      <p:pic>
        <p:nvPicPr>
          <p:cNvPr id="617486" name="Picture 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5949950"/>
            <a:ext cx="865188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487" name="Text Box 34"/>
          <p:cNvSpPr txBox="1">
            <a:spLocks noChangeArrowheads="1"/>
          </p:cNvSpPr>
          <p:nvPr/>
        </p:nvSpPr>
        <p:spPr bwMode="auto">
          <a:xfrm>
            <a:off x="236538" y="4684713"/>
            <a:ext cx="42164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>
              <a:lnSpc>
                <a:spcPct val="125000"/>
              </a:lnSpc>
            </a:pPr>
            <a:r>
              <a:rPr lang="en-US" sz="1400" b="1"/>
              <a:t>Channel crosstalk</a:t>
            </a:r>
          </a:p>
          <a:p>
            <a:pPr marL="179388" indent="-179388">
              <a:lnSpc>
                <a:spcPct val="125000"/>
              </a:lnSpc>
              <a:buFont typeface="Wingdings" pitchFamily="2" charset="2"/>
              <a:buChar char="§"/>
            </a:pPr>
            <a:r>
              <a:rPr lang="en-US" sz="1400"/>
              <a:t>„Off-band noise“ due to finite channel isolation of the multiplexers</a:t>
            </a:r>
          </a:p>
          <a:p>
            <a:pPr marL="179388" indent="-179388">
              <a:lnSpc>
                <a:spcPct val="125000"/>
              </a:lnSpc>
              <a:buFont typeface="Wingdings" pitchFamily="2" charset="2"/>
              <a:buChar char="§"/>
            </a:pPr>
            <a:r>
              <a:rPr lang="en-US" sz="1400">
                <a:solidFill>
                  <a:srgbClr val="000000"/>
                </a:solidFill>
              </a:rPr>
              <a:t>Reduced below detector dark counts by MUX channel isolation (-82 dB)</a:t>
            </a:r>
          </a:p>
        </p:txBody>
      </p:sp>
      <p:sp>
        <p:nvSpPr>
          <p:cNvPr id="617488" name="Text Box 34"/>
          <p:cNvSpPr txBox="1">
            <a:spLocks noChangeArrowheads="1"/>
          </p:cNvSpPr>
          <p:nvPr/>
        </p:nvSpPr>
        <p:spPr bwMode="auto">
          <a:xfrm>
            <a:off x="4691063" y="4684713"/>
            <a:ext cx="42164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>
              <a:lnSpc>
                <a:spcPct val="125000"/>
              </a:lnSpc>
            </a:pPr>
            <a:r>
              <a:rPr lang="en-US" sz="1400" b="1"/>
              <a:t>Raman scatter</a:t>
            </a:r>
          </a:p>
          <a:p>
            <a:pPr marL="179388" indent="-179388">
              <a:buFont typeface="Wingdings" pitchFamily="2" charset="2"/>
              <a:buChar char="§"/>
            </a:pPr>
            <a:r>
              <a:rPr lang="en-US" sz="1400">
                <a:solidFill>
                  <a:srgbClr val="000000"/>
                </a:solidFill>
              </a:rPr>
              <a:t>Scattering off optical phonons, in forward and backward direction</a:t>
            </a:r>
          </a:p>
          <a:p>
            <a:pPr marL="179388" indent="-179388">
              <a:lnSpc>
                <a:spcPct val="125000"/>
              </a:lnSpc>
              <a:buFont typeface="Wingdings" pitchFamily="2" charset="2"/>
              <a:buChar char="§"/>
            </a:pPr>
            <a:r>
              <a:rPr lang="nb-NO" sz="1400">
                <a:solidFill>
                  <a:srgbClr val="000000"/>
                </a:solidFill>
              </a:rPr>
              <a:t>Dominating for fibre lengths &gt; 10 km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tabLst>
                <a:tab pos="8882063" algn="r"/>
              </a:tabLst>
            </a:pPr>
            <a:r>
              <a:rPr lang="en-US" smtClean="0"/>
              <a:t>DWDM impairment sources	</a:t>
            </a:r>
            <a:fld id="{6C84A119-D5E9-47B4-AE22-9B5DB1091003}" type="slidenum">
              <a:rPr lang="en-US" b="0" smtClean="0"/>
              <a:pPr eaLnBrk="1" hangingPunct="1">
                <a:tabLst>
                  <a:tab pos="8882063" algn="r"/>
                </a:tabLst>
              </a:pPr>
              <a:t>13</a:t>
            </a:fld>
            <a:endParaRPr lang="en-US" smtClean="0"/>
          </a:p>
        </p:txBody>
      </p:sp>
      <p:pic>
        <p:nvPicPr>
          <p:cNvPr id="619522" name="Picture 15" descr="figure2"/>
          <p:cNvPicPr>
            <a:picLocks noChangeAspect="1" noChangeArrowheads="1"/>
          </p:cNvPicPr>
          <p:nvPr/>
        </p:nvPicPr>
        <p:blipFill>
          <a:blip r:embed="rId3"/>
          <a:srcRect t="71480" r="44444"/>
          <a:stretch>
            <a:fillRect/>
          </a:stretch>
        </p:blipFill>
        <p:spPr bwMode="auto">
          <a:xfrm>
            <a:off x="179388" y="765175"/>
            <a:ext cx="5616575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9523" name="Text Box 34"/>
          <p:cNvSpPr txBox="1">
            <a:spLocks noChangeArrowheads="1"/>
          </p:cNvSpPr>
          <p:nvPr/>
        </p:nvSpPr>
        <p:spPr bwMode="auto">
          <a:xfrm>
            <a:off x="236538" y="4684713"/>
            <a:ext cx="42164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>
              <a:lnSpc>
                <a:spcPct val="125000"/>
              </a:lnSpc>
            </a:pPr>
            <a:r>
              <a:rPr lang="en-US" sz="1400" b="1"/>
              <a:t>Channel crosstalk</a:t>
            </a:r>
          </a:p>
          <a:p>
            <a:pPr marL="179388" indent="-179388">
              <a:lnSpc>
                <a:spcPct val="125000"/>
              </a:lnSpc>
              <a:buFont typeface="Wingdings" pitchFamily="2" charset="2"/>
              <a:buChar char="§"/>
            </a:pPr>
            <a:r>
              <a:rPr lang="en-US" sz="1400"/>
              <a:t>„Off-band noise“ due to finite channel isolation of the multiplexers</a:t>
            </a:r>
          </a:p>
          <a:p>
            <a:pPr marL="179388" indent="-179388">
              <a:lnSpc>
                <a:spcPct val="125000"/>
              </a:lnSpc>
              <a:buFont typeface="Wingdings" pitchFamily="2" charset="2"/>
              <a:buChar char="§"/>
            </a:pPr>
            <a:r>
              <a:rPr lang="en-US" sz="1400">
                <a:solidFill>
                  <a:srgbClr val="000000"/>
                </a:solidFill>
              </a:rPr>
              <a:t>Reduced below detector dark counts by MUX channel isolation (-82 dB)</a:t>
            </a:r>
          </a:p>
        </p:txBody>
      </p:sp>
      <p:sp>
        <p:nvSpPr>
          <p:cNvPr id="619524" name="Text Box 34"/>
          <p:cNvSpPr txBox="1">
            <a:spLocks noChangeArrowheads="1"/>
          </p:cNvSpPr>
          <p:nvPr/>
        </p:nvSpPr>
        <p:spPr bwMode="auto">
          <a:xfrm>
            <a:off x="4691063" y="4684713"/>
            <a:ext cx="42164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>
              <a:lnSpc>
                <a:spcPct val="125000"/>
              </a:lnSpc>
            </a:pPr>
            <a:r>
              <a:rPr lang="en-US" sz="1400" b="1"/>
              <a:t>Raman scatter</a:t>
            </a:r>
          </a:p>
          <a:p>
            <a:pPr marL="179388" indent="-179388">
              <a:buFont typeface="Wingdings" pitchFamily="2" charset="2"/>
              <a:buChar char="§"/>
            </a:pPr>
            <a:r>
              <a:rPr lang="en-US" sz="1400">
                <a:solidFill>
                  <a:srgbClr val="000000"/>
                </a:solidFill>
              </a:rPr>
              <a:t>Scattering off optical phonons, in forward and backward direction</a:t>
            </a:r>
          </a:p>
          <a:p>
            <a:pPr marL="179388" indent="-179388">
              <a:lnSpc>
                <a:spcPct val="125000"/>
              </a:lnSpc>
              <a:buFont typeface="Wingdings" pitchFamily="2" charset="2"/>
              <a:buChar char="§"/>
            </a:pPr>
            <a:r>
              <a:rPr lang="nb-NO" sz="1400">
                <a:solidFill>
                  <a:srgbClr val="000000"/>
                </a:solidFill>
              </a:rPr>
              <a:t>Dominating for fibre lengths &gt; 10 km</a:t>
            </a:r>
          </a:p>
        </p:txBody>
      </p:sp>
      <p:pic>
        <p:nvPicPr>
          <p:cNvPr id="619525" name="Picture 16" descr="figure1a"/>
          <p:cNvPicPr>
            <a:picLocks noChangeAspect="1" noChangeArrowheads="1"/>
          </p:cNvPicPr>
          <p:nvPr/>
        </p:nvPicPr>
        <p:blipFill>
          <a:blip r:embed="rId4"/>
          <a:srcRect t="75615" r="50429"/>
          <a:stretch>
            <a:fillRect/>
          </a:stretch>
        </p:blipFill>
        <p:spPr bwMode="auto">
          <a:xfrm>
            <a:off x="6156325" y="874713"/>
            <a:ext cx="2879725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9526" name="Group 7"/>
          <p:cNvGrpSpPr>
            <a:grpSpLocks/>
          </p:cNvGrpSpPr>
          <p:nvPr/>
        </p:nvGrpSpPr>
        <p:grpSpPr bwMode="auto">
          <a:xfrm>
            <a:off x="6156325" y="2781300"/>
            <a:ext cx="2884488" cy="1838325"/>
            <a:chOff x="2951" y="2024"/>
            <a:chExt cx="2669" cy="1700"/>
          </a:xfrm>
        </p:grpSpPr>
        <p:pic>
          <p:nvPicPr>
            <p:cNvPr id="619534" name="Picture 15" descr="figure1b"/>
            <p:cNvPicPr>
              <a:picLocks noChangeAspect="1" noChangeArrowheads="1"/>
            </p:cNvPicPr>
            <p:nvPr/>
          </p:nvPicPr>
          <p:blipFill>
            <a:blip r:embed="rId5"/>
            <a:srcRect t="75615" r="50449"/>
            <a:stretch>
              <a:fillRect/>
            </a:stretch>
          </p:blipFill>
          <p:spPr bwMode="auto">
            <a:xfrm>
              <a:off x="2951" y="2024"/>
              <a:ext cx="2669" cy="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25"/>
            <p:cNvSpPr/>
            <p:nvPr/>
          </p:nvSpPr>
          <p:spPr>
            <a:xfrm>
              <a:off x="4980" y="2247"/>
              <a:ext cx="157" cy="1155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742" y="2247"/>
              <a:ext cx="157" cy="1155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504" y="2247"/>
              <a:ext cx="156" cy="1155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264" y="2247"/>
              <a:ext cx="157" cy="1155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619527" name="Rectangle 12"/>
          <p:cNvSpPr>
            <a:spLocks noChangeArrowheads="1"/>
          </p:cNvSpPr>
          <p:nvPr/>
        </p:nvSpPr>
        <p:spPr bwMode="auto">
          <a:xfrm>
            <a:off x="390525" y="6483350"/>
            <a:ext cx="87487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lnSpc>
                <a:spcPct val="125000"/>
              </a:lnSpc>
              <a:spcAft>
                <a:spcPct val="25000"/>
              </a:spcAft>
            </a:pPr>
            <a:r>
              <a:rPr lang="en-US" sz="120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P. Eraerds, N. Walenta et al. </a:t>
            </a:r>
            <a:r>
              <a:rPr lang="en-US" sz="1200" i="1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Quantum key distribution and 1 Gbps data encryption over a single fibre. </a:t>
            </a:r>
            <a:r>
              <a:rPr lang="en-US" sz="120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 NJP </a:t>
            </a:r>
            <a:r>
              <a:rPr lang="en-US" sz="1200" b="1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12</a:t>
            </a:r>
            <a:r>
              <a:rPr lang="en-US" sz="120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, 063027 (2010).</a:t>
            </a:r>
          </a:p>
        </p:txBody>
      </p:sp>
      <p:pic>
        <p:nvPicPr>
          <p:cNvPr id="619528" name="Picture 16" descr="http://www.federalstreet.com/images/icons/publication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63" y="6470650"/>
            <a:ext cx="381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/>
          <p:nvPr/>
        </p:nvCxnSpPr>
        <p:spPr>
          <a:xfrm rot="5400000" flipH="1" flipV="1">
            <a:off x="7422357" y="4026694"/>
            <a:ext cx="482600" cy="793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7682707" y="4026694"/>
            <a:ext cx="482600" cy="793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7936707" y="4026694"/>
            <a:ext cx="482600" cy="793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8204201" y="4025900"/>
            <a:ext cx="482600" cy="9525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8647113" y="4025900"/>
            <a:ext cx="482600" cy="9525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569" name="Picture 25" descr="1_Fibre_QB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7725" y="3797300"/>
            <a:ext cx="4318000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1570" name="Picture 24" descr="1_Fibre_SKR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275" y="3795713"/>
            <a:ext cx="43180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157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882063" algn="r"/>
              </a:tabLst>
            </a:pPr>
            <a:r>
              <a:rPr lang="en-US" smtClean="0"/>
              <a:t>QKD performance estimates	</a:t>
            </a:r>
            <a:fld id="{9B337AC5-9E69-4655-A8FB-14E52A600029}" type="slidenum">
              <a:rPr lang="en-US" b="0" smtClean="0"/>
              <a:pPr eaLnBrk="1" hangingPunct="1">
                <a:tabLst>
                  <a:tab pos="8882063" algn="r"/>
                </a:tabLst>
              </a:pPr>
              <a:t>14</a:t>
            </a:fld>
            <a:endParaRPr lang="en-US" smtClean="0"/>
          </a:p>
        </p:txBody>
      </p:sp>
      <p:sp>
        <p:nvSpPr>
          <p:cNvPr id="621572" name="Text Box 34"/>
          <p:cNvSpPr txBox="1">
            <a:spLocks noChangeArrowheads="1"/>
          </p:cNvSpPr>
          <p:nvPr/>
        </p:nvSpPr>
        <p:spPr bwMode="auto">
          <a:xfrm>
            <a:off x="34925" y="333375"/>
            <a:ext cx="874553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>
              <a:lnSpc>
                <a:spcPct val="125000"/>
              </a:lnSpc>
            </a:pPr>
            <a:r>
              <a:rPr lang="en-US" sz="1400" b="1">
                <a:solidFill>
                  <a:srgbClr val="000000"/>
                </a:solidFill>
              </a:rPr>
              <a:t>2-fibre configuration</a:t>
            </a:r>
          </a:p>
        </p:txBody>
      </p:sp>
      <p:sp>
        <p:nvSpPr>
          <p:cNvPr id="621573" name="Text Box 34"/>
          <p:cNvSpPr txBox="1">
            <a:spLocks noChangeArrowheads="1"/>
          </p:cNvSpPr>
          <p:nvPr/>
        </p:nvSpPr>
        <p:spPr bwMode="auto">
          <a:xfrm>
            <a:off x="34925" y="3429000"/>
            <a:ext cx="874553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>
              <a:lnSpc>
                <a:spcPct val="125000"/>
              </a:lnSpc>
            </a:pPr>
            <a:r>
              <a:rPr lang="en-US" sz="1400" b="1">
                <a:solidFill>
                  <a:srgbClr val="000000"/>
                </a:solidFill>
              </a:rPr>
              <a:t>1-fibre DWDM configuration</a:t>
            </a:r>
          </a:p>
        </p:txBody>
      </p:sp>
      <p:pic>
        <p:nvPicPr>
          <p:cNvPr id="621574" name="Picture 22" descr="2_Fibre_Key_Rat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8275" y="723900"/>
            <a:ext cx="43180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1575" name="Picture 23" descr="2_Fibre_QBER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57725" y="731838"/>
            <a:ext cx="4318000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44" name="Picture 17" descr="IM_Pulse_Shap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525" y="652463"/>
            <a:ext cx="4826000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70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882063" algn="r"/>
              </a:tabLst>
            </a:pPr>
            <a:r>
              <a:rPr lang="en-US" smtClean="0"/>
              <a:t>Fast pulse pattern modulation	</a:t>
            </a:r>
            <a:fld id="{18524E46-2663-4D02-A53B-E6B0941AAD77}" type="slidenum">
              <a:rPr lang="en-US" b="0" smtClean="0"/>
              <a:pPr eaLnBrk="1" hangingPunct="1">
                <a:tabLst>
                  <a:tab pos="8882063" algn="r"/>
                </a:tabLst>
              </a:pPr>
              <a:t>15</a:t>
            </a:fld>
            <a:endParaRPr lang="en-US" smtClean="0"/>
          </a:p>
        </p:txBody>
      </p:sp>
      <p:pic>
        <p:nvPicPr>
          <p:cNvPr id="257046" name="Picture 14" descr="P105027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754063"/>
            <a:ext cx="3395663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7047" name="Line 8"/>
          <p:cNvSpPr>
            <a:spLocks noChangeShapeType="1"/>
          </p:cNvSpPr>
          <p:nvPr/>
        </p:nvSpPr>
        <p:spPr bwMode="auto">
          <a:xfrm>
            <a:off x="1009650" y="2027238"/>
            <a:ext cx="6985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7048" name="Text Box 9"/>
          <p:cNvSpPr txBox="1">
            <a:spLocks noChangeArrowheads="1"/>
          </p:cNvSpPr>
          <p:nvPr/>
        </p:nvSpPr>
        <p:spPr bwMode="auto">
          <a:xfrm>
            <a:off x="1020763" y="1709738"/>
            <a:ext cx="676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Book Antiqua" pitchFamily="18" charset="0"/>
              </a:rPr>
              <a:t>250 ps</a:t>
            </a:r>
          </a:p>
        </p:txBody>
      </p:sp>
      <p:sp>
        <p:nvSpPr>
          <p:cNvPr id="257049" name="Text Box 9"/>
          <p:cNvSpPr txBox="1">
            <a:spLocks noChangeArrowheads="1"/>
          </p:cNvSpPr>
          <p:nvPr/>
        </p:nvSpPr>
        <p:spPr bwMode="auto">
          <a:xfrm>
            <a:off x="1547813" y="787400"/>
            <a:ext cx="1146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Book Antiqua" pitchFamily="18" charset="0"/>
                <a:sym typeface="Symbol" pitchFamily="18" charset="2"/>
              </a:rPr>
              <a:t>t</a:t>
            </a:r>
            <a:r>
              <a:rPr lang="en-US" sz="1400" baseline="-25000">
                <a:solidFill>
                  <a:srgbClr val="000000"/>
                </a:solidFill>
                <a:latin typeface="Book Antiqua" pitchFamily="18" charset="0"/>
                <a:sym typeface="Symbol" pitchFamily="18" charset="2"/>
              </a:rPr>
              <a:t>fwhm</a:t>
            </a:r>
            <a:r>
              <a:rPr lang="en-US" sz="1400">
                <a:solidFill>
                  <a:srgbClr val="000000"/>
                </a:solidFill>
                <a:latin typeface="Book Antiqua" pitchFamily="18" charset="0"/>
              </a:rPr>
              <a:t>130 ps</a:t>
            </a:r>
          </a:p>
        </p:txBody>
      </p:sp>
      <p:sp>
        <p:nvSpPr>
          <p:cNvPr id="257050" name="Text Box 34"/>
          <p:cNvSpPr txBox="1">
            <a:spLocks noChangeArrowheads="1"/>
          </p:cNvSpPr>
          <p:nvPr/>
        </p:nvSpPr>
        <p:spPr bwMode="auto">
          <a:xfrm>
            <a:off x="236538" y="4090988"/>
            <a:ext cx="42164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>
              <a:lnSpc>
                <a:spcPct val="125000"/>
              </a:lnSpc>
            </a:pPr>
            <a:r>
              <a:rPr lang="en-US" sz="1400" b="1"/>
              <a:t>Pulse amplitude modulation</a:t>
            </a:r>
          </a:p>
          <a:p>
            <a:pPr marL="179388" indent="-179388">
              <a:lnSpc>
                <a:spcPct val="125000"/>
              </a:lnSpc>
              <a:buFont typeface="Wingdings" pitchFamily="2" charset="2"/>
              <a:buChar char="§"/>
            </a:pPr>
            <a:r>
              <a:rPr lang="fr-CH" sz="1400"/>
              <a:t>Off-the-shelf components</a:t>
            </a:r>
            <a:endParaRPr lang="en-US" sz="1400"/>
          </a:p>
          <a:p>
            <a:pPr marL="179388" indent="-179388">
              <a:lnSpc>
                <a:spcPct val="125000"/>
              </a:lnSpc>
              <a:buFont typeface="Wingdings" pitchFamily="2" charset="2"/>
              <a:buChar char="§"/>
            </a:pPr>
            <a:r>
              <a:rPr lang="en-US" sz="1400"/>
              <a:t>High extinction ratio </a:t>
            </a:r>
            <a:r>
              <a:rPr lang="en-US" sz="1400">
                <a:sym typeface="Wingdings" pitchFamily="2" charset="2"/>
              </a:rPr>
              <a:t> </a:t>
            </a:r>
            <a:r>
              <a:rPr lang="en-US" sz="1400"/>
              <a:t>QBER</a:t>
            </a:r>
            <a:r>
              <a:rPr lang="en-US" sz="1400" baseline="-25000"/>
              <a:t>IM</a:t>
            </a:r>
            <a:r>
              <a:rPr lang="en-US" sz="1400"/>
              <a:t> &lt; 0.2 %</a:t>
            </a:r>
          </a:p>
          <a:p>
            <a:pPr marL="179388" indent="-179388">
              <a:lnSpc>
                <a:spcPct val="125000"/>
              </a:lnSpc>
              <a:buFont typeface="Wingdings" pitchFamily="2" charset="2"/>
              <a:buChar char="§"/>
            </a:pPr>
            <a:r>
              <a:rPr lang="fr-CH" sz="1400"/>
              <a:t>High visibiliy</a:t>
            </a:r>
            <a:endParaRPr lang="en-US" sz="1400"/>
          </a:p>
          <a:p>
            <a:pPr marL="179388" indent="-179388">
              <a:lnSpc>
                <a:spcPct val="125000"/>
              </a:lnSpc>
              <a:buFont typeface="Wingdings" pitchFamily="2" charset="2"/>
              <a:buChar char="§"/>
            </a:pPr>
            <a:r>
              <a:rPr lang="en-US" sz="1400">
                <a:solidFill>
                  <a:srgbClr val="000000"/>
                </a:solidFill>
              </a:rPr>
              <a:t>625 MHz Pulse pattern repetition frequency</a:t>
            </a:r>
          </a:p>
        </p:txBody>
      </p:sp>
      <p:sp>
        <p:nvSpPr>
          <p:cNvPr id="257051" name="Line 8"/>
          <p:cNvSpPr>
            <a:spLocks noChangeShapeType="1"/>
          </p:cNvSpPr>
          <p:nvPr/>
        </p:nvSpPr>
        <p:spPr bwMode="auto">
          <a:xfrm>
            <a:off x="1136650" y="938213"/>
            <a:ext cx="339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57043" name="Object 19"/>
          <p:cNvGraphicFramePr>
            <a:graphicFrameLocks noChangeAspect="1"/>
          </p:cNvGraphicFramePr>
          <p:nvPr/>
        </p:nvGraphicFramePr>
        <p:xfrm>
          <a:off x="2700338" y="1700213"/>
          <a:ext cx="1362075" cy="492125"/>
        </p:xfrm>
        <a:graphic>
          <a:graphicData uri="http://schemas.openxmlformats.org/presentationml/2006/ole">
            <p:oleObj spid="_x0000_s257043" name="Equation" r:id="rId6" imgW="1091880" imgH="393480" progId="Equation.3">
              <p:embed/>
            </p:oleObj>
          </a:graphicData>
        </a:graphic>
      </p:graphicFrame>
      <p:pic>
        <p:nvPicPr>
          <p:cNvPr id="257052" name="Picture 21" descr="Visibilit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9338" y="3960813"/>
            <a:ext cx="4068762" cy="267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7053" name="Text Box 20"/>
          <p:cNvSpPr txBox="1">
            <a:spLocks noChangeArrowheads="1"/>
          </p:cNvSpPr>
          <p:nvPr/>
        </p:nvSpPr>
        <p:spPr bwMode="auto">
          <a:xfrm>
            <a:off x="6648450" y="4292600"/>
            <a:ext cx="947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CH" sz="1400"/>
              <a:t>V &gt; 0.995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665" name="Picture 13" descr="SinGate_SKR_QB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7725" y="3543300"/>
            <a:ext cx="43180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56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882063" algn="r"/>
              </a:tabLst>
            </a:pPr>
            <a:r>
              <a:rPr lang="en-US" smtClean="0"/>
              <a:t>Rapid gated single photon detectors	</a:t>
            </a:r>
            <a:fld id="{B98E5445-70BE-497A-85DE-A73AA06ACA3A}" type="slidenum">
              <a:rPr lang="en-US" b="0" smtClean="0"/>
              <a:pPr eaLnBrk="1" hangingPunct="1">
                <a:tabLst>
                  <a:tab pos="8882063" algn="r"/>
                </a:tabLst>
              </a:pPr>
              <a:t>16</a:t>
            </a:fld>
            <a:endParaRPr lang="en-US" smtClean="0"/>
          </a:p>
        </p:txBody>
      </p:sp>
      <p:grpSp>
        <p:nvGrpSpPr>
          <p:cNvPr id="625667" name="Group 15"/>
          <p:cNvGrpSpPr>
            <a:grpSpLocks/>
          </p:cNvGrpSpPr>
          <p:nvPr/>
        </p:nvGrpSpPr>
        <p:grpSpPr bwMode="auto">
          <a:xfrm>
            <a:off x="168275" y="3429000"/>
            <a:ext cx="4318000" cy="2828925"/>
            <a:chOff x="106" y="2205"/>
            <a:chExt cx="2720" cy="1782"/>
          </a:xfrm>
        </p:grpSpPr>
        <p:pic>
          <p:nvPicPr>
            <p:cNvPr id="625670" name="Picture 14" descr="M635_GateShap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6" y="2205"/>
              <a:ext cx="2720" cy="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5671" name="Line 93"/>
            <p:cNvSpPr>
              <a:spLocks noChangeShapeType="1"/>
            </p:cNvSpPr>
            <p:nvPr/>
          </p:nvSpPr>
          <p:spPr bwMode="auto">
            <a:xfrm>
              <a:off x="889" y="2973"/>
              <a:ext cx="15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672" name="Text Box 94"/>
            <p:cNvSpPr txBox="1">
              <a:spLocks noChangeArrowheads="1"/>
            </p:cNvSpPr>
            <p:nvPr/>
          </p:nvSpPr>
          <p:spPr bwMode="auto">
            <a:xfrm>
              <a:off x="1022" y="2888"/>
              <a:ext cx="40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ym typeface="Symbol" pitchFamily="18" charset="2"/>
                </a:rPr>
                <a:t>130 ps</a:t>
              </a:r>
            </a:p>
          </p:txBody>
        </p:sp>
      </p:grpSp>
      <p:pic>
        <p:nvPicPr>
          <p:cNvPr id="625668" name="Picture 12" descr="IMG_698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83163" y="525463"/>
            <a:ext cx="3973512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5669" name="Picture 18" descr="Sinus gat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5438" y="692150"/>
            <a:ext cx="4314825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32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tabLst>
                <a:tab pos="8882063" algn="r"/>
              </a:tabLst>
            </a:pPr>
            <a:r>
              <a:rPr lang="en-US" smtClean="0"/>
              <a:t>QKD performance estimates	</a:t>
            </a:r>
            <a:fld id="{CBEE053C-A163-4BD8-B7C5-021C8574A68E}" type="slidenum">
              <a:rPr lang="en-US" b="0" smtClean="0"/>
              <a:pPr eaLnBrk="1" hangingPunct="1">
                <a:tabLst>
                  <a:tab pos="8882063" algn="r"/>
                </a:tabLst>
              </a:pPr>
              <a:t>17</a:t>
            </a:fld>
            <a:endParaRPr lang="en-US" smtClean="0"/>
          </a:p>
        </p:txBody>
      </p:sp>
      <p:sp>
        <p:nvSpPr>
          <p:cNvPr id="261133" name="Text Box 34"/>
          <p:cNvSpPr txBox="1">
            <a:spLocks noChangeArrowheads="1"/>
          </p:cNvSpPr>
          <p:nvPr/>
        </p:nvSpPr>
        <p:spPr bwMode="auto">
          <a:xfrm>
            <a:off x="2463800" y="4365625"/>
            <a:ext cx="42164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>
              <a:lnSpc>
                <a:spcPct val="125000"/>
              </a:lnSpc>
              <a:tabLst>
                <a:tab pos="2333625" algn="l"/>
              </a:tabLst>
            </a:pPr>
            <a:r>
              <a:rPr lang="en-US" sz="1400" b="1"/>
              <a:t>Rapid gated single photon detectors</a:t>
            </a:r>
          </a:p>
          <a:p>
            <a:pPr marL="179388" indent="-179388">
              <a:lnSpc>
                <a:spcPct val="125000"/>
              </a:lnSpc>
              <a:buFont typeface="Wingdings" pitchFamily="2" charset="2"/>
              <a:buChar char="§"/>
              <a:tabLst>
                <a:tab pos="2333625" algn="l"/>
              </a:tabLst>
            </a:pPr>
            <a:r>
              <a:rPr lang="en-US" sz="1400"/>
              <a:t>Low dead time 	8 ns</a:t>
            </a:r>
          </a:p>
          <a:p>
            <a:pPr marL="179388" indent="-179388">
              <a:lnSpc>
                <a:spcPct val="125000"/>
              </a:lnSpc>
              <a:buFont typeface="Wingdings" pitchFamily="2" charset="2"/>
              <a:buChar char="§"/>
              <a:tabLst>
                <a:tab pos="2333625" algn="l"/>
              </a:tabLst>
            </a:pPr>
            <a:r>
              <a:rPr lang="en-US" sz="1400">
                <a:solidFill>
                  <a:srgbClr val="000000"/>
                </a:solidFill>
              </a:rPr>
              <a:t>Low afterpulse probability	&lt; 1%</a:t>
            </a:r>
          </a:p>
          <a:p>
            <a:pPr marL="179388" indent="-179388">
              <a:lnSpc>
                <a:spcPct val="125000"/>
              </a:lnSpc>
              <a:buFont typeface="Wingdings" pitchFamily="2" charset="2"/>
              <a:buChar char="§"/>
              <a:tabLst>
                <a:tab pos="2333625" algn="l"/>
              </a:tabLst>
            </a:pPr>
            <a:r>
              <a:rPr lang="en-US" sz="1400">
                <a:solidFill>
                  <a:srgbClr val="000000"/>
                </a:solidFill>
              </a:rPr>
              <a:t>High detection rates 	&gt; 33 MHz</a:t>
            </a:r>
          </a:p>
          <a:p>
            <a:pPr marL="179388" indent="-179388">
              <a:lnSpc>
                <a:spcPct val="125000"/>
              </a:lnSpc>
              <a:buFont typeface="Wingdings" pitchFamily="2" charset="2"/>
              <a:buChar char="§"/>
              <a:tabLst>
                <a:tab pos="2333625" algn="l"/>
              </a:tabLst>
            </a:pPr>
            <a:r>
              <a:rPr lang="en-US" sz="1400">
                <a:solidFill>
                  <a:srgbClr val="000000"/>
                </a:solidFill>
              </a:rPr>
              <a:t>Peltier cooled InGaAs diode</a:t>
            </a:r>
          </a:p>
          <a:p>
            <a:pPr marL="179388" indent="-179388">
              <a:lnSpc>
                <a:spcPct val="125000"/>
              </a:lnSpc>
              <a:buFont typeface="Wingdings" pitchFamily="2" charset="2"/>
              <a:buChar char="§"/>
              <a:tabLst>
                <a:tab pos="2333625" algn="l"/>
              </a:tabLst>
            </a:pPr>
            <a:r>
              <a:rPr lang="en-US" sz="1400">
                <a:solidFill>
                  <a:srgbClr val="000000"/>
                </a:solidFill>
              </a:rPr>
              <a:t>Compact design</a:t>
            </a:r>
          </a:p>
        </p:txBody>
      </p:sp>
      <p:graphicFrame>
        <p:nvGraphicFramePr>
          <p:cNvPr id="261131" name="Object 11"/>
          <p:cNvGraphicFramePr>
            <a:graphicFrameLocks noChangeAspect="1"/>
          </p:cNvGraphicFramePr>
          <p:nvPr/>
        </p:nvGraphicFramePr>
        <p:xfrm>
          <a:off x="84138" y="692150"/>
          <a:ext cx="4427537" cy="3305175"/>
        </p:xfrm>
        <a:graphic>
          <a:graphicData uri="http://schemas.openxmlformats.org/presentationml/2006/ole">
            <p:oleObj spid="_x0000_s261131" name="Graph" r:id="rId4" imgW="9298800" imgH="6528600" progId="Origin50.Graph">
              <p:embed/>
            </p:oleObj>
          </a:graphicData>
        </a:graphic>
      </p:graphicFrame>
      <p:grpSp>
        <p:nvGrpSpPr>
          <p:cNvPr id="261134" name="Group 15"/>
          <p:cNvGrpSpPr>
            <a:grpSpLocks/>
          </p:cNvGrpSpPr>
          <p:nvPr/>
        </p:nvGrpSpPr>
        <p:grpSpPr bwMode="auto">
          <a:xfrm>
            <a:off x="4595813" y="1090613"/>
            <a:ext cx="4464050" cy="2698750"/>
            <a:chOff x="2895" y="627"/>
            <a:chExt cx="2812" cy="1700"/>
          </a:xfrm>
        </p:grpSpPr>
        <p:pic>
          <p:nvPicPr>
            <p:cNvPr id="261140" name="Picture 7" descr="SKR 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95" y="627"/>
              <a:ext cx="2812" cy="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1141" name="Rectangle 12"/>
            <p:cNvSpPr>
              <a:spLocks noChangeArrowheads="1"/>
            </p:cNvSpPr>
            <p:nvPr/>
          </p:nvSpPr>
          <p:spPr bwMode="auto">
            <a:xfrm>
              <a:off x="3560" y="1647"/>
              <a:ext cx="136" cy="45"/>
            </a:xfrm>
            <a:prstGeom prst="rect">
              <a:avLst/>
            </a:prstGeom>
            <a:solidFill>
              <a:srgbClr val="3D3A9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142" name="Rectangle 13"/>
            <p:cNvSpPr>
              <a:spLocks noChangeArrowheads="1"/>
            </p:cNvSpPr>
            <p:nvPr/>
          </p:nvSpPr>
          <p:spPr bwMode="auto">
            <a:xfrm>
              <a:off x="3560" y="1760"/>
              <a:ext cx="136" cy="45"/>
            </a:xfrm>
            <a:prstGeom prst="rect">
              <a:avLst/>
            </a:prstGeom>
            <a:solidFill>
              <a:srgbClr val="B13A7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143" name="Rectangle 14"/>
            <p:cNvSpPr>
              <a:spLocks noChangeArrowheads="1"/>
            </p:cNvSpPr>
            <p:nvPr/>
          </p:nvSpPr>
          <p:spPr bwMode="auto">
            <a:xfrm>
              <a:off x="3560" y="1871"/>
              <a:ext cx="136" cy="45"/>
            </a:xfrm>
            <a:prstGeom prst="rect">
              <a:avLst/>
            </a:prstGeom>
            <a:solidFill>
              <a:srgbClr val="9F8D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1135" name="Line 16"/>
          <p:cNvSpPr>
            <a:spLocks noChangeShapeType="1"/>
          </p:cNvSpPr>
          <p:nvPr/>
        </p:nvSpPr>
        <p:spPr bwMode="auto">
          <a:xfrm>
            <a:off x="3419475" y="3068638"/>
            <a:ext cx="3603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1136" name="Line 17"/>
          <p:cNvSpPr>
            <a:spLocks noChangeShapeType="1"/>
          </p:cNvSpPr>
          <p:nvPr/>
        </p:nvSpPr>
        <p:spPr bwMode="auto">
          <a:xfrm flipH="1">
            <a:off x="793750" y="2017713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1137" name="Text Box 34"/>
          <p:cNvSpPr txBox="1">
            <a:spLocks noChangeArrowheads="1"/>
          </p:cNvSpPr>
          <p:nvPr/>
        </p:nvSpPr>
        <p:spPr bwMode="auto">
          <a:xfrm>
            <a:off x="3194050" y="796925"/>
            <a:ext cx="7969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 algn="ctr">
              <a:lnSpc>
                <a:spcPct val="125000"/>
              </a:lnSpc>
              <a:tabLst>
                <a:tab pos="2333625" algn="l"/>
              </a:tabLst>
            </a:pPr>
            <a:r>
              <a:rPr lang="en-US" sz="1000"/>
              <a:t>100 km</a:t>
            </a:r>
          </a:p>
        </p:txBody>
      </p:sp>
      <p:sp>
        <p:nvSpPr>
          <p:cNvPr id="261138" name="Text Box 34"/>
          <p:cNvSpPr txBox="1">
            <a:spLocks noChangeArrowheads="1"/>
          </p:cNvSpPr>
          <p:nvPr/>
        </p:nvSpPr>
        <p:spPr bwMode="auto">
          <a:xfrm>
            <a:off x="1955800" y="806450"/>
            <a:ext cx="6143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 algn="ctr">
              <a:lnSpc>
                <a:spcPct val="125000"/>
              </a:lnSpc>
              <a:tabLst>
                <a:tab pos="2333625" algn="l"/>
              </a:tabLst>
            </a:pPr>
            <a:r>
              <a:rPr lang="en-US" sz="1000"/>
              <a:t>50 km</a:t>
            </a:r>
          </a:p>
        </p:txBody>
      </p:sp>
      <p:sp>
        <p:nvSpPr>
          <p:cNvPr id="261139" name="Text Box 34"/>
          <p:cNvSpPr txBox="1">
            <a:spLocks noChangeArrowheads="1"/>
          </p:cNvSpPr>
          <p:nvPr/>
        </p:nvSpPr>
        <p:spPr bwMode="auto">
          <a:xfrm>
            <a:off x="674688" y="825500"/>
            <a:ext cx="5032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 algn="ctr">
              <a:lnSpc>
                <a:spcPct val="125000"/>
              </a:lnSpc>
              <a:tabLst>
                <a:tab pos="2333625" algn="l"/>
              </a:tabLst>
            </a:pPr>
            <a:r>
              <a:rPr lang="en-US" sz="1000"/>
              <a:t>0 km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tabLst>
                <a:tab pos="8882063" algn="r"/>
              </a:tabLst>
            </a:pPr>
            <a:r>
              <a:rPr lang="en-US" smtClean="0"/>
              <a:t>Hardware key distillation engine	</a:t>
            </a:r>
            <a:fld id="{12457C17-28C3-41AA-A708-CBD7CE12D805}" type="slidenum">
              <a:rPr lang="en-US" b="0" smtClean="0"/>
              <a:pPr eaLnBrk="1" hangingPunct="1">
                <a:tabLst>
                  <a:tab pos="8882063" algn="r"/>
                </a:tabLst>
              </a:pPr>
              <a:t>18</a:t>
            </a:fld>
            <a:endParaRPr lang="en-US" smtClean="0"/>
          </a:p>
        </p:txBody>
      </p:sp>
      <p:grpSp>
        <p:nvGrpSpPr>
          <p:cNvPr id="629762" name="Group 41"/>
          <p:cNvGrpSpPr>
            <a:grpSpLocks/>
          </p:cNvGrpSpPr>
          <p:nvPr/>
        </p:nvGrpSpPr>
        <p:grpSpPr bwMode="auto">
          <a:xfrm>
            <a:off x="387350" y="719138"/>
            <a:ext cx="2447925" cy="358775"/>
            <a:chOff x="387350" y="719696"/>
            <a:chExt cx="2447925" cy="359246"/>
          </a:xfrm>
        </p:grpSpPr>
        <p:sp>
          <p:nvSpPr>
            <p:cNvPr id="629797" name="Rectangle 11"/>
            <p:cNvSpPr>
              <a:spLocks noChangeArrowheads="1"/>
            </p:cNvSpPr>
            <p:nvPr/>
          </p:nvSpPr>
          <p:spPr bwMode="auto">
            <a:xfrm>
              <a:off x="387350" y="719696"/>
              <a:ext cx="2447925" cy="359246"/>
            </a:xfrm>
            <a:prstGeom prst="rect">
              <a:avLst/>
            </a:prstGeom>
            <a:solidFill>
              <a:srgbClr val="F5C1C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629798" name="Text Box 34"/>
            <p:cNvSpPr txBox="1">
              <a:spLocks noChangeArrowheads="1"/>
            </p:cNvSpPr>
            <p:nvPr/>
          </p:nvSpPr>
          <p:spPr bwMode="auto">
            <a:xfrm>
              <a:off x="1177925" y="719932"/>
              <a:ext cx="863600" cy="35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9388" indent="-179388" algn="ctr">
                <a:lnSpc>
                  <a:spcPct val="125000"/>
                </a:lnSpc>
              </a:pPr>
              <a:r>
                <a:rPr lang="en-US" sz="1400" b="1"/>
                <a:t>Sifting</a:t>
              </a:r>
            </a:p>
          </p:txBody>
        </p:sp>
      </p:grpSp>
      <p:grpSp>
        <p:nvGrpSpPr>
          <p:cNvPr id="629763" name="Group 40"/>
          <p:cNvGrpSpPr>
            <a:grpSpLocks/>
          </p:cNvGrpSpPr>
          <p:nvPr/>
        </p:nvGrpSpPr>
        <p:grpSpPr bwMode="auto">
          <a:xfrm>
            <a:off x="315913" y="1387475"/>
            <a:ext cx="2592387" cy="361950"/>
            <a:chOff x="315913" y="1438039"/>
            <a:chExt cx="2592387" cy="361873"/>
          </a:xfrm>
        </p:grpSpPr>
        <p:sp>
          <p:nvSpPr>
            <p:cNvPr id="629795" name="Rectangle 13"/>
            <p:cNvSpPr>
              <a:spLocks noChangeArrowheads="1"/>
            </p:cNvSpPr>
            <p:nvPr/>
          </p:nvSpPr>
          <p:spPr bwMode="auto">
            <a:xfrm>
              <a:off x="388938" y="1438039"/>
              <a:ext cx="2447925" cy="3592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629796" name="Text Box 34"/>
            <p:cNvSpPr txBox="1">
              <a:spLocks noChangeArrowheads="1"/>
            </p:cNvSpPr>
            <p:nvPr/>
          </p:nvSpPr>
          <p:spPr bwMode="auto">
            <a:xfrm>
              <a:off x="315913" y="1438275"/>
              <a:ext cx="2592387" cy="36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9388" indent="-179388" algn="ctr">
                <a:lnSpc>
                  <a:spcPct val="125000"/>
                </a:lnSpc>
              </a:pPr>
              <a:r>
                <a:rPr lang="en-US" sz="1400" b="1"/>
                <a:t>Bit permutation</a:t>
              </a:r>
            </a:p>
          </p:txBody>
        </p:sp>
      </p:grpSp>
      <p:grpSp>
        <p:nvGrpSpPr>
          <p:cNvPr id="629764" name="Group 36"/>
          <p:cNvGrpSpPr>
            <a:grpSpLocks/>
          </p:cNvGrpSpPr>
          <p:nvPr/>
        </p:nvGrpSpPr>
        <p:grpSpPr bwMode="auto">
          <a:xfrm>
            <a:off x="387350" y="2054225"/>
            <a:ext cx="2447925" cy="360363"/>
            <a:chOff x="387350" y="2158764"/>
            <a:chExt cx="2447925" cy="359247"/>
          </a:xfrm>
        </p:grpSpPr>
        <p:sp>
          <p:nvSpPr>
            <p:cNvPr id="629793" name="Rectangle 17"/>
            <p:cNvSpPr>
              <a:spLocks noChangeArrowheads="1"/>
            </p:cNvSpPr>
            <p:nvPr/>
          </p:nvSpPr>
          <p:spPr bwMode="auto">
            <a:xfrm>
              <a:off x="387350" y="2158764"/>
              <a:ext cx="2447925" cy="359247"/>
            </a:xfrm>
            <a:prstGeom prst="rect">
              <a:avLst/>
            </a:prstGeom>
            <a:solidFill>
              <a:srgbClr val="F5C1C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629794" name="Text Box 34"/>
            <p:cNvSpPr txBox="1">
              <a:spLocks noChangeArrowheads="1"/>
            </p:cNvSpPr>
            <p:nvPr/>
          </p:nvSpPr>
          <p:spPr bwMode="auto">
            <a:xfrm>
              <a:off x="455613" y="2159000"/>
              <a:ext cx="2308225" cy="35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9388" indent="-179388" algn="ctr">
                <a:lnSpc>
                  <a:spcPct val="125000"/>
                </a:lnSpc>
              </a:pPr>
              <a:r>
                <a:rPr lang="en-US" sz="1400" b="1"/>
                <a:t>Error estimation</a:t>
              </a:r>
            </a:p>
          </p:txBody>
        </p:sp>
      </p:grpSp>
      <p:grpSp>
        <p:nvGrpSpPr>
          <p:cNvPr id="629765" name="Group 35"/>
          <p:cNvGrpSpPr>
            <a:grpSpLocks/>
          </p:cNvGrpSpPr>
          <p:nvPr/>
        </p:nvGrpSpPr>
        <p:grpSpPr bwMode="auto">
          <a:xfrm>
            <a:off x="387350" y="2722563"/>
            <a:ext cx="2447925" cy="358775"/>
            <a:chOff x="387350" y="2878695"/>
            <a:chExt cx="2447925" cy="359247"/>
          </a:xfrm>
        </p:grpSpPr>
        <p:sp>
          <p:nvSpPr>
            <p:cNvPr id="629791" name="Rectangle 18"/>
            <p:cNvSpPr>
              <a:spLocks noChangeArrowheads="1"/>
            </p:cNvSpPr>
            <p:nvPr/>
          </p:nvSpPr>
          <p:spPr bwMode="auto">
            <a:xfrm>
              <a:off x="387350" y="2878695"/>
              <a:ext cx="2447925" cy="359247"/>
            </a:xfrm>
            <a:prstGeom prst="rect">
              <a:avLst/>
            </a:prstGeom>
            <a:solidFill>
              <a:srgbClr val="F5C1C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629792" name="Text Box 34"/>
            <p:cNvSpPr txBox="1">
              <a:spLocks noChangeArrowheads="1"/>
            </p:cNvSpPr>
            <p:nvPr/>
          </p:nvSpPr>
          <p:spPr bwMode="auto">
            <a:xfrm>
              <a:off x="673100" y="2878931"/>
              <a:ext cx="1873250" cy="35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9388" indent="-179388" algn="ctr">
                <a:lnSpc>
                  <a:spcPct val="125000"/>
                </a:lnSpc>
              </a:pPr>
              <a:r>
                <a:rPr lang="en-US" sz="1400" b="1"/>
                <a:t>Error correction</a:t>
              </a:r>
            </a:p>
          </p:txBody>
        </p:sp>
      </p:grpSp>
      <p:grpSp>
        <p:nvGrpSpPr>
          <p:cNvPr id="629766" name="Group 34"/>
          <p:cNvGrpSpPr>
            <a:grpSpLocks/>
          </p:cNvGrpSpPr>
          <p:nvPr/>
        </p:nvGrpSpPr>
        <p:grpSpPr bwMode="auto">
          <a:xfrm>
            <a:off x="387350" y="3389313"/>
            <a:ext cx="2447925" cy="360362"/>
            <a:chOff x="387350" y="3598627"/>
            <a:chExt cx="2447925" cy="359246"/>
          </a:xfrm>
        </p:grpSpPr>
        <p:sp>
          <p:nvSpPr>
            <p:cNvPr id="629789" name="Rectangle 20"/>
            <p:cNvSpPr>
              <a:spLocks noChangeArrowheads="1"/>
            </p:cNvSpPr>
            <p:nvPr/>
          </p:nvSpPr>
          <p:spPr bwMode="auto">
            <a:xfrm>
              <a:off x="387350" y="3598627"/>
              <a:ext cx="2447925" cy="359246"/>
            </a:xfrm>
            <a:prstGeom prst="rect">
              <a:avLst/>
            </a:prstGeom>
            <a:solidFill>
              <a:srgbClr val="F5C1C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629790" name="Text Box 34"/>
            <p:cNvSpPr txBox="1">
              <a:spLocks noChangeArrowheads="1"/>
            </p:cNvSpPr>
            <p:nvPr/>
          </p:nvSpPr>
          <p:spPr bwMode="auto">
            <a:xfrm>
              <a:off x="493713" y="3598863"/>
              <a:ext cx="2232025" cy="35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9388" indent="-179388" algn="ctr">
                <a:lnSpc>
                  <a:spcPct val="125000"/>
                </a:lnSpc>
              </a:pPr>
              <a:r>
                <a:rPr lang="en-US" sz="1400" b="1"/>
                <a:t>Privacy amplification</a:t>
              </a:r>
            </a:p>
          </p:txBody>
        </p:sp>
      </p:grpSp>
      <p:grpSp>
        <p:nvGrpSpPr>
          <p:cNvPr id="629767" name="Group 33"/>
          <p:cNvGrpSpPr>
            <a:grpSpLocks/>
          </p:cNvGrpSpPr>
          <p:nvPr/>
        </p:nvGrpSpPr>
        <p:grpSpPr bwMode="auto">
          <a:xfrm>
            <a:off x="387350" y="4057650"/>
            <a:ext cx="2447925" cy="358775"/>
            <a:chOff x="387350" y="4149080"/>
            <a:chExt cx="2447925" cy="359246"/>
          </a:xfrm>
        </p:grpSpPr>
        <p:sp>
          <p:nvSpPr>
            <p:cNvPr id="629787" name="Rectangle 21"/>
            <p:cNvSpPr>
              <a:spLocks noChangeArrowheads="1"/>
            </p:cNvSpPr>
            <p:nvPr/>
          </p:nvSpPr>
          <p:spPr bwMode="auto">
            <a:xfrm>
              <a:off x="387350" y="4149080"/>
              <a:ext cx="2447925" cy="359246"/>
            </a:xfrm>
            <a:prstGeom prst="rect">
              <a:avLst/>
            </a:prstGeom>
            <a:solidFill>
              <a:srgbClr val="F5C1C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629788" name="Text Box 34"/>
            <p:cNvSpPr txBox="1">
              <a:spLocks noChangeArrowheads="1"/>
            </p:cNvSpPr>
            <p:nvPr/>
          </p:nvSpPr>
          <p:spPr bwMode="auto">
            <a:xfrm>
              <a:off x="638175" y="4149316"/>
              <a:ext cx="1944688" cy="35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9388" indent="-179388" algn="ctr">
                <a:lnSpc>
                  <a:spcPct val="125000"/>
                </a:lnSpc>
              </a:pPr>
              <a:r>
                <a:rPr lang="en-US" sz="1400" b="1"/>
                <a:t>Error verification</a:t>
              </a:r>
            </a:p>
          </p:txBody>
        </p:sp>
      </p:grpSp>
      <p:sp>
        <p:nvSpPr>
          <p:cNvPr id="629768" name="Rectangle 24"/>
          <p:cNvSpPr>
            <a:spLocks noChangeArrowheads="1"/>
          </p:cNvSpPr>
          <p:nvPr/>
        </p:nvSpPr>
        <p:spPr bwMode="auto">
          <a:xfrm>
            <a:off x="387350" y="4724400"/>
            <a:ext cx="2447925" cy="360363"/>
          </a:xfrm>
          <a:prstGeom prst="rect">
            <a:avLst/>
          </a:prstGeom>
          <a:solidFill>
            <a:srgbClr val="F5C1C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629769" name="Text Box 34"/>
          <p:cNvSpPr txBox="1">
            <a:spLocks noChangeArrowheads="1"/>
          </p:cNvSpPr>
          <p:nvPr/>
        </p:nvSpPr>
        <p:spPr bwMode="auto">
          <a:xfrm>
            <a:off x="746125" y="4725988"/>
            <a:ext cx="172878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 algn="ctr">
              <a:lnSpc>
                <a:spcPct val="125000"/>
              </a:lnSpc>
            </a:pPr>
            <a:r>
              <a:rPr lang="en-US" sz="1400" b="1"/>
              <a:t>Authentication</a:t>
            </a:r>
          </a:p>
        </p:txBody>
      </p:sp>
      <p:sp>
        <p:nvSpPr>
          <p:cNvPr id="629770" name="Text Box 32"/>
          <p:cNvSpPr txBox="1">
            <a:spLocks noChangeArrowheads="1"/>
          </p:cNvSpPr>
          <p:nvPr/>
        </p:nvSpPr>
        <p:spPr bwMode="auto">
          <a:xfrm>
            <a:off x="3463925" y="2081213"/>
            <a:ext cx="242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400"/>
              <a:t>Random sampling for QBER</a:t>
            </a:r>
            <a:endParaRPr lang="en-US" sz="1400"/>
          </a:p>
        </p:txBody>
      </p:sp>
      <p:sp>
        <p:nvSpPr>
          <p:cNvPr id="629771" name="Text Box 33"/>
          <p:cNvSpPr txBox="1">
            <a:spLocks noChangeArrowheads="1"/>
          </p:cNvSpPr>
          <p:nvPr/>
        </p:nvSpPr>
        <p:spPr bwMode="auto">
          <a:xfrm>
            <a:off x="3463925" y="2749550"/>
            <a:ext cx="2547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400"/>
              <a:t>LDPC forward error correction</a:t>
            </a:r>
            <a:endParaRPr lang="en-US" sz="1400"/>
          </a:p>
        </p:txBody>
      </p:sp>
      <p:sp>
        <p:nvSpPr>
          <p:cNvPr id="629772" name="Text Box 34"/>
          <p:cNvSpPr txBox="1">
            <a:spLocks noChangeArrowheads="1"/>
          </p:cNvSpPr>
          <p:nvPr/>
        </p:nvSpPr>
        <p:spPr bwMode="auto">
          <a:xfrm>
            <a:off x="3463925" y="3417888"/>
            <a:ext cx="1474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400"/>
              <a:t>Toeplitz hashing</a:t>
            </a:r>
            <a:endParaRPr lang="en-US" sz="1400"/>
          </a:p>
        </p:txBody>
      </p:sp>
      <p:sp>
        <p:nvSpPr>
          <p:cNvPr id="629773" name="Text Box 35"/>
          <p:cNvSpPr txBox="1">
            <a:spLocks noChangeArrowheads="1"/>
          </p:cNvSpPr>
          <p:nvPr/>
        </p:nvSpPr>
        <p:spPr bwMode="auto">
          <a:xfrm>
            <a:off x="3463925" y="4084638"/>
            <a:ext cx="1082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400"/>
              <a:t>CRC check</a:t>
            </a:r>
            <a:endParaRPr lang="en-US" sz="1400"/>
          </a:p>
        </p:txBody>
      </p:sp>
      <p:sp>
        <p:nvSpPr>
          <p:cNvPr id="629774" name="Text Box 36"/>
          <p:cNvSpPr txBox="1">
            <a:spLocks noChangeArrowheads="1"/>
          </p:cNvSpPr>
          <p:nvPr/>
        </p:nvSpPr>
        <p:spPr bwMode="auto">
          <a:xfrm>
            <a:off x="3463925" y="4752975"/>
            <a:ext cx="1722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400"/>
              <a:t>Polynomial hashing</a:t>
            </a:r>
            <a:endParaRPr lang="en-US" sz="1400"/>
          </a:p>
        </p:txBody>
      </p:sp>
      <p:sp>
        <p:nvSpPr>
          <p:cNvPr id="629775" name="Text Box 37"/>
          <p:cNvSpPr txBox="1">
            <a:spLocks noChangeArrowheads="1"/>
          </p:cNvSpPr>
          <p:nvPr/>
        </p:nvSpPr>
        <p:spPr bwMode="auto">
          <a:xfrm>
            <a:off x="3463925" y="1414463"/>
            <a:ext cx="903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400"/>
              <a:t>Ommited</a:t>
            </a:r>
            <a:endParaRPr lang="en-US" sz="1400"/>
          </a:p>
        </p:txBody>
      </p:sp>
      <p:sp>
        <p:nvSpPr>
          <p:cNvPr id="629776" name="Text Box 38"/>
          <p:cNvSpPr txBox="1">
            <a:spLocks noChangeArrowheads="1"/>
          </p:cNvSpPr>
          <p:nvPr/>
        </p:nvSpPr>
        <p:spPr bwMode="auto">
          <a:xfrm>
            <a:off x="3463925" y="746125"/>
            <a:ext cx="2419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400"/>
              <a:t>Timing and base information</a:t>
            </a:r>
            <a:endParaRPr lang="en-US" sz="1400"/>
          </a:p>
        </p:txBody>
      </p:sp>
      <p:sp>
        <p:nvSpPr>
          <p:cNvPr id="629777" name="Text Box 36"/>
          <p:cNvSpPr txBox="1">
            <a:spLocks noChangeArrowheads="1"/>
          </p:cNvSpPr>
          <p:nvPr/>
        </p:nvSpPr>
        <p:spPr bwMode="auto">
          <a:xfrm>
            <a:off x="387350" y="5788025"/>
            <a:ext cx="3455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400" b="1"/>
              <a:t>Hardware limits on maximal key length</a:t>
            </a:r>
            <a:endParaRPr lang="en-US" sz="1400" b="1"/>
          </a:p>
        </p:txBody>
      </p:sp>
      <p:grpSp>
        <p:nvGrpSpPr>
          <p:cNvPr id="629778" name="Group 40"/>
          <p:cNvGrpSpPr>
            <a:grpSpLocks/>
          </p:cNvGrpSpPr>
          <p:nvPr/>
        </p:nvGrpSpPr>
        <p:grpSpPr bwMode="auto">
          <a:xfrm>
            <a:off x="5292725" y="4787900"/>
            <a:ext cx="3536950" cy="1825625"/>
            <a:chOff x="3334" y="3016"/>
            <a:chExt cx="2228" cy="1150"/>
          </a:xfrm>
        </p:grpSpPr>
        <p:sp>
          <p:nvSpPr>
            <p:cNvPr id="629779" name="Text Box 36"/>
            <p:cNvSpPr txBox="1">
              <a:spLocks noChangeArrowheads="1"/>
            </p:cNvSpPr>
            <p:nvPr/>
          </p:nvSpPr>
          <p:spPr bwMode="auto">
            <a:xfrm>
              <a:off x="3334" y="3974"/>
              <a:ext cx="51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1400"/>
                <a:t>Memory</a:t>
              </a:r>
              <a:endParaRPr lang="en-US" sz="1400"/>
            </a:p>
          </p:txBody>
        </p:sp>
        <p:sp>
          <p:nvSpPr>
            <p:cNvPr id="629780" name="Text Box 36"/>
            <p:cNvSpPr txBox="1">
              <a:spLocks noChangeArrowheads="1"/>
            </p:cNvSpPr>
            <p:nvPr/>
          </p:nvSpPr>
          <p:spPr bwMode="auto">
            <a:xfrm>
              <a:off x="4876" y="3974"/>
              <a:ext cx="68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1400"/>
                <a:t>Throughput</a:t>
              </a:r>
              <a:endParaRPr lang="en-US" sz="1400"/>
            </a:p>
          </p:txBody>
        </p:sp>
        <p:sp>
          <p:nvSpPr>
            <p:cNvPr id="629781" name="Text Box 36"/>
            <p:cNvSpPr txBox="1">
              <a:spLocks noChangeArrowheads="1"/>
            </p:cNvSpPr>
            <p:nvPr/>
          </p:nvSpPr>
          <p:spPr bwMode="auto">
            <a:xfrm>
              <a:off x="4105" y="3016"/>
              <a:ext cx="53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1400"/>
                <a:t>Key size</a:t>
              </a:r>
              <a:endParaRPr lang="en-US" sz="1400"/>
            </a:p>
          </p:txBody>
        </p:sp>
        <p:grpSp>
          <p:nvGrpSpPr>
            <p:cNvPr id="629782" name="Group 39"/>
            <p:cNvGrpSpPr>
              <a:grpSpLocks/>
            </p:cNvGrpSpPr>
            <p:nvPr/>
          </p:nvGrpSpPr>
          <p:grpSpPr bwMode="auto">
            <a:xfrm>
              <a:off x="3897" y="3156"/>
              <a:ext cx="953" cy="1000"/>
              <a:chOff x="3877" y="3156"/>
              <a:chExt cx="953" cy="1000"/>
            </a:xfrm>
          </p:grpSpPr>
          <p:sp>
            <p:nvSpPr>
              <p:cNvPr id="629783" name="AutoShape 30"/>
              <p:cNvSpPr>
                <a:spLocks noChangeArrowheads="1"/>
              </p:cNvSpPr>
              <p:nvPr/>
            </p:nvSpPr>
            <p:spPr bwMode="auto">
              <a:xfrm>
                <a:off x="3877" y="4020"/>
                <a:ext cx="953" cy="136"/>
              </a:xfrm>
              <a:prstGeom prst="leftRightArrow">
                <a:avLst>
                  <a:gd name="adj1" fmla="val 25000"/>
                  <a:gd name="adj2" fmla="val 119125"/>
                </a:avLst>
              </a:prstGeom>
              <a:solidFill>
                <a:srgbClr val="BBE0E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29784" name="Group 38"/>
              <p:cNvGrpSpPr>
                <a:grpSpLocks/>
              </p:cNvGrpSpPr>
              <p:nvPr/>
            </p:nvGrpSpPr>
            <p:grpSpPr bwMode="auto">
              <a:xfrm>
                <a:off x="4015" y="3156"/>
                <a:ext cx="677" cy="953"/>
                <a:chOff x="4017" y="3156"/>
                <a:chExt cx="677" cy="953"/>
              </a:xfrm>
            </p:grpSpPr>
            <p:sp>
              <p:nvSpPr>
                <p:cNvPr id="629785" name="AutoShape 36"/>
                <p:cNvSpPr>
                  <a:spLocks noChangeArrowheads="1"/>
                </p:cNvSpPr>
                <p:nvPr/>
              </p:nvSpPr>
              <p:spPr bwMode="auto">
                <a:xfrm rot="3600000">
                  <a:off x="4149" y="3565"/>
                  <a:ext cx="953" cy="136"/>
                </a:xfrm>
                <a:prstGeom prst="leftRightArrow">
                  <a:avLst>
                    <a:gd name="adj1" fmla="val 25000"/>
                    <a:gd name="adj2" fmla="val 119125"/>
                  </a:avLst>
                </a:prstGeom>
                <a:solidFill>
                  <a:srgbClr val="BBE0E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9786" name="AutoShape 37"/>
                <p:cNvSpPr>
                  <a:spLocks noChangeArrowheads="1"/>
                </p:cNvSpPr>
                <p:nvPr/>
              </p:nvSpPr>
              <p:spPr bwMode="auto">
                <a:xfrm rot="18000000" flipH="1">
                  <a:off x="3608" y="3565"/>
                  <a:ext cx="953" cy="136"/>
                </a:xfrm>
                <a:prstGeom prst="leftRightArrow">
                  <a:avLst>
                    <a:gd name="adj1" fmla="val 25000"/>
                    <a:gd name="adj2" fmla="val 119125"/>
                  </a:avLst>
                </a:prstGeom>
                <a:solidFill>
                  <a:srgbClr val="BBE0E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809" name="Picture 1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8063" y="3541713"/>
            <a:ext cx="4127500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18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tabLst>
                <a:tab pos="8882063" algn="r"/>
              </a:tabLst>
            </a:pPr>
            <a:r>
              <a:rPr lang="en-US" smtClean="0"/>
              <a:t>Sifting channel	</a:t>
            </a:r>
            <a:fld id="{CA8C4E70-FE45-4963-A223-8563236D2041}" type="slidenum">
              <a:rPr lang="en-US" b="0" smtClean="0"/>
              <a:pPr eaLnBrk="1" hangingPunct="1">
                <a:tabLst>
                  <a:tab pos="8882063" algn="r"/>
                </a:tabLst>
              </a:pPr>
              <a:t>19</a:t>
            </a:fld>
            <a:endParaRPr lang="en-US" smtClean="0"/>
          </a:p>
        </p:txBody>
      </p:sp>
      <p:pic>
        <p:nvPicPr>
          <p:cNvPr id="631811" name="Picture 10" descr="Data_Encoding"/>
          <p:cNvPicPr>
            <a:picLocks noChangeAspect="1" noChangeArrowheads="1"/>
          </p:cNvPicPr>
          <p:nvPr/>
        </p:nvPicPr>
        <p:blipFill>
          <a:blip r:embed="rId4"/>
          <a:srcRect t="61020" r="24451"/>
          <a:stretch>
            <a:fillRect/>
          </a:stretch>
        </p:blipFill>
        <p:spPr bwMode="auto">
          <a:xfrm>
            <a:off x="179388" y="1916113"/>
            <a:ext cx="54006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7203" name="Group 83"/>
          <p:cNvGraphicFramePr>
            <a:graphicFrameLocks noGrp="1"/>
          </p:cNvGraphicFramePr>
          <p:nvPr/>
        </p:nvGraphicFramePr>
        <p:xfrm>
          <a:off x="5808663" y="765175"/>
          <a:ext cx="3300412" cy="1935163"/>
        </p:xfrm>
        <a:graphic>
          <a:graphicData uri="http://schemas.openxmlformats.org/drawingml/2006/table">
            <a:tbl>
              <a:tblPr/>
              <a:tblGrid>
                <a:gridCol w="455612"/>
                <a:gridCol w="468313"/>
                <a:gridCol w="431800"/>
                <a:gridCol w="1944687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D3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1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D2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1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1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1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1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1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 detection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1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1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1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 detection at t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1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1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1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 detection at t</a:t>
                      </a:r>
                      <a:r>
                        <a:rPr kumimoji="0" 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1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1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1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 0 for QBER estimation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1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1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1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Bit 1 for QBER estimation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CH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1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CH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1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CH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C1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600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CH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Include next block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1854" name="Text Box 84"/>
          <p:cNvSpPr txBox="1">
            <a:spLocks noChangeArrowheads="1"/>
          </p:cNvSpPr>
          <p:nvPr/>
        </p:nvSpPr>
        <p:spPr bwMode="auto">
          <a:xfrm>
            <a:off x="68263" y="2547938"/>
            <a:ext cx="1238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Indicator  bits</a:t>
            </a:r>
          </a:p>
        </p:txBody>
      </p:sp>
      <p:sp>
        <p:nvSpPr>
          <p:cNvPr id="631855" name="Text Box 85"/>
          <p:cNvSpPr txBox="1">
            <a:spLocks noChangeArrowheads="1"/>
          </p:cNvSpPr>
          <p:nvPr/>
        </p:nvSpPr>
        <p:spPr bwMode="auto">
          <a:xfrm>
            <a:off x="1857375" y="2547938"/>
            <a:ext cx="3001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Timing bits, relative to last detection</a:t>
            </a:r>
          </a:p>
        </p:txBody>
      </p:sp>
      <p:sp>
        <p:nvSpPr>
          <p:cNvPr id="631856" name="AutoShape 86"/>
          <p:cNvSpPr>
            <a:spLocks/>
          </p:cNvSpPr>
          <p:nvPr/>
        </p:nvSpPr>
        <p:spPr bwMode="auto">
          <a:xfrm rot="16200000" flipV="1">
            <a:off x="580232" y="1943893"/>
            <a:ext cx="215900" cy="1008063"/>
          </a:xfrm>
          <a:prstGeom prst="leftBrace">
            <a:avLst>
              <a:gd name="adj1" fmla="val 3890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1857" name="AutoShape 87"/>
          <p:cNvSpPr>
            <a:spLocks/>
          </p:cNvSpPr>
          <p:nvPr/>
        </p:nvSpPr>
        <p:spPr bwMode="auto">
          <a:xfrm rot="16200000" flipV="1">
            <a:off x="3249613" y="287337"/>
            <a:ext cx="215900" cy="4321175"/>
          </a:xfrm>
          <a:prstGeom prst="leftBrace">
            <a:avLst>
              <a:gd name="adj1" fmla="val 1667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1858" name="Text Box 156"/>
          <p:cNvSpPr txBox="1">
            <a:spLocks noChangeArrowheads="1"/>
          </p:cNvSpPr>
          <p:nvPr/>
        </p:nvSpPr>
        <p:spPr bwMode="auto">
          <a:xfrm>
            <a:off x="2043113" y="765175"/>
            <a:ext cx="1671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High detection rate</a:t>
            </a:r>
          </a:p>
        </p:txBody>
      </p:sp>
      <p:sp>
        <p:nvSpPr>
          <p:cNvPr id="631859" name="Text Box 157"/>
          <p:cNvSpPr txBox="1">
            <a:spLocks noChangeArrowheads="1"/>
          </p:cNvSpPr>
          <p:nvPr/>
        </p:nvSpPr>
        <p:spPr bwMode="auto">
          <a:xfrm>
            <a:off x="2063750" y="1628775"/>
            <a:ext cx="163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Low detection rate</a:t>
            </a:r>
          </a:p>
        </p:txBody>
      </p:sp>
      <p:pic>
        <p:nvPicPr>
          <p:cNvPr id="631860" name="Picture 158" descr="Data_Encoding"/>
          <p:cNvPicPr>
            <a:picLocks noChangeAspect="1" noChangeArrowheads="1"/>
          </p:cNvPicPr>
          <p:nvPr/>
        </p:nvPicPr>
        <p:blipFill>
          <a:blip r:embed="rId4"/>
          <a:srcRect r="24451" b="62968"/>
          <a:stretch>
            <a:fillRect/>
          </a:stretch>
        </p:blipFill>
        <p:spPr bwMode="auto">
          <a:xfrm>
            <a:off x="179388" y="1054100"/>
            <a:ext cx="540067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1861" name="Picture 17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438" y="3349625"/>
            <a:ext cx="4433887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tabLst>
                <a:tab pos="8882063" algn="r"/>
              </a:tabLst>
            </a:pPr>
            <a:r>
              <a:rPr lang="en-US" smtClean="0"/>
              <a:t>Outline	</a:t>
            </a:r>
            <a:fld id="{A2949851-BA38-4AC4-80F9-F2896C3A449D}" type="slidenum">
              <a:rPr lang="en-US" b="0" smtClean="0"/>
              <a:pPr eaLnBrk="1" hangingPunct="1">
                <a:tabLst>
                  <a:tab pos="8882063" algn="r"/>
                </a:tabLst>
              </a:pPr>
              <a:t>2</a:t>
            </a:fld>
            <a:endParaRPr lang="en-US" smtClean="0"/>
          </a:p>
        </p:txBody>
      </p:sp>
      <p:sp>
        <p:nvSpPr>
          <p:cNvPr id="126978" name="Title 1"/>
          <p:cNvSpPr>
            <a:spLocks/>
          </p:cNvSpPr>
          <p:nvPr/>
        </p:nvSpPr>
        <p:spPr bwMode="auto">
          <a:xfrm>
            <a:off x="685800" y="1412875"/>
            <a:ext cx="77724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QCRYPT</a:t>
            </a:r>
          </a:p>
        </p:txBody>
      </p:sp>
      <p:sp>
        <p:nvSpPr>
          <p:cNvPr id="126979" name="Subtitle 2"/>
          <p:cNvSpPr>
            <a:spLocks/>
          </p:cNvSpPr>
          <p:nvPr/>
        </p:nvSpPr>
        <p:spPr bwMode="auto">
          <a:xfrm>
            <a:off x="900113" y="2133600"/>
            <a:ext cx="73437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ct val="20000"/>
              </a:spcBef>
              <a:buClr>
                <a:srgbClr val="660033"/>
              </a:buClr>
              <a:buFont typeface="Wingdings" pitchFamily="2" charset="2"/>
              <a:buNone/>
            </a:pPr>
            <a:r>
              <a:rPr lang="en-US" sz="280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Fast coherent-one way quantum key distribution and high-speed encryption</a:t>
            </a:r>
          </a:p>
        </p:txBody>
      </p:sp>
      <p:pic>
        <p:nvPicPr>
          <p:cNvPr id="126980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549275"/>
            <a:ext cx="14398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1" name="Rectangle 23"/>
          <p:cNvSpPr>
            <a:spLocks noChangeArrowheads="1"/>
          </p:cNvSpPr>
          <p:nvPr/>
        </p:nvSpPr>
        <p:spPr bwMode="auto">
          <a:xfrm>
            <a:off x="2862263" y="3500438"/>
            <a:ext cx="34194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125000"/>
              </a:lnSpc>
              <a:buFont typeface="Arial" charset="0"/>
              <a:buAutoNum type="arabicPeriod"/>
            </a:pPr>
            <a:r>
              <a:rPr lang="en-US" sz="1400">
                <a:solidFill>
                  <a:srgbClr val="000000"/>
                </a:solidFill>
              </a:rPr>
              <a:t>Introduction</a:t>
            </a:r>
          </a:p>
          <a:p>
            <a:pPr marL="342900" indent="-342900" eaLnBrk="0" hangingPunct="0">
              <a:lnSpc>
                <a:spcPct val="125000"/>
              </a:lnSpc>
              <a:buFont typeface="Arial" charset="0"/>
              <a:buAutoNum type="arabicPeriod"/>
            </a:pPr>
            <a:r>
              <a:rPr lang="en-US" sz="1400">
                <a:solidFill>
                  <a:srgbClr val="000000"/>
                </a:solidFill>
              </a:rPr>
              <a:t>The QKD engine</a:t>
            </a:r>
          </a:p>
          <a:p>
            <a:pPr marL="342900" indent="-342900" eaLnBrk="0" hangingPunct="0">
              <a:lnSpc>
                <a:spcPct val="125000"/>
              </a:lnSpc>
              <a:buFont typeface="Arial" charset="0"/>
              <a:buAutoNum type="arabicPeriod"/>
            </a:pPr>
            <a:r>
              <a:rPr lang="en-US" sz="1400">
                <a:solidFill>
                  <a:srgbClr val="000000"/>
                </a:solidFill>
              </a:rPr>
              <a:t>The hardware key distillation engine</a:t>
            </a:r>
          </a:p>
          <a:p>
            <a:pPr marL="342900" indent="-342900" eaLnBrk="0" hangingPunct="0">
              <a:lnSpc>
                <a:spcPct val="125000"/>
              </a:lnSpc>
              <a:buFont typeface="Arial" charset="0"/>
              <a:buAutoNum type="arabicPeriod"/>
            </a:pPr>
            <a:r>
              <a:rPr lang="en-US" sz="1400">
                <a:solidFill>
                  <a:srgbClr val="000000"/>
                </a:solidFill>
              </a:rPr>
              <a:t>The 100 Gbit/s encryption engine</a:t>
            </a:r>
          </a:p>
          <a:p>
            <a:pPr marL="342900" indent="-342900" eaLnBrk="0" hangingPunct="0">
              <a:lnSpc>
                <a:spcPct val="125000"/>
              </a:lnSpc>
              <a:buFont typeface="Arial" charset="0"/>
              <a:buAutoNum type="arabicPeriod"/>
            </a:pPr>
            <a:r>
              <a:rPr lang="en-US" sz="1400">
                <a:solidFill>
                  <a:srgbClr val="000000"/>
                </a:solidFill>
              </a:rPr>
              <a:t>Outlook</a:t>
            </a:r>
          </a:p>
        </p:txBody>
      </p:sp>
      <p:grpSp>
        <p:nvGrpSpPr>
          <p:cNvPr id="126982" name="Group 14"/>
          <p:cNvGrpSpPr>
            <a:grpSpLocks/>
          </p:cNvGrpSpPr>
          <p:nvPr/>
        </p:nvGrpSpPr>
        <p:grpSpPr bwMode="auto">
          <a:xfrm>
            <a:off x="0" y="6284913"/>
            <a:ext cx="9144000" cy="573087"/>
            <a:chOff x="0" y="3959"/>
            <a:chExt cx="5760" cy="361"/>
          </a:xfrm>
        </p:grpSpPr>
        <p:pic>
          <p:nvPicPr>
            <p:cNvPr id="126983" name="Picture 5" descr="UNIGE70.gi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959"/>
              <a:ext cx="1001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984" name="Picture 7" descr="Logo_eth_zurich_BW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00" y="3959"/>
              <a:ext cx="742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985" name="Picture 8" descr="Hes-So_fr-ang_c.gif"/>
            <p:cNvPicPr>
              <a:picLocks noChangeAspect="1"/>
            </p:cNvPicPr>
            <p:nvPr/>
          </p:nvPicPr>
          <p:blipFill>
            <a:blip r:embed="rId6"/>
            <a:srcRect b="28288"/>
            <a:stretch>
              <a:fillRect/>
            </a:stretch>
          </p:blipFill>
          <p:spPr bwMode="auto">
            <a:xfrm>
              <a:off x="3769" y="3959"/>
              <a:ext cx="884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986" name="Picture 15" descr="IDQ-logo-baseline-50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080" y="3959"/>
              <a:ext cx="680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987" name="Picture 20" descr="http://ceat.epfl.ch/files/content/sites/ceat/files/shared/images/menus/ecussons/EPFL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427" y="3959"/>
              <a:ext cx="746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27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tabLst>
                <a:tab pos="8882063" algn="r"/>
              </a:tabLst>
            </a:pPr>
            <a:r>
              <a:rPr lang="en-US" smtClean="0"/>
              <a:t>LDPC Information reconciliation	</a:t>
            </a:r>
            <a:fld id="{0653E00D-B4EA-45C0-A720-9779F38A3DE0}" type="slidenum">
              <a:rPr lang="en-US" b="0" smtClean="0"/>
              <a:pPr eaLnBrk="1" hangingPunct="1">
                <a:tabLst>
                  <a:tab pos="8882063" algn="r"/>
                </a:tabLst>
              </a:pPr>
              <a:t>20</a:t>
            </a:fld>
            <a:endParaRPr lang="en-US" smtClean="0"/>
          </a:p>
        </p:txBody>
      </p:sp>
      <p:pic>
        <p:nvPicPr>
          <p:cNvPr id="435228" name="Picture 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620713"/>
            <a:ext cx="3954463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5229" name="TextBox 27"/>
          <p:cNvSpPr txBox="1">
            <a:spLocks noChangeArrowheads="1"/>
          </p:cNvSpPr>
          <p:nvPr/>
        </p:nvSpPr>
        <p:spPr bwMode="auto">
          <a:xfrm>
            <a:off x="69850" y="4149725"/>
            <a:ext cx="759777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lnSpc>
                <a:spcPct val="125000"/>
              </a:lnSpc>
              <a:buFont typeface="Arial" charset="0"/>
              <a:buChar char="•"/>
            </a:pPr>
            <a:r>
              <a:rPr lang="en-US" sz="1400"/>
              <a:t>Ensure integrity of secret keys with minimum redundancy through forward error correction and privacy amplification</a:t>
            </a:r>
          </a:p>
          <a:p>
            <a:pPr marL="174625" indent="-174625">
              <a:lnSpc>
                <a:spcPct val="125000"/>
              </a:lnSpc>
              <a:buFont typeface="Arial" charset="0"/>
              <a:buChar char="•"/>
            </a:pPr>
            <a:r>
              <a:rPr lang="de-DE" sz="1400"/>
              <a:t>Theoretically capacity-approaching  -  practically ressource limited efficiency</a:t>
            </a:r>
          </a:p>
          <a:p>
            <a:pPr marL="174625" indent="-174625">
              <a:lnSpc>
                <a:spcPct val="125000"/>
              </a:lnSpc>
              <a:buFont typeface="Arial" charset="0"/>
              <a:buChar char="•"/>
            </a:pPr>
            <a:r>
              <a:rPr lang="de-DE" sz="1400"/>
              <a:t>Reverse reconciliation</a:t>
            </a:r>
          </a:p>
          <a:p>
            <a:pPr marL="174625" indent="-174625">
              <a:lnSpc>
                <a:spcPct val="125000"/>
              </a:lnSpc>
              <a:buFont typeface="Arial" charset="0"/>
              <a:buChar char="•"/>
            </a:pPr>
            <a:r>
              <a:rPr lang="de-DE" sz="1400"/>
              <a:t>FPGA implementation</a:t>
            </a:r>
          </a:p>
          <a:p>
            <a:pPr marL="174625" indent="-174625">
              <a:lnSpc>
                <a:spcPct val="125000"/>
              </a:lnSpc>
              <a:buFont typeface="Arial" charset="0"/>
              <a:buChar char="•"/>
            </a:pPr>
            <a:r>
              <a:rPr lang="en-US" sz="1400"/>
              <a:t>Syndrome of length</a:t>
            </a:r>
          </a:p>
        </p:txBody>
      </p:sp>
      <p:sp>
        <p:nvSpPr>
          <p:cNvPr id="435230" name="TextBox 28"/>
          <p:cNvSpPr txBox="1">
            <a:spLocks noChangeArrowheads="1"/>
          </p:cNvSpPr>
          <p:nvPr/>
        </p:nvSpPr>
        <p:spPr bwMode="auto">
          <a:xfrm>
            <a:off x="222250" y="3789363"/>
            <a:ext cx="2868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4625" indent="-174625"/>
            <a:r>
              <a:rPr lang="en-US" sz="1400" b="1"/>
              <a:t>Low-density parity-check codes</a:t>
            </a:r>
          </a:p>
        </p:txBody>
      </p:sp>
      <p:graphicFrame>
        <p:nvGraphicFramePr>
          <p:cNvPr id="435212" name="Object 12"/>
          <p:cNvGraphicFramePr>
            <a:graphicFrameLocks noChangeAspect="1"/>
          </p:cNvGraphicFramePr>
          <p:nvPr/>
        </p:nvGraphicFramePr>
        <p:xfrm>
          <a:off x="2706688" y="5445125"/>
          <a:ext cx="3706812" cy="431800"/>
        </p:xfrm>
        <a:graphic>
          <a:graphicData uri="http://schemas.openxmlformats.org/presentationml/2006/ole">
            <p:oleObj spid="_x0000_s435212" name="Equation" r:id="rId5" imgW="2070000" imgH="241200" progId="Equation.3">
              <p:embed/>
            </p:oleObj>
          </a:graphicData>
        </a:graphic>
      </p:graphicFrame>
      <p:pic>
        <p:nvPicPr>
          <p:cNvPr id="435231" name="Picture 16" descr="http://www.federalstreet.com/images/icons/publication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0975" y="6130925"/>
            <a:ext cx="3587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5225" name="Object 25"/>
          <p:cNvGraphicFramePr>
            <a:graphicFrameLocks noChangeAspect="1"/>
          </p:cNvGraphicFramePr>
          <p:nvPr/>
        </p:nvGraphicFramePr>
        <p:xfrm>
          <a:off x="5003800" y="476250"/>
          <a:ext cx="3784600" cy="3170238"/>
        </p:xfrm>
        <a:graphic>
          <a:graphicData uri="http://schemas.openxmlformats.org/presentationml/2006/ole">
            <p:oleObj spid="_x0000_s435225" name="Image" r:id="rId7" imgW="11085714" imgH="9282540" progId="Photoshop.Image.8">
              <p:embed/>
            </p:oleObj>
          </a:graphicData>
        </a:graphic>
      </p:graphicFrame>
      <p:graphicFrame>
        <p:nvGraphicFramePr>
          <p:cNvPr id="435226" name="Object 26"/>
          <p:cNvGraphicFramePr>
            <a:graphicFrameLocks noChangeAspect="1"/>
          </p:cNvGraphicFramePr>
          <p:nvPr/>
        </p:nvGraphicFramePr>
        <p:xfrm>
          <a:off x="6588125" y="1738313"/>
          <a:ext cx="614363" cy="431800"/>
        </p:xfrm>
        <a:graphic>
          <a:graphicData uri="http://schemas.openxmlformats.org/presentationml/2006/ole">
            <p:oleObj spid="_x0000_s435226" name="Equation" r:id="rId8" imgW="342720" imgH="241200" progId="Equation.3">
              <p:embed/>
            </p:oleObj>
          </a:graphicData>
        </a:graphic>
      </p:graphicFrame>
      <p:sp>
        <p:nvSpPr>
          <p:cNvPr id="2" name="Rectangle 27"/>
          <p:cNvSpPr>
            <a:spLocks noChangeArrowheads="1"/>
          </p:cNvSpPr>
          <p:nvPr/>
        </p:nvSpPr>
        <p:spPr bwMode="auto">
          <a:xfrm>
            <a:off x="522288" y="6065838"/>
            <a:ext cx="86217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de-DE" sz="1200" dirty="0">
                <a:latin typeface="+mj-lt"/>
                <a:cs typeface="Arial" pitchFamily="34" charset="0"/>
              </a:rPr>
              <a:t>C. Roth, P. Meinerzhagen, C. Studer, A. Burg. "A 15.8 pJ/bit/iter quasi-cyclic LDPC decoder for IEEE 802.11n in 90 nm CMOS," Solid State Circuits Conference (A-SSCC), 2010 IEEE Asian, (2010)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7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tabLst>
                <a:tab pos="8882063" algn="r"/>
              </a:tabLst>
            </a:pPr>
            <a:r>
              <a:rPr lang="en-US" smtClean="0"/>
              <a:t>Privacy amplification	</a:t>
            </a:r>
            <a:fld id="{9E5EF8E8-70F5-4E34-BA01-6E66B37D6BFF}" type="slidenum">
              <a:rPr lang="en-US" b="0" smtClean="0"/>
              <a:pPr eaLnBrk="1" hangingPunct="1">
                <a:tabLst>
                  <a:tab pos="8882063" algn="r"/>
                </a:tabLst>
              </a:pPr>
              <a:t>21</a:t>
            </a:fld>
            <a:endParaRPr lang="en-US" smtClean="0"/>
          </a:p>
        </p:txBody>
      </p:sp>
      <p:sp>
        <p:nvSpPr>
          <p:cNvPr id="429078" name="TextBox 28"/>
          <p:cNvSpPr txBox="1">
            <a:spLocks noChangeArrowheads="1"/>
          </p:cNvSpPr>
          <p:nvPr/>
        </p:nvSpPr>
        <p:spPr bwMode="auto">
          <a:xfrm>
            <a:off x="222250" y="620713"/>
            <a:ext cx="1787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4625" indent="-174625"/>
            <a:r>
              <a:rPr lang="en-US" sz="1600" b="1"/>
              <a:t>Toeplitz hashing</a:t>
            </a:r>
          </a:p>
        </p:txBody>
      </p:sp>
      <p:sp>
        <p:nvSpPr>
          <p:cNvPr id="429079" name="TextBox 27"/>
          <p:cNvSpPr txBox="1">
            <a:spLocks noChangeArrowheads="1"/>
          </p:cNvSpPr>
          <p:nvPr/>
        </p:nvSpPr>
        <p:spPr bwMode="auto">
          <a:xfrm>
            <a:off x="285750" y="1052513"/>
            <a:ext cx="64801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4625" indent="-174625">
              <a:buFont typeface="Arial" charset="0"/>
              <a:buChar char="•"/>
            </a:pPr>
            <a:r>
              <a:rPr lang="en-US" sz="1600"/>
              <a:t>Alice and Bob have to agree on a randomly selected Toeplitz matrix</a:t>
            </a:r>
          </a:p>
          <a:p>
            <a:pPr marL="174625" indent="-174625">
              <a:buFont typeface="Arial" charset="0"/>
              <a:buChar char="•"/>
            </a:pPr>
            <a:r>
              <a:rPr lang="en-US" sz="1600" i="1"/>
              <a:t>k </a:t>
            </a:r>
            <a:r>
              <a:rPr lang="en-US" sz="1600"/>
              <a:t>+ </a:t>
            </a:r>
            <a:r>
              <a:rPr lang="en-US" sz="1600" i="1"/>
              <a:t>n</a:t>
            </a:r>
            <a:r>
              <a:rPr lang="en-US" sz="1600" i="1" baseline="-25000"/>
              <a:t>sift</a:t>
            </a:r>
            <a:r>
              <a:rPr lang="en-US" sz="1600" i="1"/>
              <a:t> </a:t>
            </a:r>
            <a:r>
              <a:rPr lang="en-US" sz="1600"/>
              <a:t>-1 bits of communication</a:t>
            </a:r>
          </a:p>
          <a:p>
            <a:pPr marL="174625" indent="-174625">
              <a:buFont typeface="Arial" charset="0"/>
              <a:buChar char="•"/>
            </a:pPr>
            <a:endParaRPr lang="en-US" sz="1600"/>
          </a:p>
          <a:p>
            <a:pPr marL="174625" indent="-174625">
              <a:buFont typeface="Arial" charset="0"/>
              <a:buChar char="•"/>
            </a:pPr>
            <a:endParaRPr lang="en-US" sz="1600"/>
          </a:p>
          <a:p>
            <a:pPr marL="174625" indent="-174625">
              <a:buFont typeface="Arial" charset="0"/>
              <a:buChar char="•"/>
            </a:pPr>
            <a:endParaRPr lang="en-US" sz="1600"/>
          </a:p>
          <a:p>
            <a:pPr marL="174625" indent="-174625">
              <a:buFont typeface="Arial" charset="0"/>
              <a:buChar char="•"/>
            </a:pPr>
            <a:endParaRPr lang="en-US" sz="1600"/>
          </a:p>
          <a:p>
            <a:pPr marL="174625" indent="-174625">
              <a:buFont typeface="Arial" charset="0"/>
              <a:buChar char="•"/>
            </a:pPr>
            <a:endParaRPr lang="en-US" sz="1600"/>
          </a:p>
          <a:p>
            <a:pPr marL="174625" indent="-174625">
              <a:buFont typeface="Arial" charset="0"/>
              <a:buChar char="•"/>
            </a:pPr>
            <a:endParaRPr lang="en-US" sz="1600"/>
          </a:p>
          <a:p>
            <a:pPr marL="174625" indent="-174625">
              <a:buFont typeface="Arial" charset="0"/>
              <a:buChar char="•"/>
            </a:pPr>
            <a:r>
              <a:rPr lang="en-US" sz="1600"/>
              <a:t>Seed of length</a:t>
            </a:r>
          </a:p>
        </p:txBody>
      </p:sp>
      <p:graphicFrame>
        <p:nvGraphicFramePr>
          <p:cNvPr id="429071" name="Object 15"/>
          <p:cNvGraphicFramePr>
            <a:graphicFrameLocks noChangeAspect="1"/>
          </p:cNvGraphicFramePr>
          <p:nvPr/>
        </p:nvGraphicFramePr>
        <p:xfrm>
          <a:off x="2682875" y="1706563"/>
          <a:ext cx="3775075" cy="1722437"/>
        </p:xfrm>
        <a:graphic>
          <a:graphicData uri="http://schemas.openxmlformats.org/presentationml/2006/ole">
            <p:oleObj spid="_x0000_s429071" name="Equation" r:id="rId4" imgW="2108160" imgH="965160" progId="Equation.3">
              <p:embed/>
            </p:oleObj>
          </a:graphicData>
        </a:graphic>
      </p:graphicFrame>
      <p:pic>
        <p:nvPicPr>
          <p:cNvPr id="429080" name="Picture 15" descr="http://www.federalstreet.com/images/icons/publication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5659438"/>
            <a:ext cx="381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9081" name="Rectangle 12"/>
          <p:cNvSpPr>
            <a:spLocks noChangeArrowheads="1"/>
          </p:cNvSpPr>
          <p:nvPr/>
        </p:nvSpPr>
        <p:spPr bwMode="auto">
          <a:xfrm>
            <a:off x="758825" y="5668963"/>
            <a:ext cx="73437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lnSpc>
                <a:spcPct val="125000"/>
              </a:lnSpc>
            </a:pPr>
            <a:r>
              <a:rPr lang="en-US" sz="120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H. Krawczyk. LFSR-based hashing and authentication. Lecture Notes in Computer Science </a:t>
            </a:r>
            <a:r>
              <a:rPr lang="en-US" sz="1200" b="1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839</a:t>
            </a:r>
            <a:r>
              <a:rPr lang="en-US" sz="120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 (1994)</a:t>
            </a:r>
            <a:endParaRPr lang="en-GB" sz="120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</p:txBody>
      </p:sp>
      <p:pic>
        <p:nvPicPr>
          <p:cNvPr id="429082" name="Picture 15" descr="http://www.federalstreet.com/images/icons/publication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6078538"/>
            <a:ext cx="381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9083" name="Rectangle 12"/>
          <p:cNvSpPr>
            <a:spLocks noChangeArrowheads="1"/>
          </p:cNvSpPr>
          <p:nvPr/>
        </p:nvSpPr>
        <p:spPr bwMode="auto">
          <a:xfrm>
            <a:off x="758825" y="5975350"/>
            <a:ext cx="73437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lnSpc>
                <a:spcPct val="125000"/>
              </a:lnSpc>
            </a:pPr>
            <a:r>
              <a:rPr lang="en-US" sz="120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C.Branciard et al. </a:t>
            </a:r>
            <a:r>
              <a:rPr lang="en-US" sz="1200" i="1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Upper bounds for the security of two distributed-phase reference protocols of quantum cryptography.</a:t>
            </a:r>
            <a:r>
              <a:rPr lang="en-US" sz="120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 NJP </a:t>
            </a:r>
            <a:r>
              <a:rPr lang="en-US" sz="1200" b="1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10</a:t>
            </a:r>
            <a:r>
              <a:rPr lang="en-US" sz="120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, 013031 </a:t>
            </a:r>
            <a:r>
              <a:rPr lang="fr-CH" sz="120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(2008)</a:t>
            </a:r>
            <a:r>
              <a:rPr lang="en-US" sz="120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.</a:t>
            </a:r>
            <a:endParaRPr lang="en-GB" sz="1200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</p:txBody>
      </p:sp>
      <p:graphicFrame>
        <p:nvGraphicFramePr>
          <p:cNvPr id="429076" name="Object 20"/>
          <p:cNvGraphicFramePr>
            <a:graphicFrameLocks noChangeAspect="1"/>
          </p:cNvGraphicFramePr>
          <p:nvPr/>
        </p:nvGraphicFramePr>
        <p:xfrm>
          <a:off x="393700" y="3789363"/>
          <a:ext cx="8459788" cy="769937"/>
        </p:xfrm>
        <a:graphic>
          <a:graphicData uri="http://schemas.openxmlformats.org/presentationml/2006/ole">
            <p:oleObj spid="_x0000_s429076" name="Equation" r:id="rId6" imgW="4724280" imgH="4316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953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909638"/>
            <a:ext cx="59848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156325" y="549275"/>
            <a:ext cx="601663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74625" indent="-17462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latin typeface="+mj-lt"/>
              </a:rPr>
              <a:t>tag</a:t>
            </a:r>
          </a:p>
          <a:p>
            <a:pPr marL="174625" indent="-17462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latin typeface="+mj-lt"/>
              </a:rPr>
              <a:t>length</a:t>
            </a:r>
            <a:endParaRPr lang="en-US" sz="1200" dirty="0">
              <a:latin typeface="+mj-lt"/>
            </a:endParaRPr>
          </a:p>
        </p:txBody>
      </p:sp>
      <p:sp>
        <p:nvSpPr>
          <p:cNvPr id="637955" name="TextBox 11"/>
          <p:cNvSpPr txBox="1">
            <a:spLocks noChangeArrowheads="1"/>
          </p:cNvSpPr>
          <p:nvPr/>
        </p:nvSpPr>
        <p:spPr bwMode="auto">
          <a:xfrm>
            <a:off x="6627813" y="549275"/>
            <a:ext cx="87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4625" indent="-174625" algn="ctr"/>
            <a:r>
              <a:rPr lang="de-DE" sz="1200"/>
              <a:t>Security</a:t>
            </a:r>
          </a:p>
          <a:p>
            <a:pPr marL="174625" indent="-174625" algn="ctr"/>
            <a:r>
              <a:rPr lang="de-DE" sz="1200"/>
              <a:t>parameter</a:t>
            </a:r>
            <a:endParaRPr lang="en-US" sz="1200"/>
          </a:p>
        </p:txBody>
      </p:sp>
      <p:sp>
        <p:nvSpPr>
          <p:cNvPr id="6379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338138"/>
          </a:xfrm>
        </p:spPr>
        <p:txBody>
          <a:bodyPr/>
          <a:lstStyle/>
          <a:p>
            <a:pPr eaLnBrk="1" hangingPunct="1">
              <a:tabLst>
                <a:tab pos="8882063" algn="r"/>
              </a:tabLst>
            </a:pPr>
            <a:r>
              <a:rPr lang="en-US" smtClean="0"/>
              <a:t>Information theoretic authentication	</a:t>
            </a:r>
            <a:fld id="{6588599A-4219-45A7-96BF-97738D4F17BB}" type="slidenum">
              <a:rPr lang="en-US" b="0" smtClean="0"/>
              <a:pPr eaLnBrk="1" hangingPunct="1">
                <a:tabLst>
                  <a:tab pos="8882063" algn="r"/>
                </a:tabLst>
              </a:pPr>
              <a:t>22</a:t>
            </a:fld>
            <a:endParaRPr lang="en-US" smtClean="0"/>
          </a:p>
        </p:txBody>
      </p:sp>
      <p:pic>
        <p:nvPicPr>
          <p:cNvPr id="637957" name="Picture 15" descr="http://www.federalstreet.com/images/icons/publicatio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9813" y="6470650"/>
            <a:ext cx="381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7958" name="Picture 15" descr="http://www.federalstreet.com/images/icons/publicatio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9813" y="6069013"/>
            <a:ext cx="381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7959" name="Rectangle 12"/>
          <p:cNvSpPr>
            <a:spLocks noChangeArrowheads="1"/>
          </p:cNvSpPr>
          <p:nvPr/>
        </p:nvSpPr>
        <p:spPr bwMode="auto">
          <a:xfrm>
            <a:off x="1404938" y="6080125"/>
            <a:ext cx="734377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lnSpc>
                <a:spcPct val="125000"/>
              </a:lnSpc>
            </a:pPr>
            <a:r>
              <a:rPr lang="en-US" sz="120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D.R. Stinson. Universal hashing and authentication codes. Advances in Cryptology ‘91.</a:t>
            </a:r>
            <a:endParaRPr lang="en-GB" sz="1200" b="1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</p:txBody>
      </p:sp>
      <p:sp>
        <p:nvSpPr>
          <p:cNvPr id="637960" name="TextBox 11"/>
          <p:cNvSpPr txBox="1">
            <a:spLocks noChangeArrowheads="1"/>
          </p:cNvSpPr>
          <p:nvPr/>
        </p:nvSpPr>
        <p:spPr bwMode="auto">
          <a:xfrm>
            <a:off x="3348038" y="693738"/>
            <a:ext cx="903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4625" indent="-174625"/>
            <a:r>
              <a:rPr lang="de-DE" sz="1200"/>
              <a:t>Secret bits</a:t>
            </a:r>
            <a:endParaRPr lang="en-US" sz="1200"/>
          </a:p>
        </p:txBody>
      </p:sp>
      <p:pic>
        <p:nvPicPr>
          <p:cNvPr id="637961" name="Picture 13" descr="AuthenticationCost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163888"/>
            <a:ext cx="457041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7962" name="Picture 15" descr="TimingAuthenticati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0413" y="3173413"/>
            <a:ext cx="4573587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7963" name="Rectangle 12"/>
          <p:cNvSpPr>
            <a:spLocks noChangeArrowheads="1"/>
          </p:cNvSpPr>
          <p:nvPr/>
        </p:nvSpPr>
        <p:spPr bwMode="auto">
          <a:xfrm>
            <a:off x="1404938" y="6450013"/>
            <a:ext cx="7343775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lnSpc>
                <a:spcPct val="125000"/>
              </a:lnSpc>
            </a:pPr>
            <a:r>
              <a:rPr lang="en-US" sz="120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D.R. Stinson. Universal hashing and authentication codes. Designs, Codes and Cryptography, 4 (1994).</a:t>
            </a:r>
            <a:endParaRPr lang="en-GB" sz="1200" b="1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338138"/>
          </a:xfrm>
        </p:spPr>
        <p:txBody>
          <a:bodyPr/>
          <a:lstStyle/>
          <a:p>
            <a:pPr eaLnBrk="1" hangingPunct="1">
              <a:tabLst>
                <a:tab pos="8882063" algn="r"/>
              </a:tabLst>
            </a:pPr>
            <a:r>
              <a:rPr lang="en-US" smtClean="0"/>
              <a:t>Information theoretic authentication	</a:t>
            </a:r>
            <a:fld id="{DD5C8D5C-9435-47FE-BCA9-F53094BA7D3E}" type="slidenum">
              <a:rPr lang="en-US" b="0" smtClean="0"/>
              <a:pPr eaLnBrk="1" hangingPunct="1">
                <a:tabLst>
                  <a:tab pos="8882063" algn="r"/>
                </a:tabLst>
              </a:pPr>
              <a:t>23</a:t>
            </a:fld>
            <a:endParaRPr lang="en-US" smtClean="0"/>
          </a:p>
        </p:txBody>
      </p:sp>
      <p:sp>
        <p:nvSpPr>
          <p:cNvPr id="640002" name="TextBox 28"/>
          <p:cNvSpPr txBox="1">
            <a:spLocks noChangeArrowheads="1"/>
          </p:cNvSpPr>
          <p:nvPr/>
        </p:nvSpPr>
        <p:spPr bwMode="auto">
          <a:xfrm>
            <a:off x="222250" y="3016250"/>
            <a:ext cx="57181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lnSpc>
                <a:spcPct val="125000"/>
              </a:lnSpc>
              <a:spcAft>
                <a:spcPct val="50000"/>
              </a:spcAft>
            </a:pPr>
            <a:r>
              <a:rPr lang="en-US" sz="1600" b="1"/>
              <a:t>Polynomial hashing</a:t>
            </a:r>
          </a:p>
          <a:p>
            <a:pPr marL="174625" indent="-174625">
              <a:lnSpc>
                <a:spcPct val="125000"/>
              </a:lnSpc>
              <a:spcAft>
                <a:spcPct val="50000"/>
              </a:spcAft>
              <a:buFont typeface="Wingdings" pitchFamily="2" charset="2"/>
              <a:buChar char="§"/>
            </a:pPr>
            <a:r>
              <a:rPr lang="fr-CH" sz="1600"/>
              <a:t>Construct an almost universal family of hash functions and apply a strongly universal hash function at the end.</a:t>
            </a:r>
            <a:endParaRPr lang="en-US" sz="1600"/>
          </a:p>
        </p:txBody>
      </p:sp>
      <p:pic>
        <p:nvPicPr>
          <p:cNvPr id="640003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0325" y="4238625"/>
            <a:ext cx="5913438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0004" name="Picture 15" descr="http://www.federalstreet.com/images/icons/publicatio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9813" y="6470650"/>
            <a:ext cx="381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0005" name="Rectangle 12"/>
          <p:cNvSpPr>
            <a:spLocks noChangeArrowheads="1"/>
          </p:cNvSpPr>
          <p:nvPr/>
        </p:nvSpPr>
        <p:spPr bwMode="auto">
          <a:xfrm>
            <a:off x="1404938" y="6450013"/>
            <a:ext cx="7343775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lnSpc>
                <a:spcPct val="125000"/>
              </a:lnSpc>
            </a:pPr>
            <a:r>
              <a:rPr lang="en-US" sz="1200">
                <a:solidFill>
                  <a:srgbClr val="000000"/>
                </a:solidFill>
                <a:ea typeface="ＭＳ Ｐゴシック"/>
                <a:cs typeface="Times New Roman" pitchFamily="18" charset="0"/>
              </a:rPr>
              <a:t>D.R. Stinson. Universal hashing and authentication codes. Designs, Codes and Cryptography, 4 (1994).</a:t>
            </a:r>
            <a:endParaRPr lang="en-GB" sz="1200" b="1">
              <a:solidFill>
                <a:srgbClr val="000000"/>
              </a:solidFill>
              <a:ea typeface="ＭＳ Ｐゴシック"/>
              <a:cs typeface="Times New Roman" pitchFamily="18" charset="0"/>
            </a:endParaRPr>
          </a:p>
        </p:txBody>
      </p:sp>
      <p:pic>
        <p:nvPicPr>
          <p:cNvPr id="640006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913" y="909638"/>
            <a:ext cx="59848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156325" y="549275"/>
            <a:ext cx="601663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74625" indent="-17462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latin typeface="+mj-lt"/>
              </a:rPr>
              <a:t>tag</a:t>
            </a:r>
          </a:p>
          <a:p>
            <a:pPr marL="174625" indent="-17462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latin typeface="+mj-lt"/>
              </a:rPr>
              <a:t>length</a:t>
            </a:r>
            <a:endParaRPr lang="en-US" sz="1200" dirty="0">
              <a:latin typeface="+mj-lt"/>
            </a:endParaRPr>
          </a:p>
        </p:txBody>
      </p:sp>
      <p:sp>
        <p:nvSpPr>
          <p:cNvPr id="640008" name="TextBox 11"/>
          <p:cNvSpPr txBox="1">
            <a:spLocks noChangeArrowheads="1"/>
          </p:cNvSpPr>
          <p:nvPr/>
        </p:nvSpPr>
        <p:spPr bwMode="auto">
          <a:xfrm>
            <a:off x="6627813" y="549275"/>
            <a:ext cx="87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4625" indent="-174625" algn="ctr"/>
            <a:r>
              <a:rPr lang="de-DE" sz="1200"/>
              <a:t>Security</a:t>
            </a:r>
          </a:p>
          <a:p>
            <a:pPr marL="174625" indent="-174625" algn="ctr"/>
            <a:r>
              <a:rPr lang="de-DE" sz="1200"/>
              <a:t>parameter</a:t>
            </a:r>
            <a:endParaRPr lang="en-US" sz="1200"/>
          </a:p>
        </p:txBody>
      </p:sp>
      <p:sp>
        <p:nvSpPr>
          <p:cNvPr id="640009" name="TextBox 11"/>
          <p:cNvSpPr txBox="1">
            <a:spLocks noChangeArrowheads="1"/>
          </p:cNvSpPr>
          <p:nvPr/>
        </p:nvSpPr>
        <p:spPr bwMode="auto">
          <a:xfrm>
            <a:off x="3348038" y="693738"/>
            <a:ext cx="903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4625" indent="-174625"/>
            <a:r>
              <a:rPr lang="de-DE" sz="1200"/>
              <a:t>Secret bits</a:t>
            </a:r>
            <a:endParaRPr lang="en-US" sz="120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049" name="Picture 16" descr="system_block_light_v2"/>
          <p:cNvPicPr>
            <a:picLocks noChangeAspect="1" noChangeArrowheads="1"/>
          </p:cNvPicPr>
          <p:nvPr/>
        </p:nvPicPr>
        <p:blipFill>
          <a:blip r:embed="rId3"/>
          <a:srcRect t="4337" b="12268"/>
          <a:stretch>
            <a:fillRect/>
          </a:stretch>
        </p:blipFill>
        <p:spPr bwMode="auto">
          <a:xfrm>
            <a:off x="250825" y="1076325"/>
            <a:ext cx="8893175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20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tabLst>
                <a:tab pos="8882063" algn="r"/>
              </a:tabLst>
            </a:pPr>
            <a:r>
              <a:rPr lang="en-US" smtClean="0"/>
              <a:t>100 Gbit/s Encryption engine	</a:t>
            </a:r>
            <a:fld id="{21068E9A-C1F4-47DA-9B00-34C8DAE91722}" type="slidenum">
              <a:rPr lang="en-US" b="0" smtClean="0"/>
              <a:pPr eaLnBrk="1" hangingPunct="1">
                <a:tabLst>
                  <a:tab pos="8882063" algn="r"/>
                </a:tabLst>
              </a:pPr>
              <a:t>24</a:t>
            </a:fld>
            <a:endParaRPr lang="en-US" smtClean="0"/>
          </a:p>
        </p:txBody>
      </p:sp>
      <p:sp>
        <p:nvSpPr>
          <p:cNvPr id="642051" name="Content Placeholder 2"/>
          <p:cNvSpPr>
            <a:spLocks/>
          </p:cNvSpPr>
          <p:nvPr/>
        </p:nvSpPr>
        <p:spPr bwMode="auto">
          <a:xfrm>
            <a:off x="422275" y="3933825"/>
            <a:ext cx="82994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 defTabSz="673100">
              <a:lnSpc>
                <a:spcPct val="125000"/>
              </a:lnSpc>
              <a:spcAft>
                <a:spcPct val="50000"/>
              </a:spcAft>
              <a:buClr>
                <a:srgbClr val="660033"/>
              </a:buClr>
              <a:buFont typeface="Wingdings" pitchFamily="2" charset="2"/>
              <a:buNone/>
              <a:tabLst>
                <a:tab pos="1527175" algn="l"/>
              </a:tabLst>
            </a:pPr>
            <a:r>
              <a:rPr lang="fr-CH" sz="1400" b="1"/>
              <a:t>FPGA design and 100 Gbps Interface</a:t>
            </a:r>
            <a:endParaRPr lang="fr-FR" sz="1400" b="1"/>
          </a:p>
          <a:p>
            <a:pPr marL="266700" indent="-266700" defTabSz="673100">
              <a:lnSpc>
                <a:spcPct val="125000"/>
              </a:lnSpc>
              <a:spcAft>
                <a:spcPct val="50000"/>
              </a:spcAft>
              <a:buClr>
                <a:srgbClr val="660033"/>
              </a:buClr>
              <a:buFont typeface="Wingdings" pitchFamily="2" charset="2"/>
              <a:buChar char="§"/>
              <a:tabLst>
                <a:tab pos="1527175" algn="l"/>
              </a:tabLst>
            </a:pPr>
            <a:r>
              <a:rPr lang="fr-FR" sz="1400"/>
              <a:t>User side:	10 x </a:t>
            </a:r>
            <a:r>
              <a:rPr lang="en-US" sz="1400"/>
              <a:t>10 Gbit/s Ethernet channels through 10 SPF+ optical modules</a:t>
            </a:r>
            <a:endParaRPr lang="fr-FR" sz="1400"/>
          </a:p>
          <a:p>
            <a:pPr marL="266700" indent="-266700" defTabSz="673100">
              <a:lnSpc>
                <a:spcPct val="125000"/>
              </a:lnSpc>
              <a:spcAft>
                <a:spcPct val="50000"/>
              </a:spcAft>
              <a:buClr>
                <a:srgbClr val="660033"/>
              </a:buClr>
              <a:buFont typeface="Wingdings" pitchFamily="2" charset="2"/>
              <a:buChar char="§"/>
              <a:tabLst>
                <a:tab pos="1527175" algn="l"/>
              </a:tabLst>
            </a:pPr>
            <a:r>
              <a:rPr lang="fr-FR" sz="1400"/>
              <a:t>Client side:	1 x </a:t>
            </a:r>
            <a:r>
              <a:rPr lang="en-US" sz="1400"/>
              <a:t>100 Gbit/s channel over a single fibre using WDM optical module feeds with</a:t>
            </a:r>
            <a:br>
              <a:rPr lang="en-US" sz="1400"/>
            </a:br>
            <a:r>
              <a:rPr lang="en-US" sz="1400"/>
              <a:t>	10 x 10 Gbit/s high-speed serial links</a:t>
            </a:r>
            <a:endParaRPr lang="fr-FR" sz="1400"/>
          </a:p>
          <a:p>
            <a:pPr marL="266700" indent="-266700" defTabSz="673100">
              <a:lnSpc>
                <a:spcPct val="125000"/>
              </a:lnSpc>
              <a:spcAft>
                <a:spcPct val="50000"/>
              </a:spcAft>
              <a:buClr>
                <a:srgbClr val="660033"/>
              </a:buClr>
              <a:buFont typeface="Wingdings" pitchFamily="2" charset="2"/>
              <a:buChar char="§"/>
              <a:tabLst>
                <a:tab pos="1527175" algn="l"/>
              </a:tabLst>
            </a:pPr>
            <a:r>
              <a:rPr lang="en-US" sz="1400"/>
              <a:t>All synchronization and channels splitting made in the FPGA</a:t>
            </a:r>
            <a:endParaRPr lang="fr-FR" sz="1400"/>
          </a:p>
        </p:txBody>
      </p:sp>
      <p:grpSp>
        <p:nvGrpSpPr>
          <p:cNvPr id="642052" name="Group 21"/>
          <p:cNvGrpSpPr>
            <a:grpSpLocks/>
          </p:cNvGrpSpPr>
          <p:nvPr/>
        </p:nvGrpSpPr>
        <p:grpSpPr bwMode="auto">
          <a:xfrm>
            <a:off x="1341438" y="635000"/>
            <a:ext cx="6605587" cy="304800"/>
            <a:chOff x="845" y="572"/>
            <a:chExt cx="4161" cy="192"/>
          </a:xfrm>
        </p:grpSpPr>
        <p:sp>
          <p:nvSpPr>
            <p:cNvPr id="642053" name="Text Box 18"/>
            <p:cNvSpPr txBox="1">
              <a:spLocks noChangeArrowheads="1"/>
            </p:cNvSpPr>
            <p:nvPr/>
          </p:nvSpPr>
          <p:spPr bwMode="auto">
            <a:xfrm>
              <a:off x="845" y="572"/>
              <a:ext cx="173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1400" b="1"/>
                <a:t>10 x 10 Gbit/s Users interfaces</a:t>
              </a:r>
              <a:endParaRPr lang="en-US" sz="1400" b="1"/>
            </a:p>
          </p:txBody>
        </p:sp>
        <p:sp>
          <p:nvSpPr>
            <p:cNvPr id="642054" name="Text Box 19"/>
            <p:cNvSpPr txBox="1">
              <a:spLocks noChangeArrowheads="1"/>
            </p:cNvSpPr>
            <p:nvPr/>
          </p:nvSpPr>
          <p:spPr bwMode="auto">
            <a:xfrm>
              <a:off x="3334" y="572"/>
              <a:ext cx="16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1400" b="1"/>
                <a:t>1 x 100 Gbit/s Client interface</a:t>
              </a:r>
              <a:endParaRPr lang="en-US" sz="1400" b="1"/>
            </a:p>
          </p:txBody>
        </p:sp>
        <p:sp>
          <p:nvSpPr>
            <p:cNvPr id="642055" name="Line 20"/>
            <p:cNvSpPr>
              <a:spLocks noChangeShapeType="1"/>
            </p:cNvSpPr>
            <p:nvPr/>
          </p:nvSpPr>
          <p:spPr bwMode="auto">
            <a:xfrm>
              <a:off x="2593" y="668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4097" name="Group 17"/>
          <p:cNvGrpSpPr>
            <a:grpSpLocks/>
          </p:cNvGrpSpPr>
          <p:nvPr/>
        </p:nvGrpSpPr>
        <p:grpSpPr bwMode="auto">
          <a:xfrm>
            <a:off x="4592638" y="584200"/>
            <a:ext cx="4495800" cy="2570163"/>
            <a:chOff x="2805" y="405"/>
            <a:chExt cx="2832" cy="1619"/>
          </a:xfrm>
        </p:grpSpPr>
        <p:pic>
          <p:nvPicPr>
            <p:cNvPr id="644105" name="Picture 10" descr="AES-GCM encryption"/>
            <p:cNvPicPr>
              <a:picLocks noChangeAspect="1" noChangeArrowheads="1"/>
            </p:cNvPicPr>
            <p:nvPr/>
          </p:nvPicPr>
          <p:blipFill>
            <a:blip r:embed="rId3"/>
            <a:srcRect b="52173"/>
            <a:stretch>
              <a:fillRect/>
            </a:stretch>
          </p:blipFill>
          <p:spPr bwMode="auto">
            <a:xfrm>
              <a:off x="2925" y="436"/>
              <a:ext cx="2712" cy="1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4106" name="Text Box 12"/>
            <p:cNvSpPr txBox="1">
              <a:spLocks noChangeArrowheads="1"/>
            </p:cNvSpPr>
            <p:nvPr/>
          </p:nvSpPr>
          <p:spPr bwMode="auto">
            <a:xfrm>
              <a:off x="4161" y="1851"/>
              <a:ext cx="57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C</a:t>
              </a:r>
              <a:r>
                <a:rPr lang="fr-CH" sz="1200"/>
                <a:t>y</a:t>
              </a:r>
              <a:r>
                <a:rPr lang="en-US" sz="1200"/>
                <a:t>phertext</a:t>
              </a:r>
            </a:p>
          </p:txBody>
        </p:sp>
        <p:sp>
          <p:nvSpPr>
            <p:cNvPr id="644107" name="Text Box 14"/>
            <p:cNvSpPr txBox="1">
              <a:spLocks noChangeArrowheads="1"/>
            </p:cNvSpPr>
            <p:nvPr/>
          </p:nvSpPr>
          <p:spPr bwMode="auto">
            <a:xfrm>
              <a:off x="2805" y="1619"/>
              <a:ext cx="48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/>
                <a:t>Plaintext</a:t>
              </a:r>
            </a:p>
          </p:txBody>
        </p:sp>
        <p:sp>
          <p:nvSpPr>
            <p:cNvPr id="644108" name="Text Box 15"/>
            <p:cNvSpPr txBox="1">
              <a:spLocks noChangeArrowheads="1"/>
            </p:cNvSpPr>
            <p:nvPr/>
          </p:nvSpPr>
          <p:spPr bwMode="auto">
            <a:xfrm>
              <a:off x="3297" y="405"/>
              <a:ext cx="28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CH" sz="1200"/>
                <a:t>Key</a:t>
              </a:r>
              <a:endParaRPr lang="en-US" sz="1200"/>
            </a:p>
          </p:txBody>
        </p:sp>
      </p:grpSp>
      <p:grpSp>
        <p:nvGrpSpPr>
          <p:cNvPr id="644098" name="Group 18"/>
          <p:cNvGrpSpPr>
            <a:grpSpLocks/>
          </p:cNvGrpSpPr>
          <p:nvPr/>
        </p:nvGrpSpPr>
        <p:grpSpPr bwMode="auto">
          <a:xfrm>
            <a:off x="4630738" y="3429000"/>
            <a:ext cx="4305300" cy="2533650"/>
            <a:chOff x="2935" y="2387"/>
            <a:chExt cx="2712" cy="1596"/>
          </a:xfrm>
        </p:grpSpPr>
        <p:pic>
          <p:nvPicPr>
            <p:cNvPr id="644102" name="Picture 16" descr="AES-GCM encryption"/>
            <p:cNvPicPr>
              <a:picLocks noChangeAspect="1" noChangeArrowheads="1"/>
            </p:cNvPicPr>
            <p:nvPr/>
          </p:nvPicPr>
          <p:blipFill>
            <a:blip r:embed="rId3"/>
            <a:srcRect t="50735"/>
            <a:stretch>
              <a:fillRect/>
            </a:stretch>
          </p:blipFill>
          <p:spPr bwMode="auto">
            <a:xfrm>
              <a:off x="2935" y="2432"/>
              <a:ext cx="2712" cy="1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4103" name="Text Box 11"/>
            <p:cNvSpPr txBox="1">
              <a:spLocks noChangeArrowheads="1"/>
            </p:cNvSpPr>
            <p:nvPr/>
          </p:nvSpPr>
          <p:spPr bwMode="auto">
            <a:xfrm>
              <a:off x="3884" y="3810"/>
              <a:ext cx="88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Authentication tag</a:t>
              </a:r>
            </a:p>
          </p:txBody>
        </p:sp>
        <p:sp>
          <p:nvSpPr>
            <p:cNvPr id="644104" name="Text Box 13"/>
            <p:cNvSpPr txBox="1">
              <a:spLocks noChangeArrowheads="1"/>
            </p:cNvSpPr>
            <p:nvPr/>
          </p:nvSpPr>
          <p:spPr bwMode="auto">
            <a:xfrm>
              <a:off x="3500" y="2387"/>
              <a:ext cx="15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/>
                <a:t>Authenticated data and c</a:t>
              </a:r>
              <a:r>
                <a:rPr lang="fr-CH" sz="1200"/>
                <a:t>y</a:t>
              </a:r>
              <a:r>
                <a:rPr lang="en-US" sz="1200"/>
                <a:t>phertext</a:t>
              </a:r>
            </a:p>
          </p:txBody>
        </p:sp>
      </p:grpSp>
      <p:sp>
        <p:nvSpPr>
          <p:cNvPr id="64409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tabLst>
                <a:tab pos="8882063" algn="r"/>
              </a:tabLst>
            </a:pPr>
            <a:r>
              <a:rPr lang="en-US" smtClean="0"/>
              <a:t>100 Gbit/s AES-GCM encryption	</a:t>
            </a:r>
            <a:fld id="{02887A5C-C07F-4ED4-8DA2-4C05B9389FEB}" type="slidenum">
              <a:rPr lang="en-US" b="0" smtClean="0"/>
              <a:pPr eaLnBrk="1" hangingPunct="1">
                <a:tabLst>
                  <a:tab pos="8882063" algn="r"/>
                </a:tabLst>
              </a:pPr>
              <a:t>25</a:t>
            </a:fld>
            <a:endParaRPr lang="en-US" smtClean="0"/>
          </a:p>
        </p:txBody>
      </p:sp>
      <p:sp>
        <p:nvSpPr>
          <p:cNvPr id="644100" name="TextBox 5"/>
          <p:cNvSpPr txBox="1">
            <a:spLocks noChangeArrowheads="1"/>
          </p:cNvSpPr>
          <p:nvPr/>
        </p:nvSpPr>
        <p:spPr bwMode="auto">
          <a:xfrm>
            <a:off x="179388" y="836613"/>
            <a:ext cx="49688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lnSpc>
                <a:spcPct val="125000"/>
              </a:lnSpc>
              <a:spcAft>
                <a:spcPct val="50000"/>
              </a:spcAft>
            </a:pPr>
            <a:r>
              <a:rPr lang="de-DE" sz="1400" b="1"/>
              <a:t>Basic AES: 1 – 2 Gbit/s</a:t>
            </a:r>
            <a:endParaRPr lang="de-DE" sz="1400" b="1">
              <a:solidFill>
                <a:srgbClr val="000000"/>
              </a:solidFill>
            </a:endParaRPr>
          </a:p>
          <a:p>
            <a:pPr marL="176213" indent="-176213">
              <a:lnSpc>
                <a:spcPct val="125000"/>
              </a:lnSpc>
              <a:spcAft>
                <a:spcPct val="50000"/>
              </a:spcAft>
              <a:buFont typeface="Wingdings" pitchFamily="2" charset="2"/>
              <a:buChar char="§"/>
            </a:pPr>
            <a:r>
              <a:rPr lang="de-DE" sz="1400">
                <a:solidFill>
                  <a:srgbClr val="FF0000"/>
                </a:solidFill>
              </a:rPr>
              <a:t>20 x</a:t>
            </a:r>
            <a:r>
              <a:rPr lang="de-DE" sz="1400"/>
              <a:t> pipelining: requires feedback-free Encryption mode</a:t>
            </a:r>
          </a:p>
          <a:p>
            <a:pPr marL="176213" indent="-176213">
              <a:lnSpc>
                <a:spcPct val="125000"/>
              </a:lnSpc>
              <a:spcAft>
                <a:spcPct val="50000"/>
              </a:spcAft>
              <a:buFont typeface="Wingdings" pitchFamily="2" charset="2"/>
              <a:buChar char="§"/>
            </a:pPr>
            <a:r>
              <a:rPr lang="de-DE" sz="1400">
                <a:solidFill>
                  <a:srgbClr val="FF0000"/>
                </a:solidFill>
              </a:rPr>
              <a:t>4 x</a:t>
            </a:r>
            <a:r>
              <a:rPr lang="de-DE" sz="1400"/>
              <a:t> parallelization: data-independent partitioning</a:t>
            </a:r>
            <a:br>
              <a:rPr lang="de-DE" sz="1400"/>
            </a:br>
            <a:r>
              <a:rPr lang="de-DE" sz="1400">
                <a:sym typeface="Wingdings" pitchFamily="2" charset="2"/>
              </a:rPr>
              <a:t> Counter mode</a:t>
            </a:r>
          </a:p>
        </p:txBody>
      </p:sp>
      <p:sp>
        <p:nvSpPr>
          <p:cNvPr id="644101" name="TextBox 5"/>
          <p:cNvSpPr txBox="1">
            <a:spLocks noChangeArrowheads="1"/>
          </p:cNvSpPr>
          <p:nvPr/>
        </p:nvSpPr>
        <p:spPr bwMode="auto">
          <a:xfrm>
            <a:off x="179388" y="3500438"/>
            <a:ext cx="4537075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lnSpc>
                <a:spcPct val="125000"/>
              </a:lnSpc>
              <a:spcAft>
                <a:spcPct val="50000"/>
              </a:spcAft>
            </a:pPr>
            <a:r>
              <a:rPr lang="de-DE" sz="1400" b="1">
                <a:sym typeface="Wingdings" pitchFamily="2" charset="2"/>
              </a:rPr>
              <a:t>Basic Authentication: 4 – 8 Gbit/s</a:t>
            </a:r>
          </a:p>
          <a:p>
            <a:pPr marL="176213" indent="-176213">
              <a:lnSpc>
                <a:spcPct val="125000"/>
              </a:lnSpc>
              <a:spcAft>
                <a:spcPct val="50000"/>
              </a:spcAft>
              <a:buFont typeface="Wingdings" pitchFamily="2" charset="2"/>
              <a:buChar char="§"/>
            </a:pPr>
            <a:r>
              <a:rPr lang="de-DE" sz="1400">
                <a:solidFill>
                  <a:srgbClr val="FF0000"/>
                </a:solidFill>
              </a:rPr>
              <a:t>4 x</a:t>
            </a:r>
            <a:r>
              <a:rPr lang="de-DE" sz="1400"/>
              <a:t> pipelining</a:t>
            </a:r>
          </a:p>
          <a:p>
            <a:pPr marL="176213" indent="-176213">
              <a:lnSpc>
                <a:spcPct val="125000"/>
              </a:lnSpc>
              <a:spcAft>
                <a:spcPct val="50000"/>
              </a:spcAft>
              <a:buFont typeface="Wingdings" pitchFamily="2" charset="2"/>
              <a:buChar char="§"/>
            </a:pPr>
            <a:r>
              <a:rPr lang="de-DE" sz="1400">
                <a:solidFill>
                  <a:srgbClr val="FF0000"/>
                </a:solidFill>
              </a:rPr>
              <a:t>4 x</a:t>
            </a:r>
            <a:r>
              <a:rPr lang="de-DE" sz="1400"/>
              <a:t> parallelization</a:t>
            </a:r>
            <a:br>
              <a:rPr lang="de-DE" sz="1400"/>
            </a:br>
            <a:r>
              <a:rPr lang="de-DE" sz="1400">
                <a:sym typeface="Wingdings" pitchFamily="2" charset="2"/>
              </a:rPr>
              <a:t> </a:t>
            </a:r>
            <a:r>
              <a:rPr lang="de-DE" sz="1400"/>
              <a:t>4 Galois field multipliers</a:t>
            </a:r>
            <a:br>
              <a:rPr lang="de-DE" sz="1400"/>
            </a:br>
            <a:r>
              <a:rPr lang="de-DE" sz="1400"/>
              <a:t>	(x</a:t>
            </a:r>
            <a:r>
              <a:rPr lang="de-DE" sz="1400" baseline="30000"/>
              <a:t>128</a:t>
            </a:r>
            <a:r>
              <a:rPr lang="de-DE" sz="1400"/>
              <a:t>+x</a:t>
            </a:r>
            <a:r>
              <a:rPr lang="de-DE" sz="1400" baseline="30000"/>
              <a:t>7</a:t>
            </a:r>
            <a:r>
              <a:rPr lang="de-DE" sz="1400"/>
              <a:t>+x</a:t>
            </a:r>
            <a:r>
              <a:rPr lang="de-DE" sz="1400" baseline="30000"/>
              <a:t>2</a:t>
            </a:r>
            <a:r>
              <a:rPr lang="de-DE" sz="1400"/>
              <a:t>+x+1)</a:t>
            </a:r>
            <a:br>
              <a:rPr lang="de-DE" sz="1400"/>
            </a:br>
            <a:endParaRPr lang="de-DE" sz="1400"/>
          </a:p>
          <a:p>
            <a:pPr marL="176213" indent="-176213">
              <a:lnSpc>
                <a:spcPct val="125000"/>
              </a:lnSpc>
              <a:spcAft>
                <a:spcPct val="50000"/>
              </a:spcAft>
            </a:pPr>
            <a:r>
              <a:rPr lang="de-DE" sz="1400" b="1">
                <a:sym typeface="Wingdings" pitchFamily="2" charset="2"/>
              </a:rPr>
              <a:t>Two engines for En- and Decryption</a:t>
            </a:r>
            <a:endParaRPr lang="de-DE" sz="1400" b="1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tabLst>
                <a:tab pos="8882063" algn="r"/>
              </a:tabLst>
            </a:pPr>
            <a:r>
              <a:rPr lang="en-US" smtClean="0"/>
              <a:t>100 Gbit/s Fast encryption board	</a:t>
            </a:r>
            <a:fld id="{4A612FE1-3571-4F98-8430-66F1CF3ECB70}" type="slidenum">
              <a:rPr lang="en-US" b="0" smtClean="0"/>
              <a:pPr eaLnBrk="1" hangingPunct="1">
                <a:tabLst>
                  <a:tab pos="8882063" algn="r"/>
                </a:tabLst>
              </a:pPr>
              <a:t>26</a:t>
            </a:fld>
            <a:endParaRPr lang="en-US" smtClean="0"/>
          </a:p>
        </p:txBody>
      </p:sp>
      <p:sp>
        <p:nvSpPr>
          <p:cNvPr id="646146" name="Content Placeholder 2"/>
          <p:cNvSpPr>
            <a:spLocks/>
          </p:cNvSpPr>
          <p:nvPr/>
        </p:nvSpPr>
        <p:spPr bwMode="auto">
          <a:xfrm>
            <a:off x="422275" y="620713"/>
            <a:ext cx="829945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 defTabSz="673100">
              <a:lnSpc>
                <a:spcPct val="125000"/>
              </a:lnSpc>
              <a:spcAft>
                <a:spcPct val="50000"/>
              </a:spcAft>
              <a:buClr>
                <a:srgbClr val="660033"/>
              </a:buClr>
              <a:buFont typeface="Wingdings" pitchFamily="2" charset="2"/>
              <a:buNone/>
              <a:tabLst>
                <a:tab pos="1527175" algn="l"/>
                <a:tab pos="2416175" algn="l"/>
                <a:tab pos="4302125" algn="l"/>
              </a:tabLst>
            </a:pPr>
            <a:r>
              <a:rPr lang="fr-CH" sz="1400" b="1"/>
              <a:t>100 Gbit/s Fast Encryption Board</a:t>
            </a:r>
          </a:p>
          <a:p>
            <a:pPr marL="266700" indent="-266700" defTabSz="673100">
              <a:lnSpc>
                <a:spcPct val="125000"/>
              </a:lnSpc>
              <a:spcAft>
                <a:spcPct val="50000"/>
              </a:spcAft>
              <a:buClr>
                <a:srgbClr val="660033"/>
              </a:buClr>
              <a:buFont typeface="Wingdings" pitchFamily="2" charset="2"/>
              <a:buChar char="§"/>
              <a:tabLst>
                <a:tab pos="1527175" algn="l"/>
                <a:tab pos="2416175" algn="l"/>
                <a:tab pos="4302125" algn="l"/>
              </a:tabLst>
            </a:pPr>
            <a:r>
              <a:rPr lang="fr-FR" sz="1400"/>
              <a:t>PCB:		24 layers, 52 high-speed serial links,10 power supplies </a:t>
            </a:r>
          </a:p>
          <a:p>
            <a:pPr marL="266700" indent="-266700" defTabSz="673100">
              <a:lnSpc>
                <a:spcPct val="125000"/>
              </a:lnSpc>
              <a:spcAft>
                <a:spcPct val="50000"/>
              </a:spcAft>
              <a:buClr>
                <a:srgbClr val="660033"/>
              </a:buClr>
              <a:buFont typeface="Wingdings" pitchFamily="2" charset="2"/>
              <a:buChar char="§"/>
              <a:tabLst>
                <a:tab pos="1527175" algn="l"/>
                <a:tab pos="2416175" algn="l"/>
                <a:tab pos="4302125" algn="l"/>
              </a:tabLst>
            </a:pPr>
            <a:r>
              <a:rPr lang="fr-FR" sz="1400"/>
              <a:t>Communication links:	22x High-speed serial 	6.5 Gbit/s </a:t>
            </a:r>
            <a:br>
              <a:rPr lang="fr-FR" sz="1400"/>
            </a:br>
            <a:r>
              <a:rPr lang="fr-FR" sz="1400"/>
              <a:t>		8x SFP+; 2x XFP 	10 Gbit/s</a:t>
            </a:r>
            <a:br>
              <a:rPr lang="fr-FR" sz="1400"/>
            </a:br>
            <a:r>
              <a:rPr lang="fr-FR" sz="1400"/>
              <a:t>		1x CXP; 1x CFP 	100 Gbit/s</a:t>
            </a:r>
          </a:p>
          <a:p>
            <a:pPr marL="266700" indent="-266700" defTabSz="673100">
              <a:lnSpc>
                <a:spcPct val="125000"/>
              </a:lnSpc>
              <a:spcAft>
                <a:spcPct val="50000"/>
              </a:spcAft>
              <a:buClr>
                <a:srgbClr val="660033"/>
              </a:buClr>
              <a:buFont typeface="Wingdings" pitchFamily="2" charset="2"/>
              <a:buChar char="§"/>
              <a:tabLst>
                <a:tab pos="1527175" algn="l"/>
                <a:tab pos="2416175" algn="l"/>
                <a:tab pos="4302125" algn="l"/>
              </a:tabLst>
            </a:pPr>
            <a:r>
              <a:rPr lang="fr-FR" sz="1400"/>
              <a:t>FPGA main power supply:	0.95 V, 40 A</a:t>
            </a:r>
          </a:p>
        </p:txBody>
      </p:sp>
      <p:pic>
        <p:nvPicPr>
          <p:cNvPr id="646147" name="Picture 8" descr="QCRYPT_CryptoBoard_1_73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4121150"/>
            <a:ext cx="250190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6148" name="Picture 9" descr="QCRYPT_CryptoBoard_5_73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2924175"/>
            <a:ext cx="239395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6149" name="Picture 10" descr="QCRYPT_CryptoBoard_3_7353_mo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8538" y="3617913"/>
            <a:ext cx="4592637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3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tabLst>
                <a:tab pos="8882063" algn="r"/>
              </a:tabLst>
            </a:pPr>
            <a:r>
              <a:rPr lang="en-US" smtClean="0"/>
              <a:t>Outlook	</a:t>
            </a:r>
            <a:fld id="{A27C7734-701D-4A5D-AADE-170A0E3944F0}" type="slidenum">
              <a:rPr lang="en-US" b="0" smtClean="0"/>
              <a:pPr eaLnBrk="1" hangingPunct="1">
                <a:tabLst>
                  <a:tab pos="8882063" algn="r"/>
                </a:tabLst>
              </a:pPr>
              <a:t>27</a:t>
            </a:fld>
            <a:endParaRPr lang="en-US" smtClean="0"/>
          </a:p>
        </p:txBody>
      </p:sp>
      <p:sp>
        <p:nvSpPr>
          <p:cNvPr id="648194" name="TextBox 5"/>
          <p:cNvSpPr txBox="1">
            <a:spLocks noChangeArrowheads="1"/>
          </p:cNvSpPr>
          <p:nvPr/>
        </p:nvSpPr>
        <p:spPr bwMode="auto">
          <a:xfrm>
            <a:off x="2500313" y="628650"/>
            <a:ext cx="4143375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lnSpc>
                <a:spcPct val="125000"/>
              </a:lnSpc>
              <a:spcAft>
                <a:spcPct val="50000"/>
              </a:spcAft>
              <a:buFont typeface="Arial" charset="0"/>
              <a:buChar char="•"/>
            </a:pPr>
            <a:r>
              <a:rPr lang="de-DE" sz="1400">
                <a:solidFill>
                  <a:srgbClr val="000000"/>
                </a:solidFill>
              </a:rPr>
              <a:t>Real network compatibility and integration</a:t>
            </a:r>
          </a:p>
          <a:p>
            <a:pPr marL="176213" indent="-176213">
              <a:lnSpc>
                <a:spcPct val="125000"/>
              </a:lnSpc>
              <a:spcAft>
                <a:spcPct val="50000"/>
              </a:spcAft>
              <a:buFont typeface="Arial" charset="0"/>
              <a:buChar char="•"/>
            </a:pPr>
            <a:r>
              <a:rPr lang="de-DE" sz="1400">
                <a:solidFill>
                  <a:srgbClr val="000000"/>
                </a:solidFill>
              </a:rPr>
              <a:t>Side channel analysis</a:t>
            </a:r>
          </a:p>
          <a:p>
            <a:pPr marL="176213" indent="-176213">
              <a:lnSpc>
                <a:spcPct val="125000"/>
              </a:lnSpc>
              <a:spcAft>
                <a:spcPct val="50000"/>
              </a:spcAft>
              <a:buFont typeface="Arial" charset="0"/>
              <a:buChar char="•"/>
            </a:pPr>
            <a:r>
              <a:rPr lang="de-DE" sz="1400">
                <a:solidFill>
                  <a:srgbClr val="000000"/>
                </a:solidFill>
              </a:rPr>
              <a:t>Tamper detection</a:t>
            </a:r>
          </a:p>
          <a:p>
            <a:pPr marL="176213" indent="-176213">
              <a:lnSpc>
                <a:spcPct val="125000"/>
              </a:lnSpc>
              <a:spcAft>
                <a:spcPct val="50000"/>
              </a:spcAft>
              <a:buFont typeface="Arial" charset="0"/>
              <a:buChar char="•"/>
            </a:pPr>
            <a:r>
              <a:rPr lang="de-DE" sz="1400">
                <a:solidFill>
                  <a:srgbClr val="000000"/>
                </a:solidFill>
              </a:rPr>
              <a:t>Resistance against detector blinding attack</a:t>
            </a:r>
          </a:p>
          <a:p>
            <a:pPr marL="176213" indent="-176213">
              <a:lnSpc>
                <a:spcPct val="125000"/>
              </a:lnSpc>
              <a:spcAft>
                <a:spcPct val="50000"/>
              </a:spcAft>
              <a:buFont typeface="Arial" charset="0"/>
              <a:buChar char="•"/>
            </a:pPr>
            <a:r>
              <a:rPr lang="de-DE" sz="1400">
                <a:solidFill>
                  <a:srgbClr val="000000"/>
                </a:solidFill>
              </a:rPr>
              <a:t>Certification</a:t>
            </a:r>
          </a:p>
          <a:p>
            <a:pPr marL="176213" indent="-176213">
              <a:lnSpc>
                <a:spcPct val="125000"/>
              </a:lnSpc>
              <a:spcAft>
                <a:spcPct val="50000"/>
              </a:spcAft>
              <a:buFont typeface="Arial" charset="0"/>
              <a:buChar char="•"/>
            </a:pPr>
            <a:r>
              <a:rPr lang="de-DE" sz="1400">
                <a:solidFill>
                  <a:srgbClr val="000000"/>
                </a:solidFill>
              </a:rPr>
              <a:t>Afterpulsing reconcillation</a:t>
            </a:r>
          </a:p>
        </p:txBody>
      </p:sp>
      <p:pic>
        <p:nvPicPr>
          <p:cNvPr id="64819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3313" y="628650"/>
            <a:ext cx="14398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48196" name="Group 27"/>
          <p:cNvGrpSpPr>
            <a:grpSpLocks/>
          </p:cNvGrpSpPr>
          <p:nvPr/>
        </p:nvGrpSpPr>
        <p:grpSpPr bwMode="auto">
          <a:xfrm>
            <a:off x="323850" y="3716338"/>
            <a:ext cx="8496300" cy="2305050"/>
            <a:chOff x="204" y="2030"/>
            <a:chExt cx="5352" cy="1452"/>
          </a:xfrm>
        </p:grpSpPr>
        <p:pic>
          <p:nvPicPr>
            <p:cNvPr id="648203" name="Picture 17" descr="Setup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5" y="2092"/>
              <a:ext cx="4990" cy="1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8204" name="AutoShape 14"/>
            <p:cNvSpPr>
              <a:spLocks noChangeArrowheads="1"/>
            </p:cNvSpPr>
            <p:nvPr/>
          </p:nvSpPr>
          <p:spPr bwMode="auto">
            <a:xfrm>
              <a:off x="204" y="2030"/>
              <a:ext cx="5352" cy="145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8197" name="Group 21"/>
          <p:cNvGrpSpPr>
            <a:grpSpLocks/>
          </p:cNvGrpSpPr>
          <p:nvPr/>
        </p:nvGrpSpPr>
        <p:grpSpPr bwMode="auto">
          <a:xfrm>
            <a:off x="0" y="6284913"/>
            <a:ext cx="9144000" cy="573087"/>
            <a:chOff x="0" y="3959"/>
            <a:chExt cx="5760" cy="361"/>
          </a:xfrm>
        </p:grpSpPr>
        <p:pic>
          <p:nvPicPr>
            <p:cNvPr id="648198" name="Picture 5" descr="UNIGE70.gi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959"/>
              <a:ext cx="1001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8199" name="Picture 7" descr="Logo_eth_zurich_BW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00" y="3959"/>
              <a:ext cx="742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8200" name="Picture 8" descr="Hes-So_fr-ang_c.gif"/>
            <p:cNvPicPr>
              <a:picLocks noChangeAspect="1"/>
            </p:cNvPicPr>
            <p:nvPr/>
          </p:nvPicPr>
          <p:blipFill>
            <a:blip r:embed="rId7"/>
            <a:srcRect b="28288"/>
            <a:stretch>
              <a:fillRect/>
            </a:stretch>
          </p:blipFill>
          <p:spPr bwMode="auto">
            <a:xfrm>
              <a:off x="3769" y="3959"/>
              <a:ext cx="884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8201" name="Picture 15" descr="IDQ-logo-baseline-50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080" y="3959"/>
              <a:ext cx="680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8202" name="Picture 20" descr="http://ceat.epfl.ch/files/content/sites/ceat/files/shared/images/menus/ecussons/EPFL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427" y="3959"/>
              <a:ext cx="746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1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tabLst>
                <a:tab pos="8882063" algn="r"/>
              </a:tabLst>
            </a:pPr>
            <a:r>
              <a:rPr lang="en-US" smtClean="0"/>
              <a:t>Questions, please! 	</a:t>
            </a:r>
            <a:fld id="{C22093C2-C7FD-454A-8450-63005CEB81AB}" type="slidenum">
              <a:rPr lang="en-US" b="0" smtClean="0"/>
              <a:pPr eaLnBrk="1" hangingPunct="1">
                <a:tabLst>
                  <a:tab pos="8882063" algn="r"/>
                </a:tabLst>
              </a:pPr>
              <a:t>28</a:t>
            </a:fld>
            <a:endParaRPr lang="en-US" smtClean="0"/>
          </a:p>
        </p:txBody>
      </p:sp>
      <p:sp>
        <p:nvSpPr>
          <p:cNvPr id="650242" name="Text Box 20"/>
          <p:cNvSpPr txBox="1">
            <a:spLocks noChangeArrowheads="1"/>
          </p:cNvSpPr>
          <p:nvPr/>
        </p:nvSpPr>
        <p:spPr bwMode="auto">
          <a:xfrm>
            <a:off x="3238500" y="3141663"/>
            <a:ext cx="26670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CH" sz="1400" b="1"/>
              <a:t>Thank you for your attention!</a:t>
            </a:r>
            <a:endParaRPr lang="en-US" sz="1400" b="1"/>
          </a:p>
        </p:txBody>
      </p:sp>
      <p:pic>
        <p:nvPicPr>
          <p:cNvPr id="650243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3313" y="628650"/>
            <a:ext cx="14398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0244" name="TextBox 5"/>
          <p:cNvSpPr txBox="1">
            <a:spLocks noChangeArrowheads="1"/>
          </p:cNvSpPr>
          <p:nvPr/>
        </p:nvSpPr>
        <p:spPr bwMode="auto">
          <a:xfrm>
            <a:off x="2500313" y="628650"/>
            <a:ext cx="4143375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lnSpc>
                <a:spcPct val="125000"/>
              </a:lnSpc>
              <a:spcAft>
                <a:spcPct val="50000"/>
              </a:spcAft>
              <a:buFont typeface="Arial" charset="0"/>
              <a:buChar char="•"/>
            </a:pPr>
            <a:r>
              <a:rPr lang="de-DE" sz="1400">
                <a:solidFill>
                  <a:srgbClr val="000000"/>
                </a:solidFill>
              </a:rPr>
              <a:t>Real network compatibility and integration</a:t>
            </a:r>
          </a:p>
          <a:p>
            <a:pPr marL="176213" indent="-176213">
              <a:lnSpc>
                <a:spcPct val="125000"/>
              </a:lnSpc>
              <a:spcAft>
                <a:spcPct val="50000"/>
              </a:spcAft>
              <a:buFont typeface="Arial" charset="0"/>
              <a:buChar char="•"/>
            </a:pPr>
            <a:r>
              <a:rPr lang="de-DE" sz="1400">
                <a:solidFill>
                  <a:srgbClr val="000000"/>
                </a:solidFill>
              </a:rPr>
              <a:t>Side channel analysis</a:t>
            </a:r>
          </a:p>
          <a:p>
            <a:pPr marL="176213" indent="-176213">
              <a:lnSpc>
                <a:spcPct val="125000"/>
              </a:lnSpc>
              <a:spcAft>
                <a:spcPct val="50000"/>
              </a:spcAft>
              <a:buFont typeface="Arial" charset="0"/>
              <a:buChar char="•"/>
            </a:pPr>
            <a:r>
              <a:rPr lang="de-DE" sz="1400">
                <a:solidFill>
                  <a:srgbClr val="000000"/>
                </a:solidFill>
              </a:rPr>
              <a:t>Tamper detection</a:t>
            </a:r>
          </a:p>
          <a:p>
            <a:pPr marL="176213" indent="-176213">
              <a:lnSpc>
                <a:spcPct val="125000"/>
              </a:lnSpc>
              <a:spcAft>
                <a:spcPct val="50000"/>
              </a:spcAft>
              <a:buFont typeface="Arial" charset="0"/>
              <a:buChar char="•"/>
            </a:pPr>
            <a:r>
              <a:rPr lang="de-DE" sz="1400">
                <a:solidFill>
                  <a:srgbClr val="000000"/>
                </a:solidFill>
              </a:rPr>
              <a:t>Resistance against detector blinding attack</a:t>
            </a:r>
          </a:p>
          <a:p>
            <a:pPr marL="176213" indent="-176213">
              <a:lnSpc>
                <a:spcPct val="125000"/>
              </a:lnSpc>
              <a:spcAft>
                <a:spcPct val="50000"/>
              </a:spcAft>
              <a:buFont typeface="Arial" charset="0"/>
              <a:buChar char="•"/>
            </a:pPr>
            <a:r>
              <a:rPr lang="de-DE" sz="1400">
                <a:solidFill>
                  <a:srgbClr val="000000"/>
                </a:solidFill>
              </a:rPr>
              <a:t>Certification</a:t>
            </a:r>
          </a:p>
          <a:p>
            <a:pPr marL="176213" indent="-176213">
              <a:lnSpc>
                <a:spcPct val="125000"/>
              </a:lnSpc>
              <a:spcAft>
                <a:spcPct val="50000"/>
              </a:spcAft>
              <a:buFont typeface="Arial" charset="0"/>
              <a:buChar char="•"/>
            </a:pPr>
            <a:r>
              <a:rPr lang="de-DE" sz="1400">
                <a:solidFill>
                  <a:srgbClr val="000000"/>
                </a:solidFill>
              </a:rPr>
              <a:t>Afterpulsing reconcillation</a:t>
            </a:r>
          </a:p>
        </p:txBody>
      </p:sp>
      <p:grpSp>
        <p:nvGrpSpPr>
          <p:cNvPr id="650245" name="Group 27"/>
          <p:cNvGrpSpPr>
            <a:grpSpLocks/>
          </p:cNvGrpSpPr>
          <p:nvPr/>
        </p:nvGrpSpPr>
        <p:grpSpPr bwMode="auto">
          <a:xfrm>
            <a:off x="323850" y="3716338"/>
            <a:ext cx="8496300" cy="2305050"/>
            <a:chOff x="204" y="2030"/>
            <a:chExt cx="5352" cy="1452"/>
          </a:xfrm>
        </p:grpSpPr>
        <p:pic>
          <p:nvPicPr>
            <p:cNvPr id="650252" name="Picture 17" descr="Setup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5" y="2092"/>
              <a:ext cx="4990" cy="1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0253" name="AutoShape 14"/>
            <p:cNvSpPr>
              <a:spLocks noChangeArrowheads="1"/>
            </p:cNvSpPr>
            <p:nvPr/>
          </p:nvSpPr>
          <p:spPr bwMode="auto">
            <a:xfrm>
              <a:off x="204" y="2030"/>
              <a:ext cx="5352" cy="145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0246" name="Group 21"/>
          <p:cNvGrpSpPr>
            <a:grpSpLocks/>
          </p:cNvGrpSpPr>
          <p:nvPr/>
        </p:nvGrpSpPr>
        <p:grpSpPr bwMode="auto">
          <a:xfrm>
            <a:off x="0" y="6284913"/>
            <a:ext cx="9144000" cy="573087"/>
            <a:chOff x="0" y="3959"/>
            <a:chExt cx="5760" cy="361"/>
          </a:xfrm>
        </p:grpSpPr>
        <p:pic>
          <p:nvPicPr>
            <p:cNvPr id="650247" name="Picture 5" descr="UNIGE70.gi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959"/>
              <a:ext cx="1001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0248" name="Picture 7" descr="Logo_eth_zurich_BW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00" y="3959"/>
              <a:ext cx="742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0249" name="Picture 8" descr="Hes-So_fr-ang_c.gif"/>
            <p:cNvPicPr>
              <a:picLocks noChangeAspect="1"/>
            </p:cNvPicPr>
            <p:nvPr/>
          </p:nvPicPr>
          <p:blipFill>
            <a:blip r:embed="rId7"/>
            <a:srcRect b="28288"/>
            <a:stretch>
              <a:fillRect/>
            </a:stretch>
          </p:blipFill>
          <p:spPr bwMode="auto">
            <a:xfrm>
              <a:off x="3769" y="3959"/>
              <a:ext cx="884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0250" name="Picture 15" descr="IDQ-logo-baseline-50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080" y="3959"/>
              <a:ext cx="680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0251" name="Picture 20" descr="http://ceat.epfl.ch/files/content/sites/ceat/files/shared/images/menus/ecussons/EPFL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427" y="3959"/>
              <a:ext cx="746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tabLst>
                <a:tab pos="8882063" algn="r"/>
              </a:tabLst>
            </a:pPr>
            <a:r>
              <a:rPr lang="en-US" smtClean="0"/>
              <a:t>Interdisciplinary competences	</a:t>
            </a:r>
            <a:fld id="{02E3F9FD-1806-4747-BC03-CC7F32848838}" type="slidenum">
              <a:rPr lang="en-US" b="0" smtClean="0"/>
              <a:pPr eaLnBrk="1" hangingPunct="1">
                <a:tabLst>
                  <a:tab pos="8882063" algn="r"/>
                </a:tabLst>
              </a:pPr>
              <a:t>3</a:t>
            </a:fld>
            <a:endParaRPr lang="en-US" smtClean="0"/>
          </a:p>
        </p:txBody>
      </p:sp>
      <p:sp>
        <p:nvSpPr>
          <p:cNvPr id="129026" name="Rectangle 23"/>
          <p:cNvSpPr>
            <a:spLocks noChangeArrowheads="1"/>
          </p:cNvSpPr>
          <p:nvPr/>
        </p:nvSpPr>
        <p:spPr bwMode="auto">
          <a:xfrm>
            <a:off x="1727200" y="2998788"/>
            <a:ext cx="56896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25000"/>
              </a:lnSpc>
              <a:spcBef>
                <a:spcPts val="500"/>
              </a:spcBef>
              <a:spcAft>
                <a:spcPts val="1800"/>
              </a:spcAft>
              <a:buFont typeface="Arial" charset="0"/>
              <a:buNone/>
            </a:pPr>
            <a:r>
              <a:rPr lang="en-US" sz="1400" i="1">
                <a:solidFill>
                  <a:srgbClr val="000000"/>
                </a:solidFill>
              </a:rPr>
              <a:t>Nino Walenta, Charles Lim Ci Wen, Raphael Houlmann, Olivier Guinnard, Hugo Zbinden, Rob Thew, Nicolas Gisin</a:t>
            </a:r>
          </a:p>
          <a:p>
            <a:pPr algn="ctr" eaLnBrk="0" hangingPunct="0">
              <a:lnSpc>
                <a:spcPct val="125000"/>
              </a:lnSpc>
              <a:spcBef>
                <a:spcPts val="500"/>
              </a:spcBef>
              <a:spcAft>
                <a:spcPts val="1800"/>
              </a:spcAft>
              <a:buFont typeface="Arial" charset="0"/>
              <a:buNone/>
            </a:pPr>
            <a:r>
              <a:rPr lang="en-US" sz="1400" i="1">
                <a:solidFill>
                  <a:srgbClr val="000000"/>
                </a:solidFill>
              </a:rPr>
              <a:t>Etienne Messerli, Pascal Junod, Gregory Trolliet, Fabien Vannel, Olivier Auberson, Yann Thoma</a:t>
            </a:r>
          </a:p>
          <a:p>
            <a:pPr algn="ctr" eaLnBrk="0" hangingPunct="0">
              <a:lnSpc>
                <a:spcPct val="125000"/>
              </a:lnSpc>
              <a:spcBef>
                <a:spcPts val="500"/>
              </a:spcBef>
              <a:spcAft>
                <a:spcPts val="1800"/>
              </a:spcAft>
              <a:buFont typeface="Arial" charset="0"/>
              <a:buNone/>
            </a:pPr>
            <a:r>
              <a:rPr lang="en-US" sz="1400" i="1">
                <a:solidFill>
                  <a:srgbClr val="000000"/>
                </a:solidFill>
              </a:rPr>
              <a:t>Norbert Felber, Christoph Keller, Christoph Roth, Andy Burg</a:t>
            </a:r>
          </a:p>
          <a:p>
            <a:pPr algn="ctr" eaLnBrk="0" hangingPunct="0">
              <a:lnSpc>
                <a:spcPct val="125000"/>
              </a:lnSpc>
              <a:spcBef>
                <a:spcPts val="500"/>
              </a:spcBef>
              <a:spcAft>
                <a:spcPts val="1800"/>
              </a:spcAft>
              <a:buFont typeface="Arial" charset="0"/>
              <a:buNone/>
            </a:pPr>
            <a:r>
              <a:rPr lang="en-US" sz="1400" i="1">
                <a:solidFill>
                  <a:srgbClr val="000000"/>
                </a:solidFill>
              </a:rPr>
              <a:t>Patrick Trinkler, Laurent Monat, Samuel Robyr, Lucas Beguin, Matthieu Legré, Grégoire Ribordy </a:t>
            </a:r>
          </a:p>
        </p:txBody>
      </p:sp>
      <p:pic>
        <p:nvPicPr>
          <p:cNvPr id="129027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413" y="620713"/>
            <a:ext cx="14398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8" name="Picture 209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2888" y="476250"/>
            <a:ext cx="35782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9029" name="Group 16"/>
          <p:cNvGrpSpPr>
            <a:grpSpLocks/>
          </p:cNvGrpSpPr>
          <p:nvPr/>
        </p:nvGrpSpPr>
        <p:grpSpPr bwMode="auto">
          <a:xfrm>
            <a:off x="0" y="6284913"/>
            <a:ext cx="9144000" cy="573087"/>
            <a:chOff x="0" y="3959"/>
            <a:chExt cx="5760" cy="361"/>
          </a:xfrm>
        </p:grpSpPr>
        <p:pic>
          <p:nvPicPr>
            <p:cNvPr id="129030" name="Picture 5" descr="UNIGE70.gi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959"/>
              <a:ext cx="1001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9031" name="Picture 7" descr="Logo_eth_zurich_BW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00" y="3959"/>
              <a:ext cx="742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9032" name="Picture 8" descr="Hes-So_fr-ang_c.gif"/>
            <p:cNvPicPr>
              <a:picLocks noChangeAspect="1"/>
            </p:cNvPicPr>
            <p:nvPr/>
          </p:nvPicPr>
          <p:blipFill>
            <a:blip r:embed="rId7"/>
            <a:srcRect b="28288"/>
            <a:stretch>
              <a:fillRect/>
            </a:stretch>
          </p:blipFill>
          <p:spPr bwMode="auto">
            <a:xfrm>
              <a:off x="3769" y="3959"/>
              <a:ext cx="884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9033" name="Picture 15" descr="IDQ-logo-baseline-50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080" y="3959"/>
              <a:ext cx="680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9034" name="Picture 20" descr="http://ceat.epfl.ch/files/content/sites/ceat/files/shared/images/menus/ecussons/EPFL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427" y="3959"/>
              <a:ext cx="746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tabLst>
                <a:tab pos="8882063" algn="r"/>
              </a:tabLst>
            </a:pPr>
            <a:r>
              <a:rPr lang="de-DE" smtClean="0"/>
              <a:t>QCrypt Specifications</a:t>
            </a:r>
            <a:r>
              <a:rPr lang="en-US" smtClean="0"/>
              <a:t>	</a:t>
            </a:r>
            <a:fld id="{85048B78-D69F-49FA-9596-4A54926192C2}" type="slidenum">
              <a:rPr lang="en-US" b="0" smtClean="0"/>
              <a:pPr eaLnBrk="1" hangingPunct="1">
                <a:tabLst>
                  <a:tab pos="8882063" algn="r"/>
                </a:tabLst>
              </a:pPr>
              <a:t>4</a:t>
            </a:fld>
            <a:endParaRPr lang="de-DE" smtClean="0"/>
          </a:p>
        </p:txBody>
      </p:sp>
      <p:grpSp>
        <p:nvGrpSpPr>
          <p:cNvPr id="131074" name="Group 27"/>
          <p:cNvGrpSpPr>
            <a:grpSpLocks/>
          </p:cNvGrpSpPr>
          <p:nvPr/>
        </p:nvGrpSpPr>
        <p:grpSpPr bwMode="auto">
          <a:xfrm>
            <a:off x="323850" y="1041400"/>
            <a:ext cx="8496300" cy="2305050"/>
            <a:chOff x="204" y="2030"/>
            <a:chExt cx="5352" cy="1452"/>
          </a:xfrm>
        </p:grpSpPr>
        <p:pic>
          <p:nvPicPr>
            <p:cNvPr id="131084" name="Picture 17" descr="Setup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5" y="2092"/>
              <a:ext cx="4990" cy="1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1085" name="AutoShape 14"/>
            <p:cNvSpPr>
              <a:spLocks noChangeArrowheads="1"/>
            </p:cNvSpPr>
            <p:nvPr/>
          </p:nvSpPr>
          <p:spPr bwMode="auto">
            <a:xfrm>
              <a:off x="204" y="2030"/>
              <a:ext cx="5352" cy="145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1075" name="Group 28"/>
          <p:cNvGrpSpPr>
            <a:grpSpLocks/>
          </p:cNvGrpSpPr>
          <p:nvPr/>
        </p:nvGrpSpPr>
        <p:grpSpPr bwMode="auto">
          <a:xfrm>
            <a:off x="119063" y="3933825"/>
            <a:ext cx="8905875" cy="1708150"/>
            <a:chOff x="75" y="2584"/>
            <a:chExt cx="5610" cy="1076"/>
          </a:xfrm>
        </p:grpSpPr>
        <p:sp>
          <p:nvSpPr>
            <p:cNvPr id="131082" name="TextBox 11"/>
            <p:cNvSpPr txBox="1">
              <a:spLocks noChangeArrowheads="1"/>
            </p:cNvSpPr>
            <p:nvPr/>
          </p:nvSpPr>
          <p:spPr bwMode="auto">
            <a:xfrm>
              <a:off x="75" y="2584"/>
              <a:ext cx="2903" cy="1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9388" indent="-179388" defTabSz="457200">
                <a:lnSpc>
                  <a:spcPct val="125000"/>
                </a:lnSpc>
                <a:buFont typeface="Wingdings" pitchFamily="2" charset="2"/>
                <a:buChar char="§"/>
              </a:pPr>
              <a:r>
                <a:rPr lang="en-US" sz="1400">
                  <a:solidFill>
                    <a:srgbClr val="000000"/>
                  </a:solidFill>
                  <a:ea typeface="ＭＳ Ｐゴシック"/>
                  <a:cs typeface="Times New Roman" pitchFamily="18" charset="0"/>
                </a:rPr>
                <a:t>625 Mbit/s clocked QKD</a:t>
              </a:r>
            </a:p>
            <a:p>
              <a:pPr marL="179388" indent="-179388" defTabSz="457200">
                <a:lnSpc>
                  <a:spcPct val="125000"/>
                </a:lnSpc>
                <a:buFont typeface="Wingdings" pitchFamily="2" charset="2"/>
                <a:buChar char="§"/>
              </a:pPr>
              <a:r>
                <a:rPr lang="en-US" sz="1400">
                  <a:solidFill>
                    <a:srgbClr val="000000"/>
                  </a:solidFill>
                  <a:ea typeface="ＭＳ Ｐゴシック"/>
                  <a:cs typeface="Times New Roman" pitchFamily="18" charset="0"/>
                </a:rPr>
                <a:t>1.25 GHz Rapid gated single photon detectors</a:t>
              </a:r>
            </a:p>
            <a:p>
              <a:pPr marL="179388" indent="-179388" defTabSz="457200">
                <a:lnSpc>
                  <a:spcPct val="125000"/>
                </a:lnSpc>
                <a:buFont typeface="Wingdings" pitchFamily="2" charset="2"/>
                <a:buChar char="§"/>
              </a:pPr>
              <a:r>
                <a:rPr lang="en-US" sz="1400">
                  <a:solidFill>
                    <a:srgbClr val="000000"/>
                  </a:solidFill>
                  <a:ea typeface="ＭＳ Ｐゴシック"/>
                  <a:cs typeface="Times New Roman" pitchFamily="18" charset="0"/>
                </a:rPr>
                <a:t>Hardware key distillation</a:t>
              </a:r>
            </a:p>
            <a:p>
              <a:pPr marL="179388" indent="-179388" defTabSz="457200">
                <a:lnSpc>
                  <a:spcPct val="125000"/>
                </a:lnSpc>
                <a:buFont typeface="Wingdings" pitchFamily="2" charset="2"/>
                <a:buChar char="§"/>
              </a:pPr>
              <a:r>
                <a:rPr lang="en-US" sz="1400">
                  <a:solidFill>
                    <a:srgbClr val="000000"/>
                  </a:solidFill>
                  <a:ea typeface="ＭＳ Ｐゴシック"/>
                  <a:cs typeface="Times New Roman" pitchFamily="18" charset="0"/>
                </a:rPr>
                <a:t>1 Mbit/s One-Time-Pad encryption</a:t>
              </a:r>
            </a:p>
            <a:p>
              <a:pPr marL="179388" indent="-179388" defTabSz="457200">
                <a:lnSpc>
                  <a:spcPct val="125000"/>
                </a:lnSpc>
                <a:buFont typeface="Wingdings" pitchFamily="2" charset="2"/>
                <a:buChar char="§"/>
              </a:pPr>
              <a:r>
                <a:rPr lang="en-US" sz="1400">
                  <a:solidFill>
                    <a:srgbClr val="000000"/>
                  </a:solidFill>
                  <a:ea typeface="ＭＳ Ｐゴシック"/>
                  <a:cs typeface="Times New Roman" pitchFamily="18" charset="0"/>
                </a:rPr>
                <a:t>1-fibre DWDM configuration</a:t>
              </a:r>
            </a:p>
            <a:p>
              <a:pPr marL="179388" indent="-179388" defTabSz="457200">
                <a:lnSpc>
                  <a:spcPct val="125000"/>
                </a:lnSpc>
                <a:buFont typeface="Wingdings" pitchFamily="2" charset="2"/>
                <a:buChar char="§"/>
              </a:pPr>
              <a:r>
                <a:rPr lang="en-US" sz="1400">
                  <a:solidFill>
                    <a:srgbClr val="000000"/>
                  </a:solidFill>
                  <a:ea typeface="ＭＳ Ｐゴシック"/>
                  <a:cs typeface="Times New Roman" pitchFamily="18" charset="0"/>
                </a:rPr>
                <a:t>Continuous and reliable operation</a:t>
              </a:r>
            </a:p>
          </p:txBody>
        </p:sp>
        <p:sp>
          <p:nvSpPr>
            <p:cNvPr id="131083" name="TextBox 11"/>
            <p:cNvSpPr txBox="1">
              <a:spLocks noChangeArrowheads="1"/>
            </p:cNvSpPr>
            <p:nvPr/>
          </p:nvSpPr>
          <p:spPr bwMode="auto">
            <a:xfrm>
              <a:off x="3054" y="2584"/>
              <a:ext cx="2631" cy="1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9388" indent="-179388" defTabSz="457200">
                <a:lnSpc>
                  <a:spcPct val="125000"/>
                </a:lnSpc>
                <a:buFont typeface="Wingdings" pitchFamily="2" charset="2"/>
                <a:buChar char="§"/>
              </a:pPr>
              <a:r>
                <a:rPr lang="en-US" sz="1400">
                  <a:solidFill>
                    <a:srgbClr val="000000"/>
                  </a:solidFill>
                  <a:ea typeface="ＭＳ Ｐゴシック"/>
                  <a:cs typeface="Times New Roman" pitchFamily="18" charset="0"/>
                </a:rPr>
                <a:t>10 Ethernet channels at 10 Gbit/s</a:t>
              </a:r>
            </a:p>
            <a:p>
              <a:pPr marL="179388" indent="-179388" defTabSz="457200">
                <a:lnSpc>
                  <a:spcPct val="125000"/>
                </a:lnSpc>
                <a:buFont typeface="Wingdings" pitchFamily="2" charset="2"/>
                <a:buChar char="§"/>
              </a:pPr>
              <a:r>
                <a:rPr lang="en-US" sz="1400">
                  <a:solidFill>
                    <a:srgbClr val="000000"/>
                  </a:solidFill>
                  <a:ea typeface="ＭＳ Ｐゴシック"/>
                  <a:cs typeface="Times New Roman" pitchFamily="18" charset="0"/>
                </a:rPr>
                <a:t>100 Gbit/s AES encryption engine</a:t>
              </a:r>
            </a:p>
            <a:p>
              <a:pPr marL="179388" indent="-179388" defTabSz="457200">
                <a:lnSpc>
                  <a:spcPct val="125000"/>
                </a:lnSpc>
                <a:buFont typeface="Wingdings" pitchFamily="2" charset="2"/>
                <a:buChar char="§"/>
              </a:pPr>
              <a:r>
                <a:rPr lang="en-US" sz="1400">
                  <a:solidFill>
                    <a:srgbClr val="000000"/>
                  </a:solidFill>
                  <a:ea typeface="ＭＳ Ｐゴシック"/>
                  <a:cs typeface="Times New Roman" pitchFamily="18" charset="0"/>
                </a:rPr>
                <a:t>100 Gbit/s data channel over a single fiber</a:t>
              </a:r>
              <a:br>
                <a:rPr lang="en-US" sz="1400">
                  <a:solidFill>
                    <a:srgbClr val="000000"/>
                  </a:solidFill>
                  <a:ea typeface="ＭＳ Ｐゴシック"/>
                  <a:cs typeface="Times New Roman" pitchFamily="18" charset="0"/>
                </a:rPr>
              </a:br>
              <a:endParaRPr lang="en-US" sz="1400">
                <a:solidFill>
                  <a:srgbClr val="000000"/>
                </a:solidFill>
                <a:ea typeface="ＭＳ Ｐゴシック"/>
                <a:cs typeface="Times New Roman" pitchFamily="18" charset="0"/>
              </a:endParaRPr>
            </a:p>
            <a:p>
              <a:pPr marL="179388" indent="-179388" defTabSz="457200">
                <a:lnSpc>
                  <a:spcPct val="125000"/>
                </a:lnSpc>
                <a:buFont typeface="Wingdings" pitchFamily="2" charset="2"/>
                <a:buChar char="§"/>
              </a:pPr>
              <a:r>
                <a:rPr lang="en-US" sz="1400">
                  <a:solidFill>
                    <a:srgbClr val="000000"/>
                  </a:solidFill>
                  <a:ea typeface="ＭＳ Ｐゴシック"/>
                  <a:cs typeface="Times New Roman" pitchFamily="18" charset="0"/>
                </a:rPr>
                <a:t>Tamper proof</a:t>
              </a:r>
            </a:p>
            <a:p>
              <a:pPr marL="179388" indent="-179388" defTabSz="457200">
                <a:lnSpc>
                  <a:spcPct val="125000"/>
                </a:lnSpc>
                <a:buFont typeface="Wingdings" pitchFamily="2" charset="2"/>
                <a:buChar char="§"/>
              </a:pPr>
              <a:r>
                <a:rPr lang="en-US" sz="1400">
                  <a:solidFill>
                    <a:srgbClr val="000000"/>
                  </a:solidFill>
                  <a:ea typeface="ＭＳ Ｐゴシック"/>
                  <a:cs typeface="Times New Roman" pitchFamily="18" charset="0"/>
                </a:rPr>
                <a:t>Certification</a:t>
              </a:r>
            </a:p>
          </p:txBody>
        </p:sp>
      </p:grpSp>
      <p:grpSp>
        <p:nvGrpSpPr>
          <p:cNvPr id="131076" name="Group 20"/>
          <p:cNvGrpSpPr>
            <a:grpSpLocks/>
          </p:cNvGrpSpPr>
          <p:nvPr/>
        </p:nvGrpSpPr>
        <p:grpSpPr bwMode="auto">
          <a:xfrm>
            <a:off x="0" y="6284913"/>
            <a:ext cx="9144000" cy="573087"/>
            <a:chOff x="0" y="3959"/>
            <a:chExt cx="5760" cy="361"/>
          </a:xfrm>
        </p:grpSpPr>
        <p:pic>
          <p:nvPicPr>
            <p:cNvPr id="131077" name="Picture 5" descr="UNIGE70.gi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959"/>
              <a:ext cx="1001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1078" name="Picture 7" descr="Logo_eth_zurich_BW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00" y="3959"/>
              <a:ext cx="742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1079" name="Picture 8" descr="Hes-So_fr-ang_c.gif"/>
            <p:cNvPicPr>
              <a:picLocks noChangeAspect="1"/>
            </p:cNvPicPr>
            <p:nvPr/>
          </p:nvPicPr>
          <p:blipFill>
            <a:blip r:embed="rId6"/>
            <a:srcRect b="28288"/>
            <a:stretch>
              <a:fillRect/>
            </a:stretch>
          </p:blipFill>
          <p:spPr bwMode="auto">
            <a:xfrm>
              <a:off x="3769" y="3959"/>
              <a:ext cx="884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1080" name="Picture 15" descr="IDQ-logo-baseline-50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080" y="3959"/>
              <a:ext cx="680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1081" name="Picture 20" descr="http://ceat.epfl.ch/files/content/sites/ceat/files/shared/images/menus/ecussons/EPFL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427" y="3959"/>
              <a:ext cx="746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7275" y="871538"/>
            <a:ext cx="702945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882063" algn="r"/>
              </a:tabLst>
            </a:pPr>
            <a:r>
              <a:rPr lang="en-US" smtClean="0"/>
              <a:t>Coherent One-Way quantum key distribution	</a:t>
            </a:r>
            <a:fld id="{14AD33C7-97A6-470B-A0A5-A12F6D9F83DE}" type="slidenum">
              <a:rPr lang="en-US" b="0" smtClean="0"/>
              <a:pPr eaLnBrk="1" hangingPunct="1">
                <a:tabLst>
                  <a:tab pos="8882063" algn="r"/>
                </a:tabLst>
              </a:pPr>
              <a:t>5</a:t>
            </a:fld>
            <a:endParaRPr lang="en-US" smtClean="0"/>
          </a:p>
        </p:txBody>
      </p:sp>
      <p:sp>
        <p:nvSpPr>
          <p:cNvPr id="1043" name="Rectangle 3"/>
          <p:cNvSpPr>
            <a:spLocks/>
          </p:cNvSpPr>
          <p:nvPr/>
        </p:nvSpPr>
        <p:spPr bwMode="auto">
          <a:xfrm>
            <a:off x="395288" y="3429000"/>
            <a:ext cx="8748712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defTabSz="457200">
              <a:lnSpc>
                <a:spcPct val="125000"/>
              </a:lnSpc>
              <a:spcAft>
                <a:spcPct val="50000"/>
              </a:spcAft>
              <a:buClr>
                <a:srgbClr val="660033"/>
              </a:buClr>
              <a:buFont typeface="Wingdings" pitchFamily="2" charset="2"/>
              <a:buAutoNum type="arabicPeriod"/>
              <a:tabLst>
                <a:tab pos="2066925" algn="l"/>
              </a:tabLst>
            </a:pPr>
            <a:r>
              <a:rPr lang="en-US" sz="1400" b="1">
                <a:solidFill>
                  <a:srgbClr val="000000"/>
                </a:solidFill>
                <a:cs typeface="Times New Roman" pitchFamily="18" charset="0"/>
              </a:rPr>
              <a:t>Preparation</a:t>
            </a:r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: 	Alice encodes information into two time-ordered coherent states</a:t>
            </a:r>
            <a:br>
              <a:rPr lang="en-US" sz="1400">
                <a:solidFill>
                  <a:srgbClr val="000000"/>
                </a:solidFill>
                <a:cs typeface="Times New Roman" pitchFamily="18" charset="0"/>
              </a:rPr>
            </a:br>
            <a:endParaRPr lang="en-US" sz="1400">
              <a:solidFill>
                <a:srgbClr val="000000"/>
              </a:solidFill>
              <a:cs typeface="Times New Roman" pitchFamily="18" charset="0"/>
            </a:endParaRPr>
          </a:p>
          <a:p>
            <a:pPr marL="533400" indent="-533400" defTabSz="457200">
              <a:lnSpc>
                <a:spcPct val="125000"/>
              </a:lnSpc>
              <a:spcAft>
                <a:spcPct val="50000"/>
              </a:spcAft>
              <a:buClr>
                <a:srgbClr val="660033"/>
              </a:buClr>
              <a:buFont typeface="Wingdings" pitchFamily="2" charset="2"/>
              <a:buAutoNum type="arabicPeriod"/>
              <a:tabLst>
                <a:tab pos="2066925" algn="l"/>
              </a:tabLst>
            </a:pPr>
            <a:r>
              <a:rPr lang="en-US" sz="1400" b="1">
                <a:solidFill>
                  <a:srgbClr val="000000"/>
                </a:solidFill>
                <a:cs typeface="Times New Roman" pitchFamily="18" charset="0"/>
              </a:rPr>
              <a:t>Measurement</a:t>
            </a:r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: 	</a:t>
            </a:r>
            <a:br>
              <a:rPr lang="en-US" sz="1400">
                <a:solidFill>
                  <a:srgbClr val="000000"/>
                </a:solidFill>
                <a:cs typeface="Times New Roman" pitchFamily="18" charset="0"/>
              </a:rPr>
            </a:br>
            <a:endParaRPr lang="en-US" sz="1400">
              <a:solidFill>
                <a:srgbClr val="000000"/>
              </a:solidFill>
              <a:cs typeface="Times New Roman" pitchFamily="18" charset="0"/>
            </a:endParaRPr>
          </a:p>
          <a:p>
            <a:pPr marL="533400" indent="-533400" defTabSz="457200">
              <a:lnSpc>
                <a:spcPct val="125000"/>
              </a:lnSpc>
              <a:spcAft>
                <a:spcPct val="50000"/>
              </a:spcAft>
              <a:buClr>
                <a:srgbClr val="660033"/>
              </a:buClr>
              <a:buFont typeface="Wingdings" pitchFamily="2" charset="2"/>
              <a:buAutoNum type="arabicPeriod"/>
              <a:tabLst>
                <a:tab pos="2066925" algn="l"/>
              </a:tabLst>
            </a:pPr>
            <a:r>
              <a:rPr lang="en-US" sz="1400" b="1">
                <a:solidFill>
                  <a:srgbClr val="000000"/>
                </a:solidFill>
                <a:cs typeface="Times New Roman" pitchFamily="18" charset="0"/>
              </a:rPr>
              <a:t>“Sifting”</a:t>
            </a:r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: 	</a:t>
            </a:r>
            <a:br>
              <a:rPr lang="en-US" sz="1400">
                <a:solidFill>
                  <a:srgbClr val="000000"/>
                </a:solidFill>
                <a:cs typeface="Times New Roman" pitchFamily="18" charset="0"/>
              </a:rPr>
            </a:br>
            <a:endParaRPr lang="en-US" sz="1400">
              <a:solidFill>
                <a:srgbClr val="000000"/>
              </a:solidFill>
              <a:cs typeface="Times New Roman" pitchFamily="18" charset="0"/>
            </a:endParaRPr>
          </a:p>
          <a:p>
            <a:pPr marL="533400" indent="-533400" defTabSz="457200">
              <a:lnSpc>
                <a:spcPct val="125000"/>
              </a:lnSpc>
              <a:spcAft>
                <a:spcPct val="50000"/>
              </a:spcAft>
              <a:buClr>
                <a:srgbClr val="660033"/>
              </a:buClr>
              <a:buFont typeface="Wingdings" pitchFamily="2" charset="2"/>
              <a:buAutoNum type="arabicPeriod"/>
              <a:tabLst>
                <a:tab pos="2066925" algn="l"/>
              </a:tabLst>
            </a:pPr>
            <a:r>
              <a:rPr lang="en-US" sz="1400" b="1">
                <a:solidFill>
                  <a:srgbClr val="000000"/>
                </a:solidFill>
                <a:cs typeface="Times New Roman" pitchFamily="18" charset="0"/>
              </a:rPr>
              <a:t>Post-processing</a:t>
            </a:r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: 	</a:t>
            </a:r>
            <a:br>
              <a:rPr lang="en-US" sz="1400">
                <a:solidFill>
                  <a:srgbClr val="000000"/>
                </a:solidFill>
                <a:cs typeface="Times New Roman" pitchFamily="18" charset="0"/>
              </a:rPr>
            </a:br>
            <a:endParaRPr lang="en-US" sz="1400">
              <a:solidFill>
                <a:srgbClr val="000000"/>
              </a:solidFill>
              <a:cs typeface="Times New Roman" pitchFamily="18" charset="0"/>
            </a:endParaRPr>
          </a:p>
          <a:p>
            <a:pPr marL="533400" indent="-533400" defTabSz="457200">
              <a:lnSpc>
                <a:spcPct val="125000"/>
              </a:lnSpc>
              <a:spcAft>
                <a:spcPct val="50000"/>
              </a:spcAft>
              <a:buClr>
                <a:srgbClr val="660033"/>
              </a:buClr>
              <a:buFont typeface="Wingdings" pitchFamily="2" charset="2"/>
              <a:buAutoNum type="arabicPeriod"/>
              <a:tabLst>
                <a:tab pos="2066925" algn="l"/>
              </a:tabLst>
            </a:pPr>
            <a:r>
              <a:rPr lang="en-US" sz="1400" b="1">
                <a:solidFill>
                  <a:srgbClr val="000000"/>
                </a:solidFill>
                <a:cs typeface="Times New Roman" pitchFamily="18" charset="0"/>
              </a:rPr>
              <a:t>Authentication</a:t>
            </a:r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: 	</a:t>
            </a:r>
          </a:p>
        </p:txBody>
      </p:sp>
      <p:graphicFrame>
        <p:nvGraphicFramePr>
          <p:cNvPr id="1040" name="Object 16"/>
          <p:cNvGraphicFramePr>
            <a:graphicFrameLocks noChangeAspect="1"/>
          </p:cNvGraphicFramePr>
          <p:nvPr/>
        </p:nvGraphicFramePr>
        <p:xfrm>
          <a:off x="3276600" y="3711575"/>
          <a:ext cx="3722688" cy="365125"/>
        </p:xfrm>
        <a:graphic>
          <a:graphicData uri="http://schemas.openxmlformats.org/presentationml/2006/ole">
            <p:oleObj spid="_x0000_s1040" name="Equation" r:id="rId5" imgW="2984400" imgH="291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7275" y="871538"/>
            <a:ext cx="702945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882063" algn="r"/>
              </a:tabLst>
            </a:pPr>
            <a:r>
              <a:rPr lang="en-US" smtClean="0"/>
              <a:t>Coherent One-Way quantum key distribution	</a:t>
            </a:r>
            <a:fld id="{5D62A353-E7C3-45DF-80F6-A9FBAD78C28C}" type="slidenum">
              <a:rPr lang="en-US" b="0" smtClean="0"/>
              <a:pPr eaLnBrk="1" hangingPunct="1">
                <a:tabLst>
                  <a:tab pos="8882063" algn="r"/>
                </a:tabLst>
              </a:pPr>
              <a:t>6</a:t>
            </a:fld>
            <a:endParaRPr lang="en-US" smtClean="0"/>
          </a:p>
        </p:txBody>
      </p:sp>
      <p:sp>
        <p:nvSpPr>
          <p:cNvPr id="2066" name="Rectangle 3"/>
          <p:cNvSpPr>
            <a:spLocks/>
          </p:cNvSpPr>
          <p:nvPr/>
        </p:nvSpPr>
        <p:spPr bwMode="auto">
          <a:xfrm>
            <a:off x="395288" y="3429000"/>
            <a:ext cx="8748712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defTabSz="457200">
              <a:lnSpc>
                <a:spcPct val="125000"/>
              </a:lnSpc>
              <a:spcAft>
                <a:spcPct val="50000"/>
              </a:spcAft>
              <a:buClr>
                <a:srgbClr val="660033"/>
              </a:buClr>
              <a:buFont typeface="Wingdings" pitchFamily="2" charset="2"/>
              <a:buAutoNum type="arabicPeriod"/>
              <a:tabLst>
                <a:tab pos="2066925" algn="l"/>
              </a:tabLst>
            </a:pPr>
            <a:r>
              <a:rPr lang="en-US" sz="1400" b="1">
                <a:solidFill>
                  <a:srgbClr val="000000"/>
                </a:solidFill>
                <a:cs typeface="Times New Roman" pitchFamily="18" charset="0"/>
              </a:rPr>
              <a:t>Preparation</a:t>
            </a:r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: 	Alice encodes information into two time-ordered coherent states</a:t>
            </a:r>
            <a:br>
              <a:rPr lang="en-US" sz="1400">
                <a:solidFill>
                  <a:srgbClr val="000000"/>
                </a:solidFill>
                <a:cs typeface="Times New Roman" pitchFamily="18" charset="0"/>
              </a:rPr>
            </a:br>
            <a:endParaRPr lang="en-US" sz="1400">
              <a:solidFill>
                <a:srgbClr val="000000"/>
              </a:solidFill>
              <a:cs typeface="Times New Roman" pitchFamily="18" charset="0"/>
            </a:endParaRPr>
          </a:p>
          <a:p>
            <a:pPr marL="533400" indent="-533400" defTabSz="457200">
              <a:lnSpc>
                <a:spcPct val="125000"/>
              </a:lnSpc>
              <a:spcAft>
                <a:spcPct val="50000"/>
              </a:spcAft>
              <a:buClr>
                <a:srgbClr val="660033"/>
              </a:buClr>
              <a:buFont typeface="Wingdings" pitchFamily="2" charset="2"/>
              <a:buAutoNum type="arabicPeriod"/>
              <a:tabLst>
                <a:tab pos="2066925" algn="l"/>
              </a:tabLst>
            </a:pPr>
            <a:r>
              <a:rPr lang="en-US" sz="1400" b="1">
                <a:solidFill>
                  <a:srgbClr val="000000"/>
                </a:solidFill>
                <a:cs typeface="Times New Roman" pitchFamily="18" charset="0"/>
              </a:rPr>
              <a:t>Measurement</a:t>
            </a:r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: 	Bob measures </a:t>
            </a:r>
            <a:r>
              <a:rPr lang="en-US" sz="1400">
                <a:solidFill>
                  <a:srgbClr val="FF0000"/>
                </a:solidFill>
                <a:cs typeface="Times New Roman" pitchFamily="18" charset="0"/>
              </a:rPr>
              <a:t>pulse arrival time (bit value)</a:t>
            </a:r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 and coherence between bits 	(eavesdropper’s potential information about key).</a:t>
            </a:r>
          </a:p>
          <a:p>
            <a:pPr marL="533400" indent="-533400" defTabSz="457200">
              <a:lnSpc>
                <a:spcPct val="125000"/>
              </a:lnSpc>
              <a:spcAft>
                <a:spcPct val="50000"/>
              </a:spcAft>
              <a:buClr>
                <a:srgbClr val="660033"/>
              </a:buClr>
              <a:buFont typeface="Wingdings" pitchFamily="2" charset="2"/>
              <a:buAutoNum type="arabicPeriod"/>
              <a:tabLst>
                <a:tab pos="2066925" algn="l"/>
              </a:tabLst>
            </a:pPr>
            <a:r>
              <a:rPr lang="en-US" sz="1400" b="1">
                <a:solidFill>
                  <a:srgbClr val="000000"/>
                </a:solidFill>
                <a:cs typeface="Times New Roman" pitchFamily="18" charset="0"/>
              </a:rPr>
              <a:t>“Sifting”</a:t>
            </a:r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: 	Bob tells Alice publicly, when and in </a:t>
            </a:r>
            <a:r>
              <a:rPr lang="en-US" sz="1400">
                <a:solidFill>
                  <a:srgbClr val="FF0000"/>
                </a:solidFill>
                <a:cs typeface="Times New Roman" pitchFamily="18" charset="0"/>
              </a:rPr>
              <a:t>which detector</a:t>
            </a:r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 he measured (bit measurement 	or coherence measurement), incompatible measurements are discarded.</a:t>
            </a:r>
          </a:p>
          <a:p>
            <a:pPr marL="533400" indent="-533400" defTabSz="457200">
              <a:lnSpc>
                <a:spcPct val="125000"/>
              </a:lnSpc>
              <a:spcAft>
                <a:spcPct val="50000"/>
              </a:spcAft>
              <a:buClr>
                <a:srgbClr val="660033"/>
              </a:buClr>
              <a:buFont typeface="Wingdings" pitchFamily="2" charset="2"/>
              <a:buAutoNum type="arabicPeriod"/>
              <a:tabLst>
                <a:tab pos="2066925" algn="l"/>
              </a:tabLst>
            </a:pPr>
            <a:r>
              <a:rPr lang="en-US" sz="1400" b="1">
                <a:solidFill>
                  <a:srgbClr val="000000"/>
                </a:solidFill>
                <a:cs typeface="Times New Roman" pitchFamily="18" charset="0"/>
              </a:rPr>
              <a:t>Post-processing</a:t>
            </a:r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: 	</a:t>
            </a:r>
            <a:br>
              <a:rPr lang="en-US" sz="1400">
                <a:solidFill>
                  <a:srgbClr val="000000"/>
                </a:solidFill>
                <a:cs typeface="Times New Roman" pitchFamily="18" charset="0"/>
              </a:rPr>
            </a:br>
            <a:endParaRPr lang="en-US" sz="1400">
              <a:solidFill>
                <a:srgbClr val="000000"/>
              </a:solidFill>
              <a:cs typeface="Times New Roman" pitchFamily="18" charset="0"/>
            </a:endParaRPr>
          </a:p>
          <a:p>
            <a:pPr marL="533400" indent="-533400" defTabSz="457200">
              <a:lnSpc>
                <a:spcPct val="125000"/>
              </a:lnSpc>
              <a:spcAft>
                <a:spcPct val="50000"/>
              </a:spcAft>
              <a:buClr>
                <a:srgbClr val="660033"/>
              </a:buClr>
              <a:buFont typeface="Wingdings" pitchFamily="2" charset="2"/>
              <a:buAutoNum type="arabicPeriod"/>
              <a:tabLst>
                <a:tab pos="2066925" algn="l"/>
              </a:tabLst>
            </a:pPr>
            <a:r>
              <a:rPr lang="en-US" sz="1400" b="1">
                <a:solidFill>
                  <a:srgbClr val="000000"/>
                </a:solidFill>
                <a:cs typeface="Times New Roman" pitchFamily="18" charset="0"/>
              </a:rPr>
              <a:t>Authentication</a:t>
            </a:r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: 	</a:t>
            </a:r>
          </a:p>
        </p:txBody>
      </p:sp>
      <p:graphicFrame>
        <p:nvGraphicFramePr>
          <p:cNvPr id="2063" name="Object 15"/>
          <p:cNvGraphicFramePr>
            <a:graphicFrameLocks noChangeAspect="1"/>
          </p:cNvGraphicFramePr>
          <p:nvPr/>
        </p:nvGraphicFramePr>
        <p:xfrm>
          <a:off x="3276600" y="3711575"/>
          <a:ext cx="3722688" cy="365125"/>
        </p:xfrm>
        <a:graphic>
          <a:graphicData uri="http://schemas.openxmlformats.org/presentationml/2006/ole">
            <p:oleObj spid="_x0000_s2063" name="Equation" r:id="rId5" imgW="2984400" imgH="291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5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7275" y="871538"/>
            <a:ext cx="702945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5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tabLst>
                <a:tab pos="8882063" algn="r"/>
              </a:tabLst>
            </a:pPr>
            <a:r>
              <a:rPr lang="en-US" smtClean="0"/>
              <a:t>Coherent One-Way quantum key distribution	</a:t>
            </a:r>
            <a:fld id="{48CFB6B2-3F2E-47DD-9D44-66AE0E3507EF}" type="slidenum">
              <a:rPr lang="en-US" b="0" smtClean="0"/>
              <a:pPr eaLnBrk="1" hangingPunct="1">
                <a:tabLst>
                  <a:tab pos="8882063" algn="r"/>
                </a:tabLst>
              </a:pPr>
              <a:t>7</a:t>
            </a:fld>
            <a:endParaRPr lang="en-US" smtClean="0"/>
          </a:p>
        </p:txBody>
      </p:sp>
      <p:sp>
        <p:nvSpPr>
          <p:cNvPr id="13" name="Circular Arrow 12"/>
          <p:cNvSpPr/>
          <p:nvPr/>
        </p:nvSpPr>
        <p:spPr>
          <a:xfrm flipH="1">
            <a:off x="4810125" y="1917700"/>
            <a:ext cx="431800" cy="358775"/>
          </a:xfrm>
          <a:prstGeom prst="circular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240658" name="Rectangle 3"/>
          <p:cNvSpPr>
            <a:spLocks/>
          </p:cNvSpPr>
          <p:nvPr/>
        </p:nvSpPr>
        <p:spPr bwMode="auto">
          <a:xfrm>
            <a:off x="395288" y="3429000"/>
            <a:ext cx="8748712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defTabSz="457200">
              <a:lnSpc>
                <a:spcPct val="125000"/>
              </a:lnSpc>
              <a:spcAft>
                <a:spcPct val="50000"/>
              </a:spcAft>
              <a:buClr>
                <a:srgbClr val="660033"/>
              </a:buClr>
              <a:buFont typeface="Wingdings" pitchFamily="2" charset="2"/>
              <a:buAutoNum type="arabicPeriod"/>
              <a:tabLst>
                <a:tab pos="2066925" algn="l"/>
              </a:tabLst>
            </a:pPr>
            <a:r>
              <a:rPr lang="en-US" sz="1400" b="1">
                <a:solidFill>
                  <a:srgbClr val="000000"/>
                </a:solidFill>
                <a:cs typeface="Times New Roman" pitchFamily="18" charset="0"/>
              </a:rPr>
              <a:t>Preparation</a:t>
            </a:r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: 	Alice encodes information into two time-ordered coherent states</a:t>
            </a:r>
            <a:br>
              <a:rPr lang="en-US" sz="1400">
                <a:solidFill>
                  <a:srgbClr val="000000"/>
                </a:solidFill>
                <a:cs typeface="Times New Roman" pitchFamily="18" charset="0"/>
              </a:rPr>
            </a:br>
            <a:endParaRPr lang="en-US" sz="1400">
              <a:solidFill>
                <a:srgbClr val="000000"/>
              </a:solidFill>
              <a:cs typeface="Times New Roman" pitchFamily="18" charset="0"/>
            </a:endParaRPr>
          </a:p>
          <a:p>
            <a:pPr marL="533400" indent="-533400" defTabSz="457200">
              <a:lnSpc>
                <a:spcPct val="125000"/>
              </a:lnSpc>
              <a:spcAft>
                <a:spcPct val="50000"/>
              </a:spcAft>
              <a:buClr>
                <a:srgbClr val="660033"/>
              </a:buClr>
              <a:buFont typeface="Wingdings" pitchFamily="2" charset="2"/>
              <a:buAutoNum type="arabicPeriod"/>
              <a:tabLst>
                <a:tab pos="2066925" algn="l"/>
              </a:tabLst>
            </a:pPr>
            <a:r>
              <a:rPr lang="en-US" sz="1400" b="1">
                <a:cs typeface="Times New Roman" pitchFamily="18" charset="0"/>
              </a:rPr>
              <a:t>Measurement</a:t>
            </a:r>
            <a:r>
              <a:rPr lang="en-US" sz="1400">
                <a:cs typeface="Times New Roman" pitchFamily="18" charset="0"/>
              </a:rPr>
              <a:t>: 	Bob measures pulse arrival time (bit value) and </a:t>
            </a:r>
            <a:r>
              <a:rPr lang="en-US" sz="1400">
                <a:solidFill>
                  <a:srgbClr val="FF0000"/>
                </a:solidFill>
                <a:cs typeface="Times New Roman" pitchFamily="18" charset="0"/>
              </a:rPr>
              <a:t>coherence between bits 	(eavesdropper’s potential information about key)</a:t>
            </a:r>
            <a:r>
              <a:rPr lang="en-US" sz="1400">
                <a:cs typeface="Times New Roman" pitchFamily="18" charset="0"/>
              </a:rPr>
              <a:t>.</a:t>
            </a:r>
          </a:p>
          <a:p>
            <a:pPr marL="533400" indent="-533400" defTabSz="457200">
              <a:lnSpc>
                <a:spcPct val="125000"/>
              </a:lnSpc>
              <a:spcAft>
                <a:spcPct val="50000"/>
              </a:spcAft>
              <a:buClr>
                <a:srgbClr val="660033"/>
              </a:buClr>
              <a:buFont typeface="Wingdings" pitchFamily="2" charset="2"/>
              <a:buAutoNum type="arabicPeriod"/>
              <a:tabLst>
                <a:tab pos="2066925" algn="l"/>
              </a:tabLst>
            </a:pPr>
            <a:r>
              <a:rPr lang="en-US" sz="1400" b="1">
                <a:solidFill>
                  <a:srgbClr val="000000"/>
                </a:solidFill>
                <a:cs typeface="Times New Roman" pitchFamily="18" charset="0"/>
              </a:rPr>
              <a:t>“Sifting”</a:t>
            </a:r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: 	Bob tells Alice publicly, when and in </a:t>
            </a:r>
            <a:r>
              <a:rPr lang="en-US" sz="1400">
                <a:solidFill>
                  <a:srgbClr val="FF0000"/>
                </a:solidFill>
                <a:cs typeface="Times New Roman" pitchFamily="18" charset="0"/>
              </a:rPr>
              <a:t>which detector</a:t>
            </a:r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 he measured (bit measurement 	or coherence measurement), incompatible measurements are discarded.</a:t>
            </a:r>
          </a:p>
          <a:p>
            <a:pPr marL="533400" indent="-533400" defTabSz="457200">
              <a:lnSpc>
                <a:spcPct val="125000"/>
              </a:lnSpc>
              <a:spcAft>
                <a:spcPct val="50000"/>
              </a:spcAft>
              <a:buClr>
                <a:srgbClr val="660033"/>
              </a:buClr>
              <a:buFont typeface="Wingdings" pitchFamily="2" charset="2"/>
              <a:buAutoNum type="arabicPeriod"/>
              <a:tabLst>
                <a:tab pos="2066925" algn="l"/>
              </a:tabLst>
            </a:pPr>
            <a:r>
              <a:rPr lang="en-US" sz="1400" b="1">
                <a:solidFill>
                  <a:srgbClr val="000000"/>
                </a:solidFill>
                <a:cs typeface="Times New Roman" pitchFamily="18" charset="0"/>
              </a:rPr>
              <a:t>Post-processing</a:t>
            </a:r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: 	</a:t>
            </a:r>
            <a:br>
              <a:rPr lang="en-US" sz="1400">
                <a:solidFill>
                  <a:srgbClr val="000000"/>
                </a:solidFill>
                <a:cs typeface="Times New Roman" pitchFamily="18" charset="0"/>
              </a:rPr>
            </a:br>
            <a:endParaRPr lang="en-US" sz="1400">
              <a:solidFill>
                <a:srgbClr val="000000"/>
              </a:solidFill>
              <a:cs typeface="Times New Roman" pitchFamily="18" charset="0"/>
            </a:endParaRPr>
          </a:p>
          <a:p>
            <a:pPr marL="533400" indent="-533400" defTabSz="457200">
              <a:lnSpc>
                <a:spcPct val="125000"/>
              </a:lnSpc>
              <a:spcAft>
                <a:spcPct val="50000"/>
              </a:spcAft>
              <a:buClr>
                <a:srgbClr val="660033"/>
              </a:buClr>
              <a:buFont typeface="Wingdings" pitchFamily="2" charset="2"/>
              <a:buAutoNum type="arabicPeriod"/>
              <a:tabLst>
                <a:tab pos="2066925" algn="l"/>
              </a:tabLst>
            </a:pPr>
            <a:r>
              <a:rPr lang="en-US" sz="1400" b="1">
                <a:solidFill>
                  <a:srgbClr val="000000"/>
                </a:solidFill>
                <a:cs typeface="Times New Roman" pitchFamily="18" charset="0"/>
              </a:rPr>
              <a:t>Authentication</a:t>
            </a:r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: 	</a:t>
            </a:r>
          </a:p>
        </p:txBody>
      </p:sp>
      <p:graphicFrame>
        <p:nvGraphicFramePr>
          <p:cNvPr id="240654" name="Object 14"/>
          <p:cNvGraphicFramePr>
            <a:graphicFrameLocks noChangeAspect="1"/>
          </p:cNvGraphicFramePr>
          <p:nvPr/>
        </p:nvGraphicFramePr>
        <p:xfrm>
          <a:off x="3276600" y="3711575"/>
          <a:ext cx="3722688" cy="365125"/>
        </p:xfrm>
        <a:graphic>
          <a:graphicData uri="http://schemas.openxmlformats.org/presentationml/2006/ole">
            <p:oleObj spid="_x0000_s240654" name="Equation" r:id="rId5" imgW="2984400" imgH="291960" progId="Equation.3">
              <p:embed/>
            </p:oleObj>
          </a:graphicData>
        </a:graphic>
      </p:graphicFrame>
      <p:sp>
        <p:nvSpPr>
          <p:cNvPr id="14" name="Circular Arrow 13"/>
          <p:cNvSpPr/>
          <p:nvPr/>
        </p:nvSpPr>
        <p:spPr>
          <a:xfrm flipH="1">
            <a:off x="3954463" y="1917700"/>
            <a:ext cx="431800" cy="358775"/>
          </a:xfrm>
          <a:prstGeom prst="circular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240660" name="Text Box 25"/>
          <p:cNvSpPr txBox="1">
            <a:spLocks noChangeArrowheads="1"/>
          </p:cNvSpPr>
          <p:nvPr/>
        </p:nvSpPr>
        <p:spPr bwMode="auto">
          <a:xfrm>
            <a:off x="5553075" y="1787525"/>
            <a:ext cx="2952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200">
                <a:solidFill>
                  <a:srgbClr val="FF0000"/>
                </a:solidFill>
              </a:rPr>
              <a:t>t</a:t>
            </a:r>
            <a:r>
              <a:rPr lang="fr-CH" sz="1200" baseline="-25000">
                <a:solidFill>
                  <a:srgbClr val="FF0000"/>
                </a:solidFill>
              </a:rPr>
              <a:t>B</a:t>
            </a:r>
            <a:endParaRPr lang="en-US" sz="1200" baseline="-25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tabLst>
                <a:tab pos="8882063" algn="r"/>
              </a:tabLst>
            </a:pPr>
            <a:r>
              <a:rPr lang="en-US" smtClean="0"/>
              <a:t>Coherent One-Way quantum key distribution	</a:t>
            </a:r>
            <a:fld id="{CBD2C645-2040-4E3C-84E0-3393C6002724}" type="slidenum">
              <a:rPr lang="en-US" b="0" smtClean="0"/>
              <a:pPr eaLnBrk="1" hangingPunct="1">
                <a:tabLst>
                  <a:tab pos="8882063" algn="r"/>
                </a:tabLst>
              </a:pPr>
              <a:t>8</a:t>
            </a:fld>
            <a:endParaRPr lang="en-US" smtClean="0"/>
          </a:p>
        </p:txBody>
      </p:sp>
      <p:sp>
        <p:nvSpPr>
          <p:cNvPr id="608263" name="Rectangle 3"/>
          <p:cNvSpPr>
            <a:spLocks/>
          </p:cNvSpPr>
          <p:nvPr/>
        </p:nvSpPr>
        <p:spPr bwMode="auto">
          <a:xfrm>
            <a:off x="395288" y="3429000"/>
            <a:ext cx="8748712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defTabSz="457200">
              <a:lnSpc>
                <a:spcPct val="125000"/>
              </a:lnSpc>
              <a:spcAft>
                <a:spcPct val="50000"/>
              </a:spcAft>
              <a:buClr>
                <a:srgbClr val="660033"/>
              </a:buClr>
              <a:buFont typeface="Wingdings" pitchFamily="2" charset="2"/>
              <a:buAutoNum type="arabicPeriod"/>
              <a:tabLst>
                <a:tab pos="2066925" algn="l"/>
              </a:tabLst>
            </a:pPr>
            <a:r>
              <a:rPr lang="en-US" sz="1400" b="1">
                <a:solidFill>
                  <a:srgbClr val="000000"/>
                </a:solidFill>
                <a:cs typeface="Times New Roman" pitchFamily="18" charset="0"/>
              </a:rPr>
              <a:t>Preparation</a:t>
            </a:r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: 	Alice encodes information into two time-ordered coherent states</a:t>
            </a:r>
            <a:br>
              <a:rPr lang="en-US" sz="1400">
                <a:solidFill>
                  <a:srgbClr val="000000"/>
                </a:solidFill>
                <a:cs typeface="Times New Roman" pitchFamily="18" charset="0"/>
              </a:rPr>
            </a:br>
            <a:endParaRPr lang="en-US" sz="1400">
              <a:solidFill>
                <a:srgbClr val="000000"/>
              </a:solidFill>
              <a:cs typeface="Times New Roman" pitchFamily="18" charset="0"/>
            </a:endParaRPr>
          </a:p>
          <a:p>
            <a:pPr marL="533400" indent="-533400" defTabSz="457200">
              <a:lnSpc>
                <a:spcPct val="125000"/>
              </a:lnSpc>
              <a:spcAft>
                <a:spcPct val="50000"/>
              </a:spcAft>
              <a:buClr>
                <a:srgbClr val="660033"/>
              </a:buClr>
              <a:buFont typeface="Wingdings" pitchFamily="2" charset="2"/>
              <a:buAutoNum type="arabicPeriod"/>
              <a:tabLst>
                <a:tab pos="2066925" algn="l"/>
              </a:tabLst>
            </a:pPr>
            <a:r>
              <a:rPr lang="en-US" sz="1400" b="1">
                <a:solidFill>
                  <a:srgbClr val="000000"/>
                </a:solidFill>
                <a:cs typeface="Times New Roman" pitchFamily="18" charset="0"/>
              </a:rPr>
              <a:t>Measurement</a:t>
            </a:r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: 	Bob </a:t>
            </a:r>
            <a:r>
              <a:rPr lang="en-US" sz="1400">
                <a:cs typeface="Times New Roman" pitchFamily="18" charset="0"/>
              </a:rPr>
              <a:t>measures pulse arrival time (bit value) and coherence between bits 	(eavesdropper’s potential information about key).</a:t>
            </a:r>
          </a:p>
          <a:p>
            <a:pPr marL="533400" indent="-533400" defTabSz="457200">
              <a:lnSpc>
                <a:spcPct val="125000"/>
              </a:lnSpc>
              <a:spcAft>
                <a:spcPct val="50000"/>
              </a:spcAft>
              <a:buClr>
                <a:srgbClr val="660033"/>
              </a:buClr>
              <a:buFont typeface="Wingdings" pitchFamily="2" charset="2"/>
              <a:buAutoNum type="arabicPeriod"/>
              <a:tabLst>
                <a:tab pos="2066925" algn="l"/>
              </a:tabLst>
            </a:pPr>
            <a:r>
              <a:rPr lang="en-US" sz="1400" b="1">
                <a:cs typeface="Times New Roman" pitchFamily="18" charset="0"/>
              </a:rPr>
              <a:t>“Sifting”</a:t>
            </a:r>
            <a:r>
              <a:rPr lang="en-US" sz="1400">
                <a:cs typeface="Times New Roman" pitchFamily="18" charset="0"/>
              </a:rPr>
              <a:t>: 	Bob tells Alice publicly, when and in which detector he measured (bit measurement 	or coherence measurement), incompatible measurements are discarded.</a:t>
            </a:r>
          </a:p>
          <a:p>
            <a:pPr marL="533400" indent="-533400" defTabSz="457200">
              <a:lnSpc>
                <a:spcPct val="125000"/>
              </a:lnSpc>
              <a:spcAft>
                <a:spcPct val="50000"/>
              </a:spcAft>
              <a:buClr>
                <a:srgbClr val="660033"/>
              </a:buClr>
              <a:buFont typeface="Wingdings" pitchFamily="2" charset="2"/>
              <a:buAutoNum type="arabicPeriod"/>
              <a:tabLst>
                <a:tab pos="2066925" algn="l"/>
              </a:tabLst>
            </a:pPr>
            <a:r>
              <a:rPr lang="en-US" sz="1400" b="1">
                <a:solidFill>
                  <a:srgbClr val="000000"/>
                </a:solidFill>
                <a:cs typeface="Times New Roman" pitchFamily="18" charset="0"/>
              </a:rPr>
              <a:t>Post-processing</a:t>
            </a:r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: 	Eliminate quantum bit errors and</a:t>
            </a:r>
            <a:r>
              <a:rPr lang="en-US" sz="1400" b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reduce eavesdropper’s potential information 	about the key.</a:t>
            </a:r>
          </a:p>
          <a:p>
            <a:pPr marL="533400" indent="-533400" defTabSz="457200">
              <a:lnSpc>
                <a:spcPct val="125000"/>
              </a:lnSpc>
              <a:spcAft>
                <a:spcPct val="50000"/>
              </a:spcAft>
              <a:buClr>
                <a:srgbClr val="660033"/>
              </a:buClr>
              <a:buFont typeface="Wingdings" pitchFamily="2" charset="2"/>
              <a:buAutoNum type="arabicPeriod"/>
              <a:tabLst>
                <a:tab pos="2066925" algn="l"/>
              </a:tabLst>
            </a:pPr>
            <a:r>
              <a:rPr lang="en-US" sz="1400" b="1">
                <a:solidFill>
                  <a:srgbClr val="000000"/>
                </a:solidFill>
                <a:cs typeface="Times New Roman" pitchFamily="18" charset="0"/>
              </a:rPr>
              <a:t>Authentication</a:t>
            </a:r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: 	</a:t>
            </a:r>
          </a:p>
        </p:txBody>
      </p:sp>
      <p:pic>
        <p:nvPicPr>
          <p:cNvPr id="60826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7275" y="871538"/>
            <a:ext cx="702945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08261" name="Object 5"/>
          <p:cNvGraphicFramePr>
            <a:graphicFrameLocks noChangeAspect="1"/>
          </p:cNvGraphicFramePr>
          <p:nvPr/>
        </p:nvGraphicFramePr>
        <p:xfrm>
          <a:off x="3276600" y="3711575"/>
          <a:ext cx="3722688" cy="365125"/>
        </p:xfrm>
        <a:graphic>
          <a:graphicData uri="http://schemas.openxmlformats.org/presentationml/2006/ole">
            <p:oleObj spid="_x0000_s608261" name="Equation" r:id="rId5" imgW="2984400" imgH="291960" progId="Equation.3">
              <p:embed/>
            </p:oleObj>
          </a:graphicData>
        </a:graphic>
      </p:graphicFrame>
      <p:sp>
        <p:nvSpPr>
          <p:cNvPr id="608265" name="Text Box 6"/>
          <p:cNvSpPr txBox="1">
            <a:spLocks noChangeArrowheads="1"/>
          </p:cNvSpPr>
          <p:nvPr/>
        </p:nvSpPr>
        <p:spPr bwMode="auto">
          <a:xfrm>
            <a:off x="8158163" y="1698625"/>
            <a:ext cx="698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400" b="1"/>
              <a:t>QBER</a:t>
            </a:r>
            <a:endParaRPr lang="en-US" sz="1400" b="1"/>
          </a:p>
        </p:txBody>
      </p:sp>
      <p:sp>
        <p:nvSpPr>
          <p:cNvPr id="608266" name="Text Box 7"/>
          <p:cNvSpPr txBox="1">
            <a:spLocks noChangeArrowheads="1"/>
          </p:cNvSpPr>
          <p:nvPr/>
        </p:nvSpPr>
        <p:spPr bwMode="auto">
          <a:xfrm>
            <a:off x="8158163" y="2187575"/>
            <a:ext cx="912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400" b="1"/>
              <a:t>Visibility</a:t>
            </a:r>
            <a:endParaRPr lang="en-US" sz="1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882063" algn="r"/>
              </a:tabLst>
            </a:pPr>
            <a:r>
              <a:rPr lang="en-US" smtClean="0"/>
              <a:t>Coherent One-Way quantum key distribution	</a:t>
            </a:r>
            <a:fld id="{EB481172-B541-443C-9DF4-5F0FD56B6EC4}" type="slidenum">
              <a:rPr lang="en-US" b="0" smtClean="0"/>
              <a:pPr eaLnBrk="1" hangingPunct="1">
                <a:tabLst>
                  <a:tab pos="8882063" algn="r"/>
                </a:tabLst>
              </a:pPr>
              <a:t>9</a:t>
            </a:fld>
            <a:endParaRPr lang="en-US" smtClean="0"/>
          </a:p>
        </p:txBody>
      </p:sp>
      <p:sp>
        <p:nvSpPr>
          <p:cNvPr id="4100" name="Rectangle 3"/>
          <p:cNvSpPr>
            <a:spLocks/>
          </p:cNvSpPr>
          <p:nvPr/>
        </p:nvSpPr>
        <p:spPr bwMode="auto">
          <a:xfrm>
            <a:off x="395288" y="3429000"/>
            <a:ext cx="8748712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defTabSz="457200">
              <a:lnSpc>
                <a:spcPct val="125000"/>
              </a:lnSpc>
              <a:spcAft>
                <a:spcPct val="50000"/>
              </a:spcAft>
              <a:buClr>
                <a:srgbClr val="660033"/>
              </a:buClr>
              <a:buFont typeface="Wingdings" pitchFamily="2" charset="2"/>
              <a:buAutoNum type="arabicPeriod"/>
              <a:tabLst>
                <a:tab pos="2066925" algn="l"/>
              </a:tabLst>
            </a:pPr>
            <a:r>
              <a:rPr lang="en-US" sz="1400" b="1">
                <a:solidFill>
                  <a:srgbClr val="000000"/>
                </a:solidFill>
                <a:cs typeface="Times New Roman" pitchFamily="18" charset="0"/>
              </a:rPr>
              <a:t>Preparation</a:t>
            </a:r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: 	Alice encodes information into two time-ordered coherent states</a:t>
            </a:r>
            <a:br>
              <a:rPr lang="en-US" sz="1400">
                <a:solidFill>
                  <a:srgbClr val="000000"/>
                </a:solidFill>
                <a:cs typeface="Times New Roman" pitchFamily="18" charset="0"/>
              </a:rPr>
            </a:br>
            <a:endParaRPr lang="en-US" sz="1400">
              <a:solidFill>
                <a:srgbClr val="000000"/>
              </a:solidFill>
              <a:cs typeface="Times New Roman" pitchFamily="18" charset="0"/>
            </a:endParaRPr>
          </a:p>
          <a:p>
            <a:pPr marL="533400" indent="-533400" defTabSz="457200">
              <a:lnSpc>
                <a:spcPct val="125000"/>
              </a:lnSpc>
              <a:spcAft>
                <a:spcPct val="50000"/>
              </a:spcAft>
              <a:buClr>
                <a:srgbClr val="660033"/>
              </a:buClr>
              <a:buFont typeface="Wingdings" pitchFamily="2" charset="2"/>
              <a:buAutoNum type="arabicPeriod"/>
              <a:tabLst>
                <a:tab pos="2066925" algn="l"/>
              </a:tabLst>
            </a:pPr>
            <a:r>
              <a:rPr lang="en-US" sz="1400" b="1">
                <a:solidFill>
                  <a:srgbClr val="000000"/>
                </a:solidFill>
                <a:cs typeface="Times New Roman" pitchFamily="18" charset="0"/>
              </a:rPr>
              <a:t>Measurement</a:t>
            </a:r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: 	Bob </a:t>
            </a:r>
            <a:r>
              <a:rPr lang="en-US" sz="1400">
                <a:cs typeface="Times New Roman" pitchFamily="18" charset="0"/>
              </a:rPr>
              <a:t>measures pulse arrival time (bit value) and coherence between bits 	(eavesdropper’s potential information about key).</a:t>
            </a:r>
          </a:p>
          <a:p>
            <a:pPr marL="533400" indent="-533400" defTabSz="457200">
              <a:lnSpc>
                <a:spcPct val="125000"/>
              </a:lnSpc>
              <a:spcAft>
                <a:spcPct val="50000"/>
              </a:spcAft>
              <a:buClr>
                <a:srgbClr val="660033"/>
              </a:buClr>
              <a:buFont typeface="Wingdings" pitchFamily="2" charset="2"/>
              <a:buAutoNum type="arabicPeriod"/>
              <a:tabLst>
                <a:tab pos="2066925" algn="l"/>
              </a:tabLst>
            </a:pPr>
            <a:r>
              <a:rPr lang="en-US" sz="1400" b="1">
                <a:cs typeface="Times New Roman" pitchFamily="18" charset="0"/>
              </a:rPr>
              <a:t>“Sifting”</a:t>
            </a:r>
            <a:r>
              <a:rPr lang="en-US" sz="1400">
                <a:cs typeface="Times New Roman" pitchFamily="18" charset="0"/>
              </a:rPr>
              <a:t>: 	Bob tells Alice publicly, when and in which detector he measured (bit measurement 	or coherence measurement), incompatible measurements are discarded.</a:t>
            </a:r>
          </a:p>
          <a:p>
            <a:pPr marL="533400" indent="-533400" defTabSz="457200">
              <a:lnSpc>
                <a:spcPct val="125000"/>
              </a:lnSpc>
              <a:spcAft>
                <a:spcPct val="50000"/>
              </a:spcAft>
              <a:buClr>
                <a:srgbClr val="660033"/>
              </a:buClr>
              <a:buFont typeface="Wingdings" pitchFamily="2" charset="2"/>
              <a:buAutoNum type="arabicPeriod"/>
              <a:tabLst>
                <a:tab pos="2066925" algn="l"/>
              </a:tabLst>
            </a:pPr>
            <a:r>
              <a:rPr lang="en-US" sz="1400" b="1">
                <a:solidFill>
                  <a:srgbClr val="000000"/>
                </a:solidFill>
                <a:cs typeface="Times New Roman" pitchFamily="18" charset="0"/>
              </a:rPr>
              <a:t>Post-processing</a:t>
            </a:r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: 	Eliminate quantum bit errors and</a:t>
            </a:r>
            <a:r>
              <a:rPr lang="en-US" sz="1400" b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reduce eavesdropper’s potential information 	about the key.</a:t>
            </a:r>
          </a:p>
          <a:p>
            <a:pPr marL="533400" indent="-533400" defTabSz="457200">
              <a:lnSpc>
                <a:spcPct val="125000"/>
              </a:lnSpc>
              <a:spcAft>
                <a:spcPct val="50000"/>
              </a:spcAft>
              <a:buClr>
                <a:srgbClr val="660033"/>
              </a:buClr>
              <a:buFont typeface="Wingdings" pitchFamily="2" charset="2"/>
              <a:buAutoNum type="arabicPeriod"/>
              <a:tabLst>
                <a:tab pos="2066925" algn="l"/>
              </a:tabLst>
            </a:pPr>
            <a:r>
              <a:rPr lang="en-US" sz="1400" b="1">
                <a:solidFill>
                  <a:srgbClr val="000000"/>
                </a:solidFill>
                <a:cs typeface="Times New Roman" pitchFamily="18" charset="0"/>
              </a:rPr>
              <a:t>Authentication</a:t>
            </a:r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: 	Assure that public communication is authentic. Secret key costs!</a:t>
            </a:r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7275" y="871538"/>
            <a:ext cx="702945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276600" y="3711575"/>
          <a:ext cx="3722688" cy="365125"/>
        </p:xfrm>
        <a:graphic>
          <a:graphicData uri="http://schemas.openxmlformats.org/presentationml/2006/ole">
            <p:oleObj spid="_x0000_s4098" name="Equation" r:id="rId5" imgW="2984400" imgH="291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Nicolas 2">
  <a:themeElements>
    <a:clrScheme name="1_Nicolas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Nicolas 2">
      <a:majorFont>
        <a:latin typeface="Arial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Nicolas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icolas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icolas 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icolas 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icolas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icolas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icolas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Nicolas 2">
  <a:themeElements>
    <a:clrScheme name="9_Nicolas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9_Nicolas 2">
      <a:majorFont>
        <a:latin typeface="Arial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Nicolas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Nicolas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Nicolas 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Nicolas 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Nicolas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Nicolas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Nicolas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Nicolas 2">
  <a:themeElements>
    <a:clrScheme name="1_Nicolas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Nicolas 2">
      <a:majorFont>
        <a:latin typeface="Arial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Nicolas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icolas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icolas 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icolas 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icolas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icolas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icolas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Nicolas 2">
  <a:themeElements>
    <a:clrScheme name="1_Nicolas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Nicolas 2">
      <a:majorFont>
        <a:latin typeface="Arial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Nicolas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icolas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icolas 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icolas 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icolas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icolas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icolas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Nicolas 2">
  <a:themeElements>
    <a:clrScheme name="1_Nicolas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Nicolas 2">
      <a:majorFont>
        <a:latin typeface="Arial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Nicolas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icolas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icolas 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icolas 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icolas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icolas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icolas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Reds">
  <a:themeElements>
    <a:clrScheme name="">
      <a:dk1>
        <a:srgbClr val="43422A"/>
      </a:dk1>
      <a:lt1>
        <a:srgbClr val="BCBDD5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DADBE7"/>
      </a:accent3>
      <a:accent4>
        <a:srgbClr val="383722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Red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Red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Nicolas 2">
  <a:themeElements>
    <a:clrScheme name="5_Nicolas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Nicolas 2">
      <a:majorFont>
        <a:latin typeface="Arial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Nicolas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Nicolas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Nicolas 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Nicolas 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Nicolas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Nicolas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Nicolas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Nicolas 2">
  <a:themeElements>
    <a:clrScheme name="6_Nicolas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6_Nicolas 2">
      <a:majorFont>
        <a:latin typeface="Arial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Nicolas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Nicolas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Nicolas 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Nicolas 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Nicolas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Nicolas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Nicolas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Nicolas 2">
  <a:themeElements>
    <a:clrScheme name="7_Nicolas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7_Nicolas 2">
      <a:majorFont>
        <a:latin typeface="Arial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Nicolas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Nicolas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Nicolas 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Nicolas 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Nicolas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Nicolas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Nicolas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Nicolas 2">
  <a:themeElements>
    <a:clrScheme name="8_Nicolas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8_Nicolas 2">
      <a:majorFont>
        <a:latin typeface="Arial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Nicolas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Nicolas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Nicolas 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Nicolas 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Nicolas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Nicolas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Nicolas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1314</Words>
  <Application>Microsoft Office PowerPoint</Application>
  <PresentationFormat>On-screen Show (4:3)</PresentationFormat>
  <Paragraphs>253</Paragraphs>
  <Slides>28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54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93" baseType="lpstr">
      <vt:lpstr>Arial</vt:lpstr>
      <vt:lpstr>Book Antiqua</vt:lpstr>
      <vt:lpstr>Wingdings</vt:lpstr>
      <vt:lpstr>Times New Roman</vt:lpstr>
      <vt:lpstr>Calibri</vt:lpstr>
      <vt:lpstr>ＭＳ Ｐゴシック</vt:lpstr>
      <vt:lpstr>Symbol</vt:lpstr>
      <vt:lpstr>1_Nicolas 2</vt:lpstr>
      <vt:lpstr>2_Nicolas 2</vt:lpstr>
      <vt:lpstr>3_Nicolas 2</vt:lpstr>
      <vt:lpstr>4_Nicolas 2</vt:lpstr>
      <vt:lpstr>1_Reds</vt:lpstr>
      <vt:lpstr>5_Nicolas 2</vt:lpstr>
      <vt:lpstr>6_Nicolas 2</vt:lpstr>
      <vt:lpstr>7_Nicolas 2</vt:lpstr>
      <vt:lpstr>8_Nicolas 2</vt:lpstr>
      <vt:lpstr>9_Nicolas 2</vt:lpstr>
      <vt:lpstr>1_Nicolas 2</vt:lpstr>
      <vt:lpstr>1_Nicolas 2</vt:lpstr>
      <vt:lpstr>1_Nicolas 2</vt:lpstr>
      <vt:lpstr>1_Nicolas 2</vt:lpstr>
      <vt:lpstr>1_Nicolas 2</vt:lpstr>
      <vt:lpstr>1_Nicolas 2</vt:lpstr>
      <vt:lpstr>1_Nicolas 2</vt:lpstr>
      <vt:lpstr>1_Nicolas 2</vt:lpstr>
      <vt:lpstr>1_Nicolas 2</vt:lpstr>
      <vt:lpstr>1_Nicolas 2</vt:lpstr>
      <vt:lpstr>1_Nicolas 2</vt:lpstr>
      <vt:lpstr>2_Nicolas 2</vt:lpstr>
      <vt:lpstr>2_Nicolas 2</vt:lpstr>
      <vt:lpstr>2_Nicolas 2</vt:lpstr>
      <vt:lpstr>2_Nicolas 2</vt:lpstr>
      <vt:lpstr>2_Nicolas 2</vt:lpstr>
      <vt:lpstr>2_Nicolas 2</vt:lpstr>
      <vt:lpstr>2_Nicolas 2</vt:lpstr>
      <vt:lpstr>2_Nicolas 2</vt:lpstr>
      <vt:lpstr>2_Nicolas 2</vt:lpstr>
      <vt:lpstr>2_Nicolas 2</vt:lpstr>
      <vt:lpstr>2_Nicolas 2</vt:lpstr>
      <vt:lpstr>3_Nicolas 2</vt:lpstr>
      <vt:lpstr>3_Nicolas 2</vt:lpstr>
      <vt:lpstr>3_Nicolas 2</vt:lpstr>
      <vt:lpstr>3_Nicolas 2</vt:lpstr>
      <vt:lpstr>3_Nicolas 2</vt:lpstr>
      <vt:lpstr>3_Nicolas 2</vt:lpstr>
      <vt:lpstr>3_Nicolas 2</vt:lpstr>
      <vt:lpstr>3_Nicolas 2</vt:lpstr>
      <vt:lpstr>3_Nicolas 2</vt:lpstr>
      <vt:lpstr>3_Nicolas 2</vt:lpstr>
      <vt:lpstr>3_Nicolas 2</vt:lpstr>
      <vt:lpstr>4_Nicolas 2</vt:lpstr>
      <vt:lpstr>4_Nicolas 2</vt:lpstr>
      <vt:lpstr>4_Nicolas 2</vt:lpstr>
      <vt:lpstr>4_Nicolas 2</vt:lpstr>
      <vt:lpstr>4_Nicolas 2</vt:lpstr>
      <vt:lpstr>4_Nicolas 2</vt:lpstr>
      <vt:lpstr>4_Nicolas 2</vt:lpstr>
      <vt:lpstr>4_Nicolas 2</vt:lpstr>
      <vt:lpstr>4_Nicolas 2</vt:lpstr>
      <vt:lpstr>4_Nicolas 2</vt:lpstr>
      <vt:lpstr>4_Nicolas 2</vt:lpstr>
      <vt:lpstr>Equation</vt:lpstr>
      <vt:lpstr>Acrobat Document</vt:lpstr>
      <vt:lpstr>Graph</vt:lpstr>
      <vt:lpstr>Image</vt:lpstr>
      <vt:lpstr>Welcome 1</vt:lpstr>
      <vt:lpstr>Outline 2</vt:lpstr>
      <vt:lpstr>Interdisciplinary competences 3</vt:lpstr>
      <vt:lpstr>QCrypt Specifications 4</vt:lpstr>
      <vt:lpstr>Coherent One-Way quantum key distribution 5</vt:lpstr>
      <vt:lpstr>Coherent One-Way quantum key distribution 6</vt:lpstr>
      <vt:lpstr>Coherent One-Way quantum key distribution 7</vt:lpstr>
      <vt:lpstr>Coherent One-Way quantum key distribution 8</vt:lpstr>
      <vt:lpstr>Coherent One-Way quantum key distribution 9</vt:lpstr>
      <vt:lpstr>Coherent One-Way quantum key distribution 10</vt:lpstr>
      <vt:lpstr>Security against zero-error attacks 11</vt:lpstr>
      <vt:lpstr>Dense wavelength division multiplexing 12</vt:lpstr>
      <vt:lpstr>DWDM impairment sources 13</vt:lpstr>
      <vt:lpstr>QKD performance estimates 14</vt:lpstr>
      <vt:lpstr>Fast pulse pattern modulation 15</vt:lpstr>
      <vt:lpstr>Rapid gated single photon detectors 16</vt:lpstr>
      <vt:lpstr>QKD performance estimates 17</vt:lpstr>
      <vt:lpstr>Hardware key distillation engine 18</vt:lpstr>
      <vt:lpstr>Sifting channel 19</vt:lpstr>
      <vt:lpstr>LDPC Information reconciliation 20</vt:lpstr>
      <vt:lpstr>Privacy amplification 21</vt:lpstr>
      <vt:lpstr>Information theoretic authentication 22</vt:lpstr>
      <vt:lpstr>Information theoretic authentication 23</vt:lpstr>
      <vt:lpstr>100 Gbit/s Encryption engine 24</vt:lpstr>
      <vt:lpstr>100 Gbit/s AES-GCM encryption 25</vt:lpstr>
      <vt:lpstr>100 Gbit/s Fast encryption board 26</vt:lpstr>
      <vt:lpstr>Outlook 27</vt:lpstr>
      <vt:lpstr>Questions, please!  28</vt:lpstr>
    </vt:vector>
  </TitlesOfParts>
  <Company>Geneva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NW</dc:creator>
  <cp:lastModifiedBy>NW</cp:lastModifiedBy>
  <cp:revision>287</cp:revision>
  <dcterms:created xsi:type="dcterms:W3CDTF">2011-05-12T09:32:52Z</dcterms:created>
  <dcterms:modified xsi:type="dcterms:W3CDTF">2011-09-22T07:51:17Z</dcterms:modified>
</cp:coreProperties>
</file>