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82" r:id="rId14"/>
    <p:sldId id="283" r:id="rId15"/>
    <p:sldId id="284" r:id="rId16"/>
    <p:sldId id="268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81" r:id="rId25"/>
    <p:sldId id="285" r:id="rId26"/>
    <p:sldId id="286" r:id="rId27"/>
    <p:sldId id="269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C35"/>
    <a:srgbClr val="28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4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1" Type="http://schemas.openxmlformats.org/officeDocument/2006/relationships/image" Target="../media/image45.emf"/><Relationship Id="rId1" Type="http://schemas.openxmlformats.org/officeDocument/2006/relationships/image" Target="../media/image36.emf"/><Relationship Id="rId2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0.emf"/><Relationship Id="rId6" Type="http://schemas.openxmlformats.org/officeDocument/2006/relationships/image" Target="../media/image54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2.emf"/><Relationship Id="rId5" Type="http://schemas.openxmlformats.org/officeDocument/2006/relationships/image" Target="../media/image57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emf"/><Relationship Id="rId12" Type="http://schemas.openxmlformats.org/officeDocument/2006/relationships/image" Target="../media/image69.emf"/><Relationship Id="rId13" Type="http://schemas.openxmlformats.org/officeDocument/2006/relationships/image" Target="../media/image2.emf"/><Relationship Id="rId14" Type="http://schemas.openxmlformats.org/officeDocument/2006/relationships/image" Target="../media/image70.emf"/><Relationship Id="rId15" Type="http://schemas.openxmlformats.org/officeDocument/2006/relationships/image" Target="../media/image71.emf"/><Relationship Id="rId16" Type="http://schemas.openxmlformats.org/officeDocument/2006/relationships/image" Target="../media/image72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66.emf"/><Relationship Id="rId10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1" Type="http://schemas.openxmlformats.org/officeDocument/2006/relationships/image" Target="../media/image70.emf"/><Relationship Id="rId2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9" Type="http://schemas.openxmlformats.org/officeDocument/2006/relationships/image" Target="../media/image88.emf"/><Relationship Id="rId1" Type="http://schemas.openxmlformats.org/officeDocument/2006/relationships/image" Target="../media/image80.emf"/><Relationship Id="rId2" Type="http://schemas.openxmlformats.org/officeDocument/2006/relationships/image" Target="../media/image81.e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emf"/><Relationship Id="rId12" Type="http://schemas.openxmlformats.org/officeDocument/2006/relationships/image" Target="../media/image101.emf"/><Relationship Id="rId13" Type="http://schemas.openxmlformats.org/officeDocument/2006/relationships/image" Target="../media/image102.emf"/><Relationship Id="rId1" Type="http://schemas.openxmlformats.org/officeDocument/2006/relationships/image" Target="../media/image92.emf"/><Relationship Id="rId2" Type="http://schemas.openxmlformats.org/officeDocument/2006/relationships/image" Target="../media/image2.emf"/><Relationship Id="rId3" Type="http://schemas.openxmlformats.org/officeDocument/2006/relationships/image" Target="../media/image36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7" Type="http://schemas.openxmlformats.org/officeDocument/2006/relationships/image" Target="../media/image96.emf"/><Relationship Id="rId8" Type="http://schemas.openxmlformats.org/officeDocument/2006/relationships/image" Target="../media/image97.emf"/><Relationship Id="rId9" Type="http://schemas.openxmlformats.org/officeDocument/2006/relationships/image" Target="../media/image98.emf"/><Relationship Id="rId10" Type="http://schemas.openxmlformats.org/officeDocument/2006/relationships/image" Target="../media/image99.e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emf"/><Relationship Id="rId12" Type="http://schemas.openxmlformats.org/officeDocument/2006/relationships/image" Target="../media/image114.emf"/><Relationship Id="rId13" Type="http://schemas.openxmlformats.org/officeDocument/2006/relationships/image" Target="../media/image115.emf"/><Relationship Id="rId1" Type="http://schemas.openxmlformats.org/officeDocument/2006/relationships/image" Target="../media/image2.emf"/><Relationship Id="rId2" Type="http://schemas.openxmlformats.org/officeDocument/2006/relationships/image" Target="../media/image104.emf"/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emf"/><Relationship Id="rId6" Type="http://schemas.openxmlformats.org/officeDocument/2006/relationships/image" Target="../media/image108.emf"/><Relationship Id="rId7" Type="http://schemas.openxmlformats.org/officeDocument/2006/relationships/image" Target="../media/image109.emf"/><Relationship Id="rId8" Type="http://schemas.openxmlformats.org/officeDocument/2006/relationships/image" Target="../media/image110.emf"/><Relationship Id="rId9" Type="http://schemas.openxmlformats.org/officeDocument/2006/relationships/image" Target="../media/image111.emf"/><Relationship Id="rId10" Type="http://schemas.openxmlformats.org/officeDocument/2006/relationships/image" Target="../media/image1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6.emf"/><Relationship Id="rId1" Type="http://schemas.openxmlformats.org/officeDocument/2006/relationships/image" Target="../media/image116.emf"/><Relationship Id="rId2" Type="http://schemas.openxmlformats.org/officeDocument/2006/relationships/image" Target="../media/image8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6" Type="http://schemas.openxmlformats.org/officeDocument/2006/relationships/image" Target="../media/image120.emf"/><Relationship Id="rId7" Type="http://schemas.openxmlformats.org/officeDocument/2006/relationships/image" Target="../media/image121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25.emf"/><Relationship Id="rId7" Type="http://schemas.openxmlformats.org/officeDocument/2006/relationships/image" Target="../media/image35.emf"/><Relationship Id="rId1" Type="http://schemas.openxmlformats.org/officeDocument/2006/relationships/image" Target="../media/image16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3CEB0-BEFB-8B4D-8428-890356CCC9F0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3942-8656-8147-9618-D110AF4FF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3942-8656-8147-9618-D110AF4FF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7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0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D2BE-F386-2A42-AC92-0723A61F29EB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85BE-5BA4-6845-83DC-4F5F3FB8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28.e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29.e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30.emf"/><Relationship Id="rId18" Type="http://schemas.openxmlformats.org/officeDocument/2006/relationships/oleObject" Target="../embeddings/oleObject29.bin"/><Relationship Id="rId19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35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2.emf"/><Relationship Id="rId12" Type="http://schemas.openxmlformats.org/officeDocument/2006/relationships/image" Target="../media/image24.png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16.emf"/><Relationship Id="rId7" Type="http://schemas.openxmlformats.org/officeDocument/2006/relationships/image" Target="../media/image23.jpeg"/><Relationship Id="rId8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46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47.bin"/><Relationship Id="rId24" Type="http://schemas.openxmlformats.org/officeDocument/2006/relationships/oleObject" Target="../embeddings/oleObject48.bin"/><Relationship Id="rId25" Type="http://schemas.openxmlformats.org/officeDocument/2006/relationships/image" Target="../media/image45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oleObject" Target="../embeddings/oleObject54.bin"/><Relationship Id="rId13" Type="http://schemas.openxmlformats.org/officeDocument/2006/relationships/oleObject" Target="../embeddings/oleObject55.bin"/><Relationship Id="rId14" Type="http://schemas.openxmlformats.org/officeDocument/2006/relationships/oleObject" Target="../embeddings/oleObject56.bin"/><Relationship Id="rId15" Type="http://schemas.openxmlformats.org/officeDocument/2006/relationships/image" Target="../media/image49.emf"/><Relationship Id="rId16" Type="http://schemas.openxmlformats.org/officeDocument/2006/relationships/oleObject" Target="../embeddings/oleObject57.bin"/><Relationship Id="rId17" Type="http://schemas.openxmlformats.org/officeDocument/2006/relationships/image" Target="../media/image50.emf"/><Relationship Id="rId18" Type="http://schemas.openxmlformats.org/officeDocument/2006/relationships/oleObject" Target="../embeddings/oleObject5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oleObject" Target="../embeddings/oleObject65.bin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68.bin"/><Relationship Id="rId18" Type="http://schemas.openxmlformats.org/officeDocument/2006/relationships/oleObject" Target="../embeddings/oleObject69.bin"/><Relationship Id="rId19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62.bin"/><Relationship Id="rId10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oleObject" Target="../embeddings/oleObject76.bin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78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79.bin"/><Relationship Id="rId18" Type="http://schemas.openxmlformats.org/officeDocument/2006/relationships/oleObject" Target="../embeddings/oleObject80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73.bin"/><Relationship Id="rId10" Type="http://schemas.openxmlformats.org/officeDocument/2006/relationships/oleObject" Target="../embeddings/oleObject74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oleObject" Target="../embeddings/oleObject86.bin"/><Relationship Id="rId13" Type="http://schemas.openxmlformats.org/officeDocument/2006/relationships/image" Target="../media/image5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6.emf"/><Relationship Id="rId21" Type="http://schemas.openxmlformats.org/officeDocument/2006/relationships/oleObject" Target="../embeddings/oleObject96.bin"/><Relationship Id="rId22" Type="http://schemas.openxmlformats.org/officeDocument/2006/relationships/image" Target="../media/image67.emf"/><Relationship Id="rId23" Type="http://schemas.openxmlformats.org/officeDocument/2006/relationships/oleObject" Target="../embeddings/oleObject97.bin"/><Relationship Id="rId24" Type="http://schemas.openxmlformats.org/officeDocument/2006/relationships/oleObject" Target="../embeddings/oleObject98.bin"/><Relationship Id="rId25" Type="http://schemas.openxmlformats.org/officeDocument/2006/relationships/image" Target="../media/image68.emf"/><Relationship Id="rId26" Type="http://schemas.openxmlformats.org/officeDocument/2006/relationships/oleObject" Target="../embeddings/oleObject99.bin"/><Relationship Id="rId27" Type="http://schemas.openxmlformats.org/officeDocument/2006/relationships/image" Target="../media/image69.emf"/><Relationship Id="rId28" Type="http://schemas.openxmlformats.org/officeDocument/2006/relationships/oleObject" Target="../embeddings/oleObject100.bin"/><Relationship Id="rId29" Type="http://schemas.openxmlformats.org/officeDocument/2006/relationships/image" Target="../media/image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88.bin"/><Relationship Id="rId30" Type="http://schemas.openxmlformats.org/officeDocument/2006/relationships/oleObject" Target="../embeddings/oleObject101.bin"/><Relationship Id="rId31" Type="http://schemas.openxmlformats.org/officeDocument/2006/relationships/image" Target="../media/image70.emf"/><Relationship Id="rId32" Type="http://schemas.openxmlformats.org/officeDocument/2006/relationships/oleObject" Target="../embeddings/oleObject102.bin"/><Relationship Id="rId9" Type="http://schemas.openxmlformats.org/officeDocument/2006/relationships/oleObject" Target="../embeddings/oleObject90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60.emf"/><Relationship Id="rId33" Type="http://schemas.openxmlformats.org/officeDocument/2006/relationships/image" Target="../media/image71.emf"/><Relationship Id="rId34" Type="http://schemas.openxmlformats.org/officeDocument/2006/relationships/oleObject" Target="../embeddings/oleObject103.bin"/><Relationship Id="rId35" Type="http://schemas.openxmlformats.org/officeDocument/2006/relationships/oleObject" Target="../embeddings/oleObject104.bin"/><Relationship Id="rId36" Type="http://schemas.openxmlformats.org/officeDocument/2006/relationships/image" Target="../media/image72.emf"/><Relationship Id="rId10" Type="http://schemas.openxmlformats.org/officeDocument/2006/relationships/image" Target="../media/image61.emf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93.bin"/><Relationship Id="rId16" Type="http://schemas.openxmlformats.org/officeDocument/2006/relationships/image" Target="../media/image64.emf"/><Relationship Id="rId17" Type="http://schemas.openxmlformats.org/officeDocument/2006/relationships/oleObject" Target="../embeddings/oleObject94.bin"/><Relationship Id="rId18" Type="http://schemas.openxmlformats.org/officeDocument/2006/relationships/image" Target="../media/image65.emf"/><Relationship Id="rId19" Type="http://schemas.openxmlformats.org/officeDocument/2006/relationships/oleObject" Target="../embeddings/oleObject9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emf"/><Relationship Id="rId20" Type="http://schemas.openxmlformats.org/officeDocument/2006/relationships/oleObject" Target="../embeddings/oleObject115.bin"/><Relationship Id="rId21" Type="http://schemas.openxmlformats.org/officeDocument/2006/relationships/image" Target="../media/image78.emf"/><Relationship Id="rId10" Type="http://schemas.openxmlformats.org/officeDocument/2006/relationships/oleObject" Target="../embeddings/oleObject109.bin"/><Relationship Id="rId11" Type="http://schemas.openxmlformats.org/officeDocument/2006/relationships/image" Target="../media/image74.emf"/><Relationship Id="rId12" Type="http://schemas.openxmlformats.org/officeDocument/2006/relationships/oleObject" Target="../embeddings/oleObject110.bin"/><Relationship Id="rId13" Type="http://schemas.openxmlformats.org/officeDocument/2006/relationships/oleObject" Target="../embeddings/oleObject111.bin"/><Relationship Id="rId14" Type="http://schemas.openxmlformats.org/officeDocument/2006/relationships/image" Target="../media/image75.emf"/><Relationship Id="rId15" Type="http://schemas.openxmlformats.org/officeDocument/2006/relationships/oleObject" Target="../embeddings/oleObject112.bin"/><Relationship Id="rId16" Type="http://schemas.openxmlformats.org/officeDocument/2006/relationships/image" Target="../media/image76.emf"/><Relationship Id="rId17" Type="http://schemas.openxmlformats.org/officeDocument/2006/relationships/oleObject" Target="../embeddings/oleObject113.bin"/><Relationship Id="rId18" Type="http://schemas.openxmlformats.org/officeDocument/2006/relationships/oleObject" Target="../embeddings/oleObject114.bin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05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07.bin"/><Relationship Id="rId8" Type="http://schemas.openxmlformats.org/officeDocument/2006/relationships/oleObject" Target="../embeddings/oleObject10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emf"/><Relationship Id="rId20" Type="http://schemas.openxmlformats.org/officeDocument/2006/relationships/image" Target="../media/image86.emf"/><Relationship Id="rId21" Type="http://schemas.openxmlformats.org/officeDocument/2006/relationships/oleObject" Target="../embeddings/oleObject124.bin"/><Relationship Id="rId22" Type="http://schemas.openxmlformats.org/officeDocument/2006/relationships/image" Target="../media/image87.emf"/><Relationship Id="rId23" Type="http://schemas.openxmlformats.org/officeDocument/2006/relationships/oleObject" Target="../embeddings/oleObject125.bin"/><Relationship Id="rId24" Type="http://schemas.openxmlformats.org/officeDocument/2006/relationships/oleObject" Target="../embeddings/oleObject126.bin"/><Relationship Id="rId25" Type="http://schemas.openxmlformats.org/officeDocument/2006/relationships/image" Target="../media/image88.emf"/><Relationship Id="rId10" Type="http://schemas.openxmlformats.org/officeDocument/2006/relationships/oleObject" Target="../embeddings/oleObject119.bin"/><Relationship Id="rId11" Type="http://schemas.openxmlformats.org/officeDocument/2006/relationships/image" Target="../media/image83.emf"/><Relationship Id="rId12" Type="http://schemas.openxmlformats.org/officeDocument/2006/relationships/oleObject" Target="../embeddings/oleObject120.bin"/><Relationship Id="rId13" Type="http://schemas.openxmlformats.org/officeDocument/2006/relationships/image" Target="../media/image84.emf"/><Relationship Id="rId14" Type="http://schemas.openxmlformats.org/officeDocument/2006/relationships/image" Target="../media/image90.gif"/><Relationship Id="rId15" Type="http://schemas.openxmlformats.org/officeDocument/2006/relationships/image" Target="../media/image91.png"/><Relationship Id="rId16" Type="http://schemas.openxmlformats.org/officeDocument/2006/relationships/oleObject" Target="../embeddings/oleObject121.bin"/><Relationship Id="rId17" Type="http://schemas.openxmlformats.org/officeDocument/2006/relationships/image" Target="../media/image85.emf"/><Relationship Id="rId18" Type="http://schemas.openxmlformats.org/officeDocument/2006/relationships/oleObject" Target="../embeddings/oleObject122.bin"/><Relationship Id="rId19" Type="http://schemas.openxmlformats.org/officeDocument/2006/relationships/oleObject" Target="../embeddings/oleObject12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89.png"/><Relationship Id="rId4" Type="http://schemas.openxmlformats.org/officeDocument/2006/relationships/oleObject" Target="../embeddings/oleObject116.bin"/><Relationship Id="rId5" Type="http://schemas.openxmlformats.org/officeDocument/2006/relationships/image" Target="../media/image80.emf"/><Relationship Id="rId6" Type="http://schemas.openxmlformats.org/officeDocument/2006/relationships/oleObject" Target="../embeddings/oleObject117.bin"/><Relationship Id="rId7" Type="http://schemas.openxmlformats.org/officeDocument/2006/relationships/image" Target="../media/image81.emf"/><Relationship Id="rId8" Type="http://schemas.openxmlformats.org/officeDocument/2006/relationships/oleObject" Target="../embeddings/oleObject118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0.bin"/><Relationship Id="rId20" Type="http://schemas.openxmlformats.org/officeDocument/2006/relationships/oleObject" Target="../embeddings/oleObject135.bin"/><Relationship Id="rId21" Type="http://schemas.openxmlformats.org/officeDocument/2006/relationships/image" Target="../media/image98.emf"/><Relationship Id="rId22" Type="http://schemas.openxmlformats.org/officeDocument/2006/relationships/oleObject" Target="../embeddings/oleObject136.bin"/><Relationship Id="rId23" Type="http://schemas.openxmlformats.org/officeDocument/2006/relationships/image" Target="../media/image99.emf"/><Relationship Id="rId24" Type="http://schemas.openxmlformats.org/officeDocument/2006/relationships/oleObject" Target="../embeddings/oleObject137.bin"/><Relationship Id="rId25" Type="http://schemas.openxmlformats.org/officeDocument/2006/relationships/image" Target="../media/image100.emf"/><Relationship Id="rId26" Type="http://schemas.openxmlformats.org/officeDocument/2006/relationships/oleObject" Target="../embeddings/oleObject138.bin"/><Relationship Id="rId27" Type="http://schemas.openxmlformats.org/officeDocument/2006/relationships/image" Target="../media/image101.emf"/><Relationship Id="rId28" Type="http://schemas.openxmlformats.org/officeDocument/2006/relationships/oleObject" Target="../embeddings/oleObject139.bin"/><Relationship Id="rId29" Type="http://schemas.openxmlformats.org/officeDocument/2006/relationships/image" Target="../media/image102.emf"/><Relationship Id="rId10" Type="http://schemas.openxmlformats.org/officeDocument/2006/relationships/image" Target="../media/image93.emf"/><Relationship Id="rId11" Type="http://schemas.openxmlformats.org/officeDocument/2006/relationships/oleObject" Target="../embeddings/oleObject131.bin"/><Relationship Id="rId12" Type="http://schemas.openxmlformats.org/officeDocument/2006/relationships/image" Target="../media/image94.emf"/><Relationship Id="rId13" Type="http://schemas.openxmlformats.org/officeDocument/2006/relationships/oleObject" Target="../embeddings/oleObject132.bin"/><Relationship Id="rId14" Type="http://schemas.openxmlformats.org/officeDocument/2006/relationships/image" Target="../media/image95.emf"/><Relationship Id="rId15" Type="http://schemas.openxmlformats.org/officeDocument/2006/relationships/image" Target="../media/image103.png"/><Relationship Id="rId16" Type="http://schemas.openxmlformats.org/officeDocument/2006/relationships/oleObject" Target="../embeddings/oleObject133.bin"/><Relationship Id="rId17" Type="http://schemas.openxmlformats.org/officeDocument/2006/relationships/image" Target="../media/image96.emf"/><Relationship Id="rId18" Type="http://schemas.openxmlformats.org/officeDocument/2006/relationships/oleObject" Target="../embeddings/oleObject134.bin"/><Relationship Id="rId19" Type="http://schemas.openxmlformats.org/officeDocument/2006/relationships/image" Target="../media/image9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27.bin"/><Relationship Id="rId4" Type="http://schemas.openxmlformats.org/officeDocument/2006/relationships/image" Target="../media/image92.emf"/><Relationship Id="rId5" Type="http://schemas.openxmlformats.org/officeDocument/2006/relationships/oleObject" Target="../embeddings/oleObject128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29.bin"/><Relationship Id="rId8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0.emf"/><Relationship Id="rId21" Type="http://schemas.openxmlformats.org/officeDocument/2006/relationships/oleObject" Target="../embeddings/oleObject148.bin"/><Relationship Id="rId22" Type="http://schemas.openxmlformats.org/officeDocument/2006/relationships/image" Target="../media/image111.emf"/><Relationship Id="rId23" Type="http://schemas.openxmlformats.org/officeDocument/2006/relationships/oleObject" Target="../embeddings/oleObject149.bin"/><Relationship Id="rId24" Type="http://schemas.openxmlformats.org/officeDocument/2006/relationships/image" Target="../media/image112.emf"/><Relationship Id="rId25" Type="http://schemas.openxmlformats.org/officeDocument/2006/relationships/oleObject" Target="../embeddings/oleObject150.bin"/><Relationship Id="rId26" Type="http://schemas.openxmlformats.org/officeDocument/2006/relationships/image" Target="../media/image113.emf"/><Relationship Id="rId27" Type="http://schemas.openxmlformats.org/officeDocument/2006/relationships/oleObject" Target="../embeddings/oleObject151.bin"/><Relationship Id="rId28" Type="http://schemas.openxmlformats.org/officeDocument/2006/relationships/image" Target="../media/image114.emf"/><Relationship Id="rId29" Type="http://schemas.openxmlformats.org/officeDocument/2006/relationships/oleObject" Target="../embeddings/oleObject152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40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141.bin"/><Relationship Id="rId30" Type="http://schemas.openxmlformats.org/officeDocument/2006/relationships/oleObject" Target="../embeddings/oleObject153.bin"/><Relationship Id="rId31" Type="http://schemas.openxmlformats.org/officeDocument/2006/relationships/image" Target="../media/image115.emf"/><Relationship Id="rId32" Type="http://schemas.openxmlformats.org/officeDocument/2006/relationships/oleObject" Target="../embeddings/oleObject154.bin"/><Relationship Id="rId9" Type="http://schemas.openxmlformats.org/officeDocument/2006/relationships/image" Target="../media/image90.gif"/><Relationship Id="rId6" Type="http://schemas.openxmlformats.org/officeDocument/2006/relationships/image" Target="../media/image104.emf"/><Relationship Id="rId7" Type="http://schemas.openxmlformats.org/officeDocument/2006/relationships/oleObject" Target="../embeddings/oleObject142.bin"/><Relationship Id="rId8" Type="http://schemas.openxmlformats.org/officeDocument/2006/relationships/image" Target="../media/image105.emf"/><Relationship Id="rId33" Type="http://schemas.openxmlformats.org/officeDocument/2006/relationships/oleObject" Target="../embeddings/oleObject155.bin"/><Relationship Id="rId34" Type="http://schemas.openxmlformats.org/officeDocument/2006/relationships/oleObject" Target="../embeddings/oleObject156.bin"/><Relationship Id="rId10" Type="http://schemas.openxmlformats.org/officeDocument/2006/relationships/image" Target="../media/image91.png"/><Relationship Id="rId11" Type="http://schemas.openxmlformats.org/officeDocument/2006/relationships/oleObject" Target="../embeddings/oleObject143.bin"/><Relationship Id="rId12" Type="http://schemas.openxmlformats.org/officeDocument/2006/relationships/image" Target="../media/image106.emf"/><Relationship Id="rId13" Type="http://schemas.openxmlformats.org/officeDocument/2006/relationships/oleObject" Target="../embeddings/oleObject144.bin"/><Relationship Id="rId14" Type="http://schemas.openxmlformats.org/officeDocument/2006/relationships/image" Target="../media/image107.emf"/><Relationship Id="rId15" Type="http://schemas.openxmlformats.org/officeDocument/2006/relationships/oleObject" Target="../embeddings/oleObject145.bin"/><Relationship Id="rId16" Type="http://schemas.openxmlformats.org/officeDocument/2006/relationships/image" Target="../media/image108.emf"/><Relationship Id="rId17" Type="http://schemas.openxmlformats.org/officeDocument/2006/relationships/oleObject" Target="../embeddings/oleObject146.bin"/><Relationship Id="rId18" Type="http://schemas.openxmlformats.org/officeDocument/2006/relationships/image" Target="../media/image109.emf"/><Relationship Id="rId19" Type="http://schemas.openxmlformats.org/officeDocument/2006/relationships/oleObject" Target="../embeddings/oleObject14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oleObject" Target="../embeddings/oleObject160.bin"/><Relationship Id="rId13" Type="http://schemas.openxmlformats.org/officeDocument/2006/relationships/oleObject" Target="../embeddings/oleObject161.bin"/><Relationship Id="rId14" Type="http://schemas.openxmlformats.org/officeDocument/2006/relationships/oleObject" Target="../embeddings/oleObject162.bin"/><Relationship Id="rId15" Type="http://schemas.openxmlformats.org/officeDocument/2006/relationships/image" Target="../media/image8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89.png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116.emf"/><Relationship Id="rId6" Type="http://schemas.openxmlformats.org/officeDocument/2006/relationships/oleObject" Target="../embeddings/oleObject158.bin"/><Relationship Id="rId7" Type="http://schemas.openxmlformats.org/officeDocument/2006/relationships/image" Target="../media/image81.emf"/><Relationship Id="rId8" Type="http://schemas.openxmlformats.org/officeDocument/2006/relationships/oleObject" Target="../embeddings/oleObject159.bin"/><Relationship Id="rId9" Type="http://schemas.openxmlformats.org/officeDocument/2006/relationships/image" Target="../media/image82.emf"/><Relationship Id="rId10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7.bin"/><Relationship Id="rId12" Type="http://schemas.openxmlformats.org/officeDocument/2006/relationships/oleObject" Target="../embeddings/oleObject168.bin"/><Relationship Id="rId13" Type="http://schemas.openxmlformats.org/officeDocument/2006/relationships/image" Target="../media/image118.emf"/><Relationship Id="rId14" Type="http://schemas.openxmlformats.org/officeDocument/2006/relationships/oleObject" Target="../embeddings/oleObject169.bin"/><Relationship Id="rId15" Type="http://schemas.openxmlformats.org/officeDocument/2006/relationships/image" Target="../media/image119.emf"/><Relationship Id="rId16" Type="http://schemas.openxmlformats.org/officeDocument/2006/relationships/oleObject" Target="../embeddings/oleObject170.bin"/><Relationship Id="rId17" Type="http://schemas.openxmlformats.org/officeDocument/2006/relationships/image" Target="../media/image120.emf"/><Relationship Id="rId18" Type="http://schemas.openxmlformats.org/officeDocument/2006/relationships/oleObject" Target="../embeddings/oleObject171.bin"/><Relationship Id="rId19" Type="http://schemas.openxmlformats.org/officeDocument/2006/relationships/image" Target="../media/image1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6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64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65.bin"/><Relationship Id="rId8" Type="http://schemas.openxmlformats.org/officeDocument/2006/relationships/image" Target="../media/image117.emf"/><Relationship Id="rId9" Type="http://schemas.openxmlformats.org/officeDocument/2006/relationships/image" Target="../media/image122.png"/><Relationship Id="rId10" Type="http://schemas.openxmlformats.org/officeDocument/2006/relationships/oleObject" Target="../embeddings/oleObject16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4" Type="http://schemas.openxmlformats.org/officeDocument/2006/relationships/image" Target="../media/image7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20.emf"/><Relationship Id="rId10" Type="http://schemas.openxmlformats.org/officeDocument/2006/relationships/image" Target="../media/image16.emf"/><Relationship Id="rId11" Type="http://schemas.openxmlformats.org/officeDocument/2006/relationships/image" Target="../media/image23.jpeg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18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19.emf"/><Relationship Id="rId18" Type="http://schemas.openxmlformats.org/officeDocument/2006/relationships/image" Target="../media/image24.png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729" y="531303"/>
            <a:ext cx="7772400" cy="1470025"/>
          </a:xfrm>
        </p:spPr>
        <p:txBody>
          <a:bodyPr/>
          <a:lstStyle/>
          <a:p>
            <a:r>
              <a:rPr lang="en-US" dirty="0" smtClean="0"/>
              <a:t>Quantum Money from Hidden Subspaces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2570"/>
            <a:ext cx="6400800" cy="1752600"/>
          </a:xfrm>
        </p:spPr>
        <p:txBody>
          <a:bodyPr/>
          <a:lstStyle/>
          <a:p>
            <a:r>
              <a:rPr lang="en-US" dirty="0" smtClean="0"/>
              <a:t>Scott Aaronson and </a:t>
            </a:r>
            <a:r>
              <a:rPr lang="en-US" dirty="0" smtClean="0">
                <a:solidFill>
                  <a:schemeClr val="tx1"/>
                </a:solidFill>
              </a:rPr>
              <a:t>Paul Christiano</a:t>
            </a:r>
          </a:p>
        </p:txBody>
      </p:sp>
      <p:sp>
        <p:nvSpPr>
          <p:cNvPr id="4" name="Oval 3"/>
          <p:cNvSpPr/>
          <p:nvPr/>
        </p:nvSpPr>
        <p:spPr>
          <a:xfrm>
            <a:off x="3457045" y="2332558"/>
            <a:ext cx="928952" cy="241044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4197790" y="3073303"/>
            <a:ext cx="928952" cy="24104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74520" y="3002729"/>
            <a:ext cx="32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91589"/>
              </p:ext>
            </p:extLst>
          </p:nvPr>
        </p:nvGraphicFramePr>
        <p:xfrm>
          <a:off x="3644900" y="2616200"/>
          <a:ext cx="650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3" imgW="215900" imgH="190500" progId="Equation.3">
                  <p:embed/>
                </p:oleObj>
              </mc:Choice>
              <mc:Fallback>
                <p:oleObj name="Equation" r:id="rId3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4900" y="2616200"/>
                        <a:ext cx="65087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010085"/>
              </p:ext>
            </p:extLst>
          </p:nvPr>
        </p:nvGraphicFramePr>
        <p:xfrm>
          <a:off x="5097399" y="4091488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5" imgW="152400" imgH="152400" progId="Equation.3">
                  <p:embed/>
                </p:oleObj>
              </mc:Choice>
              <mc:Fallback>
                <p:oleObj name="Equation" r:id="rId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99" y="4091488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89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727" y="646545"/>
            <a:ext cx="5391728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Quantum Money “Mini-scheme”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 smtClean="0"/>
              <a:t>Simplified scheme in which mint produces only one banknote.</a:t>
            </a:r>
            <a:endParaRPr lang="en-US" sz="2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19" y="1683182"/>
            <a:ext cx="2006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b="8476"/>
          <a:stretch>
            <a:fillRect/>
          </a:stretch>
        </p:blipFill>
        <p:spPr bwMode="auto">
          <a:xfrm>
            <a:off x="1991447" y="4435619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60619" y="3081769"/>
            <a:ext cx="2304472" cy="1270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03910"/>
              </p:ext>
            </p:extLst>
          </p:nvPr>
        </p:nvGraphicFramePr>
        <p:xfrm>
          <a:off x="5588000" y="3217863"/>
          <a:ext cx="30480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5" imgW="1371600" imgH="292100" progId="Equation.3">
                  <p:embed/>
                </p:oleObj>
              </mc:Choice>
              <mc:Fallback>
                <p:oleObj name="Equation" r:id="rId5" imgW="1371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0" y="3217863"/>
                        <a:ext cx="304800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86452"/>
              </p:ext>
            </p:extLst>
          </p:nvPr>
        </p:nvGraphicFramePr>
        <p:xfrm>
          <a:off x="4297218" y="3949700"/>
          <a:ext cx="9302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Equation" r:id="rId7" imgW="419100" imgH="266700" progId="Equation.3">
                  <p:embed/>
                </p:oleObj>
              </mc:Choice>
              <mc:Fallback>
                <p:oleObj name="Equation" r:id="rId7" imgW="419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7218" y="3949700"/>
                        <a:ext cx="930275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25444"/>
              </p:ext>
            </p:extLst>
          </p:nvPr>
        </p:nvGraphicFramePr>
        <p:xfrm>
          <a:off x="1797050" y="5746750"/>
          <a:ext cx="2032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Equation" r:id="rId9" imgW="914400" imgH="266700" progId="Equation.3">
                  <p:embed/>
                </p:oleObj>
              </mc:Choice>
              <mc:Fallback>
                <p:oleObj name="Equation" r:id="rId9" imgW="914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7050" y="5746750"/>
                        <a:ext cx="2032000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evi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4178139"/>
            <a:ext cx="1486189" cy="156875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99816"/>
              </p:ext>
            </p:extLst>
          </p:nvPr>
        </p:nvGraphicFramePr>
        <p:xfrm>
          <a:off x="5613400" y="5875338"/>
          <a:ext cx="2454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Equation" r:id="rId12" imgW="1104900" imgH="266700" progId="Equation.3">
                  <p:embed/>
                </p:oleObj>
              </mc:Choice>
              <mc:Fallback>
                <p:oleObj name="Equation" r:id="rId12" imgW="110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13400" y="5875338"/>
                        <a:ext cx="245427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7541" y="3457721"/>
            <a:ext cx="8690914" cy="1893742"/>
            <a:chOff x="187541" y="3457721"/>
            <a:chExt cx="8690914" cy="1893742"/>
          </a:xfrm>
        </p:grpSpPr>
        <p:sp>
          <p:nvSpPr>
            <p:cNvPr id="12" name="TextBox 11"/>
            <p:cNvSpPr txBox="1"/>
            <p:nvPr/>
          </p:nvSpPr>
          <p:spPr>
            <a:xfrm>
              <a:off x="187541" y="3457721"/>
              <a:ext cx="8690914" cy="18158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Soundness: For any counterfeiter </a:t>
              </a:r>
              <a:r>
                <a:rPr lang="en-US" sz="2800" i="1" dirty="0" smtClean="0"/>
                <a:t>C</a:t>
              </a:r>
              <a:r>
                <a:rPr lang="en-US" sz="2800" dirty="0" smtClean="0"/>
                <a:t>, if</a:t>
              </a:r>
            </a:p>
            <a:p>
              <a:r>
                <a:rPr lang="en-US" sz="2800" dirty="0" smtClean="0"/>
                <a:t> </a:t>
              </a:r>
            </a:p>
            <a:p>
              <a:endParaRPr lang="en-US" sz="2800" dirty="0"/>
            </a:p>
            <a:p>
              <a:r>
                <a:rPr lang="en-US" sz="2800" dirty="0" smtClean="0"/>
                <a:t>then </a:t>
              </a:r>
              <a:r>
                <a:rPr lang="en-US" sz="2800" dirty="0" err="1" smtClean="0"/>
                <a:t>w.h.p</a:t>
              </a:r>
              <a:r>
                <a:rPr lang="en-US" sz="2800" dirty="0" smtClean="0"/>
                <a:t>. either                            or                            rejects. </a:t>
              </a:r>
              <a:endParaRPr lang="en-US" sz="2800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089622"/>
                </p:ext>
              </p:extLst>
            </p:nvPr>
          </p:nvGraphicFramePr>
          <p:xfrm>
            <a:off x="1014267" y="4029203"/>
            <a:ext cx="2906713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9" name="Equation" r:id="rId14" imgW="1308100" imgH="266700" progId="Equation.3">
                    <p:embed/>
                  </p:oleObj>
                </mc:Choice>
                <mc:Fallback>
                  <p:oleObj name="Equation" r:id="rId14" imgW="13081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14267" y="4029203"/>
                          <a:ext cx="2906713" cy="593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842882"/>
                </p:ext>
              </p:extLst>
            </p:nvPr>
          </p:nvGraphicFramePr>
          <p:xfrm>
            <a:off x="2910610" y="4739191"/>
            <a:ext cx="2144712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0" name="Equation" r:id="rId16" imgW="965200" imgH="266700" progId="Equation.3">
                    <p:embed/>
                  </p:oleObj>
                </mc:Choice>
                <mc:Fallback>
                  <p:oleObj name="Equation" r:id="rId16" imgW="9652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910610" y="4739191"/>
                          <a:ext cx="2144712" cy="592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26277"/>
                </p:ext>
              </p:extLst>
            </p:nvPr>
          </p:nvGraphicFramePr>
          <p:xfrm>
            <a:off x="5473700" y="4759325"/>
            <a:ext cx="2173288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1" name="Equation" r:id="rId18" imgW="977900" imgH="266700" progId="Equation.3">
                    <p:embed/>
                  </p:oleObj>
                </mc:Choice>
                <mc:Fallback>
                  <p:oleObj name="Equation" r:id="rId18" imgW="9779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473700" y="4759325"/>
                          <a:ext cx="2173288" cy="592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187541" y="2558765"/>
            <a:ext cx="86909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Completeness: </a:t>
            </a:r>
            <a:r>
              <a:rPr lang="en-US" sz="2800" dirty="0" err="1" smtClean="0"/>
              <a:t>VerOne</a:t>
            </a:r>
            <a:r>
              <a:rPr lang="en-US" sz="2800" dirty="0" smtClean="0"/>
              <a:t> accepts output of </a:t>
            </a:r>
            <a:r>
              <a:rPr lang="en-US" sz="2800" dirty="0" err="1" smtClean="0"/>
              <a:t>MintOne</a:t>
            </a:r>
            <a:r>
              <a:rPr lang="en-US" sz="2800" dirty="0" smtClean="0"/>
              <a:t> </a:t>
            </a:r>
            <a:r>
              <a:rPr lang="en-US" sz="2800" dirty="0" err="1" smtClean="0"/>
              <a:t>w.h.p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" y="3743121"/>
            <a:ext cx="53917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Full Quantum Money Scheme</a:t>
            </a:r>
          </a:p>
          <a:p>
            <a:pPr algn="ctr"/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>
            <a:off x="2794000" y="2445679"/>
            <a:ext cx="473364" cy="1214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8955" y="2747818"/>
            <a:ext cx="31576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Public-Key Signature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7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226"/>
            <a:ext cx="2362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037070"/>
            <a:ext cx="2006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2800" y="1291864"/>
            <a:ext cx="2304473" cy="497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435358"/>
              </p:ext>
            </p:extLst>
          </p:nvPr>
        </p:nvGraphicFramePr>
        <p:xfrm>
          <a:off x="4025900" y="955458"/>
          <a:ext cx="8191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5" imgW="368300" imgH="228600" progId="Equation.3">
                  <p:embed/>
                </p:oleObj>
              </mc:Choice>
              <mc:Fallback>
                <p:oleObj name="Equation" r:id="rId5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5900" y="955458"/>
                        <a:ext cx="8191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b="8476"/>
          <a:stretch>
            <a:fillRect/>
          </a:stretch>
        </p:blipFill>
        <p:spPr bwMode="auto">
          <a:xfrm>
            <a:off x="1783629" y="3789507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86000" y="2435658"/>
            <a:ext cx="0" cy="1270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916933"/>
              </p:ext>
            </p:extLst>
          </p:nvPr>
        </p:nvGraphicFramePr>
        <p:xfrm>
          <a:off x="1493838" y="2622080"/>
          <a:ext cx="763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8" imgW="342900" imgH="228600" progId="Equation.3">
                  <p:embed/>
                </p:oleObj>
              </mc:Choice>
              <mc:Fallback>
                <p:oleObj name="Equation" r:id="rId8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3838" y="2622080"/>
                        <a:ext cx="763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352801" y="2435657"/>
            <a:ext cx="2304472" cy="1270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171876"/>
              </p:ext>
            </p:extLst>
          </p:nvPr>
        </p:nvGraphicFramePr>
        <p:xfrm>
          <a:off x="4025900" y="3268411"/>
          <a:ext cx="14097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10" imgW="635000" imgH="266700" progId="Equation.3">
                  <p:embed/>
                </p:oleObj>
              </mc:Choice>
              <mc:Fallback>
                <p:oleObj name="Equation" r:id="rId10" imgW="635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25900" y="3268411"/>
                        <a:ext cx="1409700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1789326"/>
            <a:ext cx="275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 KeyGen for a public key signature scheme</a:t>
            </a:r>
            <a:endParaRPr lang="en-US" dirty="0"/>
          </a:p>
        </p:txBody>
      </p:sp>
      <p:pic>
        <p:nvPicPr>
          <p:cNvPr id="22" name="Picture 21" descr="devi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65" y="4029574"/>
            <a:ext cx="1486189" cy="15687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5600" y="5598329"/>
            <a:ext cx="310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either break signature scheme, or break mini-scheme.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85147"/>
              </p:ext>
            </p:extLst>
          </p:nvPr>
        </p:nvGraphicFramePr>
        <p:xfrm>
          <a:off x="1708727" y="5166034"/>
          <a:ext cx="2032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13" imgW="914400" imgH="266700" progId="Equation.3">
                  <p:embed/>
                </p:oleObj>
              </mc:Choice>
              <mc:Fallback>
                <p:oleObj name="Equation" r:id="rId13" imgW="914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08727" y="5166034"/>
                        <a:ext cx="2032000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06774"/>
              </p:ext>
            </p:extLst>
          </p:nvPr>
        </p:nvGraphicFramePr>
        <p:xfrm>
          <a:off x="1735138" y="5761038"/>
          <a:ext cx="197643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15" imgW="889000" imgH="254000" progId="Equation.3">
                  <p:embed/>
                </p:oleObj>
              </mc:Choice>
              <mc:Fallback>
                <p:oleObj name="Equation" r:id="rId15" imgW="889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5138" y="5761038"/>
                        <a:ext cx="1976437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08587"/>
              </p:ext>
            </p:extLst>
          </p:nvPr>
        </p:nvGraphicFramePr>
        <p:xfrm>
          <a:off x="5588000" y="2687471"/>
          <a:ext cx="30480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tion" r:id="rId17" imgW="1371600" imgH="292100" progId="Equation.3">
                  <p:embed/>
                </p:oleObj>
              </mc:Choice>
              <mc:Fallback>
                <p:oleObj name="Equation" r:id="rId17" imgW="1371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0" y="2687471"/>
                        <a:ext cx="304800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623598"/>
              </p:ext>
            </p:extLst>
          </p:nvPr>
        </p:nvGraphicFramePr>
        <p:xfrm>
          <a:off x="5799138" y="3236661"/>
          <a:ext cx="26257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Equation" r:id="rId19" imgW="1181100" imgH="254000" progId="Equation.3">
                  <p:embed/>
                </p:oleObj>
              </mc:Choice>
              <mc:Fallback>
                <p:oleObj name="Equation" r:id="rId19" imgW="1181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99138" y="3236661"/>
                        <a:ext cx="262572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3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Hidden Subspace Scheme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9318" y="1215399"/>
            <a:ext cx="2410442" cy="2416140"/>
            <a:chOff x="859318" y="1215399"/>
            <a:chExt cx="2410442" cy="2416140"/>
          </a:xfrm>
        </p:grpSpPr>
        <p:sp>
          <p:nvSpPr>
            <p:cNvPr id="9" name="Oval 8"/>
            <p:cNvSpPr/>
            <p:nvPr/>
          </p:nvSpPr>
          <p:spPr>
            <a:xfrm>
              <a:off x="859318" y="1215399"/>
              <a:ext cx="928952" cy="2410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062221"/>
                </p:ext>
              </p:extLst>
            </p:nvPr>
          </p:nvGraphicFramePr>
          <p:xfrm>
            <a:off x="1047173" y="1499041"/>
            <a:ext cx="6508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8" name="Equation" r:id="rId3" imgW="215900" imgH="190500" progId="Equation.3">
                    <p:embed/>
                  </p:oleObj>
                </mc:Choice>
                <mc:Fallback>
                  <p:oleObj name="Equation" r:id="rId3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7173" y="1499041"/>
                          <a:ext cx="650875" cy="574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Oval 3"/>
            <p:cNvSpPr/>
            <p:nvPr/>
          </p:nvSpPr>
          <p:spPr>
            <a:xfrm rot="5400000">
              <a:off x="1600063" y="19618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540667"/>
                </p:ext>
              </p:extLst>
            </p:nvPr>
          </p:nvGraphicFramePr>
          <p:xfrm>
            <a:off x="2499672" y="2980027"/>
            <a:ext cx="4413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9" name="Equation" r:id="rId5" imgW="152400" imgH="152400" progId="Equation.3">
                    <p:embed/>
                  </p:oleObj>
                </mc:Choice>
                <mc:Fallback>
                  <p:oleObj name="Equation" r:id="rId5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99672" y="2980027"/>
                          <a:ext cx="441325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04922"/>
              </p:ext>
            </p:extLst>
          </p:nvPr>
        </p:nvGraphicFramePr>
        <p:xfrm>
          <a:off x="4197927" y="2185460"/>
          <a:ext cx="3041073" cy="103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0" name="Equation" r:id="rId7" imgW="1270000" imgH="431800" progId="Equation.3">
                  <p:embed/>
                </p:oleObj>
              </mc:Choice>
              <mc:Fallback>
                <p:oleObj name="Equation" r:id="rId7" imgW="1270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7927" y="2185460"/>
                        <a:ext cx="3041073" cy="103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32056"/>
              </p:ext>
            </p:extLst>
          </p:nvPr>
        </p:nvGraphicFramePr>
        <p:xfrm>
          <a:off x="2953301" y="1417638"/>
          <a:ext cx="12477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1" name="Equation" r:id="rId9" imgW="520700" imgH="228600" progId="Equation.3">
                  <p:embed/>
                </p:oleObj>
              </mc:Choice>
              <mc:Fallback>
                <p:oleObj name="Equation" r:id="rId9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3301" y="1417638"/>
                        <a:ext cx="1247775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24736"/>
              </p:ext>
            </p:extLst>
          </p:nvPr>
        </p:nvGraphicFramePr>
        <p:xfrm>
          <a:off x="4521200" y="1215399"/>
          <a:ext cx="17653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2" name="Equation" r:id="rId11" imgW="736600" imgH="393700" progId="Equation.3">
                  <p:embed/>
                </p:oleObj>
              </mc:Choice>
              <mc:Fallback>
                <p:oleObj name="Equation" r:id="rId11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21200" y="1215399"/>
                        <a:ext cx="1765300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 rot="5400000">
            <a:off x="1319617" y="2012495"/>
            <a:ext cx="1161082" cy="208167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5400000">
            <a:off x="1434514" y="2127393"/>
            <a:ext cx="931288" cy="208167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59317" y="1215399"/>
            <a:ext cx="1230409" cy="241044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8427" y="1207033"/>
            <a:ext cx="980639" cy="241044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19074"/>
              </p:ext>
            </p:extLst>
          </p:nvPr>
        </p:nvGraphicFramePr>
        <p:xfrm>
          <a:off x="310573" y="4989801"/>
          <a:ext cx="16367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3" name="Equation" r:id="rId13" imgW="736600" imgH="266700" progId="Equation.3">
                  <p:embed/>
                </p:oleObj>
              </mc:Choice>
              <mc:Fallback>
                <p:oleObj name="Equation" r:id="rId13" imgW="736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573" y="4989801"/>
                        <a:ext cx="1636713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57137" y="4179275"/>
            <a:ext cx="41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membership test for </a:t>
            </a:r>
            <a:endParaRPr lang="en-US" sz="2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62588"/>
              </p:ext>
            </p:extLst>
          </p:nvPr>
        </p:nvGraphicFramePr>
        <p:xfrm>
          <a:off x="6494319" y="4989801"/>
          <a:ext cx="1212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4" name="Equation" r:id="rId15" imgW="546100" imgH="241300" progId="Equation.3">
                  <p:embed/>
                </p:oleObj>
              </mc:Choice>
              <mc:Fallback>
                <p:oleObj name="Equation" r:id="rId15" imgW="546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94319" y="4989801"/>
                        <a:ext cx="12128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 rot="5400000">
            <a:off x="1598895" y="1963013"/>
            <a:ext cx="931288" cy="24104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 Arrow 31"/>
          <p:cNvSpPr/>
          <p:nvPr/>
        </p:nvSpPr>
        <p:spPr>
          <a:xfrm rot="5400000">
            <a:off x="1815585" y="1853734"/>
            <a:ext cx="873226" cy="824484"/>
          </a:xfrm>
          <a:prstGeom prst="bentArrow">
            <a:avLst>
              <a:gd name="adj1" fmla="val 1799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flipH="1">
            <a:off x="1819066" y="1853734"/>
            <a:ext cx="873226" cy="824484"/>
          </a:xfrm>
          <a:prstGeom prst="bentArrow">
            <a:avLst>
              <a:gd name="adj1" fmla="val 1799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57137" y="4636752"/>
            <a:ext cx="41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Hadamard</a:t>
            </a:r>
            <a:r>
              <a:rPr lang="en-US" sz="2400" dirty="0" smtClean="0"/>
              <a:t> transform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257137" y="5022087"/>
            <a:ext cx="352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membership test for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257137" y="5512768"/>
            <a:ext cx="41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Hadamard</a:t>
            </a:r>
            <a:r>
              <a:rPr lang="en-US" sz="2400" dirty="0" smtClean="0"/>
              <a:t> transform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35448"/>
              </p:ext>
            </p:extLst>
          </p:nvPr>
        </p:nvGraphicFramePr>
        <p:xfrm>
          <a:off x="5669397" y="4229920"/>
          <a:ext cx="395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5" name="Equation" r:id="rId17" imgW="165100" imgH="190500" progId="Equation.3">
                  <p:embed/>
                </p:oleObj>
              </mc:Choice>
              <mc:Fallback>
                <p:oleObj name="Equation" r:id="rId17" imgW="165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69397" y="4229920"/>
                        <a:ext cx="3952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07413"/>
              </p:ext>
            </p:extLst>
          </p:nvPr>
        </p:nvGraphicFramePr>
        <p:xfrm>
          <a:off x="5669397" y="4973901"/>
          <a:ext cx="5476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6" name="Equation" r:id="rId19" imgW="228600" imgH="228600" progId="Equation.3">
                  <p:embed/>
                </p:oleObj>
              </mc:Choice>
              <mc:Fallback>
                <p:oleObj name="Equation" r:id="rId19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69397" y="4973901"/>
                        <a:ext cx="5476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29364" y="3219713"/>
            <a:ext cx="4784436" cy="902600"/>
            <a:chOff x="4029364" y="3219713"/>
            <a:chExt cx="4784436" cy="902600"/>
          </a:xfrm>
        </p:grpSpPr>
        <p:sp>
          <p:nvSpPr>
            <p:cNvPr id="11" name="TextBox 10"/>
            <p:cNvSpPr txBox="1"/>
            <p:nvPr/>
          </p:nvSpPr>
          <p:spPr>
            <a:xfrm>
              <a:off x="4029364" y="3219713"/>
              <a:ext cx="4784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s</a:t>
              </a:r>
              <a:r>
                <a:rPr lang="en-US" sz="2400" dirty="0" smtClean="0"/>
                <a:t> is some data (TBD) which lets the user test membership in </a:t>
              </a:r>
              <a:r>
                <a:rPr lang="en-US" sz="2400" i="1" dirty="0"/>
                <a:t> </a:t>
              </a:r>
              <a:r>
                <a:rPr lang="en-US" sz="2400" i="1" dirty="0" smtClean="0"/>
                <a:t>  </a:t>
              </a:r>
              <a:r>
                <a:rPr lang="en-US" sz="2400" dirty="0" smtClean="0"/>
                <a:t>  and        .   </a:t>
              </a:r>
              <a:endParaRPr lang="en-US" sz="2400" i="1" dirty="0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100851"/>
                </p:ext>
              </p:extLst>
            </p:nvPr>
          </p:nvGraphicFramePr>
          <p:xfrm>
            <a:off x="8083200" y="3573038"/>
            <a:ext cx="54768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7" name="Equation" r:id="rId21" imgW="228600" imgH="228600" progId="Equation.3">
                    <p:embed/>
                  </p:oleObj>
                </mc:Choice>
                <mc:Fallback>
                  <p:oleObj name="Equation" r:id="rId21" imgW="228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083200" y="3573038"/>
                          <a:ext cx="547688" cy="549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322455"/>
                </p:ext>
              </p:extLst>
            </p:nvPr>
          </p:nvGraphicFramePr>
          <p:xfrm>
            <a:off x="7190737" y="3651235"/>
            <a:ext cx="3952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8" name="Equation" r:id="rId23" imgW="165100" imgH="190500" progId="Equation.3">
                    <p:embed/>
                  </p:oleObj>
                </mc:Choice>
                <mc:Fallback>
                  <p:oleObj name="Equation" r:id="rId23" imgW="1651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190737" y="3651235"/>
                          <a:ext cx="395287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2259534" y="5970872"/>
            <a:ext cx="41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Accept if both tests accept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07117"/>
              </p:ext>
            </p:extLst>
          </p:nvPr>
        </p:nvGraphicFramePr>
        <p:xfrm>
          <a:off x="5230174" y="5350160"/>
          <a:ext cx="39211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9" name="Equation" r:id="rId24" imgW="1765300" imgH="279400" progId="Equation.3">
                  <p:embed/>
                </p:oleObj>
              </mc:Choice>
              <mc:Fallback>
                <p:oleObj name="Equation" r:id="rId24" imgW="1765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30174" y="5350160"/>
                        <a:ext cx="3921125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5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/>
      <p:bldP spid="30" grpId="0" animBg="1"/>
      <p:bldP spid="32" grpId="0" animBg="1"/>
      <p:bldP spid="32" grpId="1" animBg="1"/>
      <p:bldP spid="33" grpId="0" animBg="1"/>
      <p:bldP spid="33" grpId="1" animBg="1"/>
      <p:bldP spid="37" grpId="0"/>
      <p:bldP spid="38" grpId="0"/>
      <p:bldP spid="39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“Black-Box” Security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0252" y="1194647"/>
            <a:ext cx="555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Warm-up: Consider a counterfeiter C who doesn’t make use </a:t>
            </a:r>
            <a:r>
              <a:rPr lang="en-US" sz="2400" dirty="0" smtClean="0"/>
              <a:t>of </a:t>
            </a:r>
            <a:r>
              <a:rPr lang="en-US" sz="2400" i="1" dirty="0" smtClean="0"/>
              <a:t>s</a:t>
            </a:r>
            <a:r>
              <a:rPr lang="en-US" sz="2400" dirty="0" smtClean="0"/>
              <a:t> at all.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8572" y="3121064"/>
            <a:ext cx="1900046" cy="732252"/>
            <a:chOff x="859318" y="2146187"/>
            <a:chExt cx="2410442" cy="928952"/>
          </a:xfrm>
        </p:grpSpPr>
        <p:sp>
          <p:nvSpPr>
            <p:cNvPr id="39" name="Oval 38"/>
            <p:cNvSpPr/>
            <p:nvPr/>
          </p:nvSpPr>
          <p:spPr>
            <a:xfrm rot="5400000">
              <a:off x="1600063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2421427"/>
                </p:ext>
              </p:extLst>
            </p:nvPr>
          </p:nvGraphicFramePr>
          <p:xfrm>
            <a:off x="2373338" y="2295267"/>
            <a:ext cx="696823" cy="698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3" name="Equation" r:id="rId4" imgW="241300" imgH="241300" progId="Equation.3">
                    <p:embed/>
                  </p:oleObj>
                </mc:Choice>
                <mc:Fallback>
                  <p:oleObj name="Equation" r:id="rId4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73338" y="2295267"/>
                          <a:ext cx="696823" cy="698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6437463" y="3094096"/>
            <a:ext cx="1900045" cy="786189"/>
            <a:chOff x="5283536" y="2077761"/>
            <a:chExt cx="2410442" cy="997378"/>
          </a:xfrm>
        </p:grpSpPr>
        <p:sp>
          <p:nvSpPr>
            <p:cNvPr id="42" name="Oval 41"/>
            <p:cNvSpPr/>
            <p:nvPr/>
          </p:nvSpPr>
          <p:spPr>
            <a:xfrm rot="4473955">
              <a:off x="6024281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3291779"/>
                </p:ext>
              </p:extLst>
            </p:nvPr>
          </p:nvGraphicFramePr>
          <p:xfrm>
            <a:off x="6748267" y="2077761"/>
            <a:ext cx="662587" cy="696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4" name="Equation" r:id="rId6" imgW="228600" imgH="241300" progId="Equation.3">
                    <p:embed/>
                  </p:oleObj>
                </mc:Choice>
                <mc:Fallback>
                  <p:oleObj name="Equation" r:id="rId6" imgW="228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48267" y="2077761"/>
                          <a:ext cx="662587" cy="696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88639"/>
              </p:ext>
            </p:extLst>
          </p:nvPr>
        </p:nvGraphicFramePr>
        <p:xfrm>
          <a:off x="3635824" y="3082378"/>
          <a:ext cx="14716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8" imgW="762000" imgH="419100" progId="Equation.3">
                  <p:embed/>
                </p:oleObj>
              </mc:Choice>
              <mc:Fallback>
                <p:oleObj name="Equation" r:id="rId8" imgW="762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35824" y="3082378"/>
                        <a:ext cx="1471613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492008" y="2392708"/>
            <a:ext cx="634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Let A and B be maximally overlapping subspaces.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11082" y="5306873"/>
            <a:ext cx="2415027" cy="732252"/>
            <a:chOff x="311082" y="5306873"/>
            <a:chExt cx="2415027" cy="732252"/>
          </a:xfrm>
        </p:grpSpPr>
        <p:grpSp>
          <p:nvGrpSpPr>
            <p:cNvPr id="49" name="Group 48"/>
            <p:cNvGrpSpPr/>
            <p:nvPr/>
          </p:nvGrpSpPr>
          <p:grpSpPr>
            <a:xfrm>
              <a:off x="826063" y="5306873"/>
              <a:ext cx="1900046" cy="732252"/>
              <a:chOff x="859318" y="2146187"/>
              <a:chExt cx="2410442" cy="928952"/>
            </a:xfrm>
          </p:grpSpPr>
          <p:sp>
            <p:nvSpPr>
              <p:cNvPr id="50" name="Oval 49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391852"/>
                  </p:ext>
                </p:extLst>
              </p:nvPr>
            </p:nvGraphicFramePr>
            <p:xfrm>
              <a:off x="2373338" y="2295267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36" name="Equation" r:id="rId10" imgW="241300" imgH="241300" progId="Equation.3">
                      <p:embed/>
                    </p:oleObj>
                  </mc:Choice>
                  <mc:Fallback>
                    <p:oleObj name="Equation" r:id="rId10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373338" y="2295267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" name="Group 45"/>
            <p:cNvGrpSpPr/>
            <p:nvPr/>
          </p:nvGrpSpPr>
          <p:grpSpPr>
            <a:xfrm>
              <a:off x="311082" y="5306873"/>
              <a:ext cx="1900046" cy="732252"/>
              <a:chOff x="859318" y="2146187"/>
              <a:chExt cx="2410442" cy="928952"/>
            </a:xfrm>
          </p:grpSpPr>
          <p:sp>
            <p:nvSpPr>
              <p:cNvPr id="47" name="Oval 46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391852"/>
                  </p:ext>
                </p:extLst>
              </p:nvPr>
            </p:nvGraphicFramePr>
            <p:xfrm>
              <a:off x="2373338" y="2295267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37" name="Equation" r:id="rId11" imgW="241300" imgH="241300" progId="Equation.3">
                      <p:embed/>
                    </p:oleObj>
                  </mc:Choice>
                  <mc:Fallback>
                    <p:oleObj name="Equation" r:id="rId11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373338" y="2295267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8" name="Group 57"/>
          <p:cNvGrpSpPr/>
          <p:nvPr/>
        </p:nvGrpSpPr>
        <p:grpSpPr>
          <a:xfrm>
            <a:off x="6144571" y="5358127"/>
            <a:ext cx="2444992" cy="801596"/>
            <a:chOff x="6164989" y="5173652"/>
            <a:chExt cx="2444992" cy="801596"/>
          </a:xfrm>
        </p:grpSpPr>
        <p:grpSp>
          <p:nvGrpSpPr>
            <p:cNvPr id="55" name="Group 54"/>
            <p:cNvGrpSpPr/>
            <p:nvPr/>
          </p:nvGrpSpPr>
          <p:grpSpPr>
            <a:xfrm>
              <a:off x="6709936" y="5189059"/>
              <a:ext cx="1900045" cy="786189"/>
              <a:chOff x="5283536" y="2077761"/>
              <a:chExt cx="2410442" cy="997378"/>
            </a:xfrm>
          </p:grpSpPr>
          <p:sp>
            <p:nvSpPr>
              <p:cNvPr id="56" name="Oval 55"/>
              <p:cNvSpPr/>
              <p:nvPr/>
            </p:nvSpPr>
            <p:spPr>
              <a:xfrm rot="4473955">
                <a:off x="6024281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6978506"/>
                  </p:ext>
                </p:extLst>
              </p:nvPr>
            </p:nvGraphicFramePr>
            <p:xfrm>
              <a:off x="6748267" y="2077761"/>
              <a:ext cx="662587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38" name="Equation" r:id="rId12" imgW="228600" imgH="241300" progId="Equation.3">
                      <p:embed/>
                    </p:oleObj>
                  </mc:Choice>
                  <mc:Fallback>
                    <p:oleObj name="Equation" r:id="rId12" imgW="2286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748267" y="2077761"/>
                            <a:ext cx="662587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2" name="Group 51"/>
            <p:cNvGrpSpPr/>
            <p:nvPr/>
          </p:nvGrpSpPr>
          <p:grpSpPr>
            <a:xfrm>
              <a:off x="6164989" y="5173652"/>
              <a:ext cx="1900045" cy="786189"/>
              <a:chOff x="5283535" y="2077760"/>
              <a:chExt cx="2410442" cy="997377"/>
            </a:xfrm>
          </p:grpSpPr>
          <p:sp>
            <p:nvSpPr>
              <p:cNvPr id="53" name="Oval 52"/>
              <p:cNvSpPr/>
              <p:nvPr/>
            </p:nvSpPr>
            <p:spPr>
              <a:xfrm rot="4473955">
                <a:off x="6024280" y="1405440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78780"/>
                  </p:ext>
                </p:extLst>
              </p:nvPr>
            </p:nvGraphicFramePr>
            <p:xfrm>
              <a:off x="6748267" y="2077760"/>
              <a:ext cx="662587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39" name="Equation" r:id="rId13" imgW="228600" imgH="241300" progId="Equation.3">
                      <p:embed/>
                    </p:oleObj>
                  </mc:Choice>
                  <mc:Fallback>
                    <p:oleObj name="Equation" r:id="rId13" imgW="2286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748267" y="2077760"/>
                            <a:ext cx="662587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2431"/>
              </p:ext>
            </p:extLst>
          </p:nvPr>
        </p:nvGraphicFramePr>
        <p:xfrm>
          <a:off x="3003839" y="5358127"/>
          <a:ext cx="29194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14" imgW="1511300" imgH="393700" progId="Equation.3">
                  <p:embed/>
                </p:oleObj>
              </mc:Choice>
              <mc:Fallback>
                <p:oleObj name="Equation" r:id="rId14" imgW="1511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03839" y="5358127"/>
                        <a:ext cx="2919413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1492008" y="3892003"/>
            <a:ext cx="12510" cy="1297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03604"/>
              </p:ext>
            </p:extLst>
          </p:nvPr>
        </p:nvGraphicFramePr>
        <p:xfrm>
          <a:off x="1083759" y="4336011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16" imgW="152400" imgH="165100" progId="Equation.3">
                  <p:embed/>
                </p:oleObj>
              </mc:Choice>
              <mc:Fallback>
                <p:oleObj name="Equation" r:id="rId16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83759" y="4336011"/>
                        <a:ext cx="346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>
            <a:off x="7464469" y="3890789"/>
            <a:ext cx="12510" cy="1297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93832"/>
              </p:ext>
            </p:extLst>
          </p:nvPr>
        </p:nvGraphicFramePr>
        <p:xfrm>
          <a:off x="7566501" y="4344988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18" imgW="152400" imgH="165100" progId="Equation.3">
                  <p:embed/>
                </p:oleObj>
              </mc:Choice>
              <mc:Fallback>
                <p:oleObj name="Equation" r:id="rId18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66501" y="4344988"/>
                        <a:ext cx="346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952625" y="4336011"/>
            <a:ext cx="4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 C preserves inner products.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5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“Black-Box” Security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8298" y="1194647"/>
            <a:ext cx="555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Now c</a:t>
            </a:r>
            <a:r>
              <a:rPr lang="en-US" sz="2400" dirty="0" smtClean="0"/>
              <a:t>onsider a </a:t>
            </a:r>
            <a:r>
              <a:rPr lang="en-US" sz="2400" dirty="0" smtClean="0"/>
              <a:t>counterfeiting algorithm </a:t>
            </a:r>
            <a:r>
              <a:rPr lang="en-US" sz="2400" i="1" dirty="0" smtClean="0"/>
              <a:t>C </a:t>
            </a:r>
            <a:r>
              <a:rPr lang="en-US" sz="2400" dirty="0" smtClean="0"/>
              <a:t>which uses </a:t>
            </a:r>
            <a:r>
              <a:rPr lang="en-US" sz="2400" i="1" dirty="0" smtClean="0"/>
              <a:t>s</a:t>
            </a:r>
            <a:r>
              <a:rPr lang="en-US" sz="2400" dirty="0" smtClean="0"/>
              <a:t> as a “black box”: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8572" y="3121064"/>
            <a:ext cx="1900046" cy="732252"/>
            <a:chOff x="859318" y="2146187"/>
            <a:chExt cx="2410442" cy="928952"/>
          </a:xfrm>
        </p:grpSpPr>
        <p:sp>
          <p:nvSpPr>
            <p:cNvPr id="5" name="Oval 4"/>
            <p:cNvSpPr/>
            <p:nvPr/>
          </p:nvSpPr>
          <p:spPr>
            <a:xfrm rot="5400000">
              <a:off x="1600063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9751216"/>
                </p:ext>
              </p:extLst>
            </p:nvPr>
          </p:nvGraphicFramePr>
          <p:xfrm>
            <a:off x="2373338" y="2295267"/>
            <a:ext cx="696823" cy="698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1" name="Equation" r:id="rId3" imgW="241300" imgH="241300" progId="Equation.3">
                    <p:embed/>
                  </p:oleObj>
                </mc:Choice>
                <mc:Fallback>
                  <p:oleObj name="Equation" r:id="rId3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73338" y="2295267"/>
                          <a:ext cx="696823" cy="698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6437463" y="3094096"/>
            <a:ext cx="1900045" cy="786189"/>
            <a:chOff x="5283536" y="2077761"/>
            <a:chExt cx="2410442" cy="997378"/>
          </a:xfrm>
        </p:grpSpPr>
        <p:sp>
          <p:nvSpPr>
            <p:cNvPr id="8" name="Oval 7"/>
            <p:cNvSpPr/>
            <p:nvPr/>
          </p:nvSpPr>
          <p:spPr>
            <a:xfrm rot="4473955">
              <a:off x="6024281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056016"/>
                </p:ext>
              </p:extLst>
            </p:nvPr>
          </p:nvGraphicFramePr>
          <p:xfrm>
            <a:off x="6748267" y="2077761"/>
            <a:ext cx="662587" cy="696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2" name="Equation" r:id="rId5" imgW="228600" imgH="241300" progId="Equation.3">
                    <p:embed/>
                  </p:oleObj>
                </mc:Choice>
                <mc:Fallback>
                  <p:oleObj name="Equation" r:id="rId5" imgW="228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48267" y="2077761"/>
                          <a:ext cx="662587" cy="696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683505"/>
              </p:ext>
            </p:extLst>
          </p:nvPr>
        </p:nvGraphicFramePr>
        <p:xfrm>
          <a:off x="3635824" y="3082378"/>
          <a:ext cx="14716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Equation" r:id="rId7" imgW="762000" imgH="419100" progId="Equation.3">
                  <p:embed/>
                </p:oleObj>
              </mc:Choice>
              <mc:Fallback>
                <p:oleObj name="Equation" r:id="rId7" imgW="762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5824" y="3082378"/>
                        <a:ext cx="1471613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11082" y="5306873"/>
            <a:ext cx="2415027" cy="732252"/>
            <a:chOff x="311082" y="5306873"/>
            <a:chExt cx="2415027" cy="732252"/>
          </a:xfrm>
        </p:grpSpPr>
        <p:grpSp>
          <p:nvGrpSpPr>
            <p:cNvPr id="12" name="Group 11"/>
            <p:cNvGrpSpPr/>
            <p:nvPr/>
          </p:nvGrpSpPr>
          <p:grpSpPr>
            <a:xfrm>
              <a:off x="826063" y="5306873"/>
              <a:ext cx="1900046" cy="732252"/>
              <a:chOff x="859318" y="2146187"/>
              <a:chExt cx="2410442" cy="928952"/>
            </a:xfrm>
          </p:grpSpPr>
          <p:sp>
            <p:nvSpPr>
              <p:cNvPr id="16" name="Oval 15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6796663"/>
                  </p:ext>
                </p:extLst>
              </p:nvPr>
            </p:nvGraphicFramePr>
            <p:xfrm>
              <a:off x="2373338" y="2295267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64" name="Equation" r:id="rId9" imgW="241300" imgH="241300" progId="Equation.3">
                      <p:embed/>
                    </p:oleObj>
                  </mc:Choice>
                  <mc:Fallback>
                    <p:oleObj name="Equation" r:id="rId9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73338" y="2295267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11082" y="5306873"/>
              <a:ext cx="1900046" cy="732252"/>
              <a:chOff x="859318" y="2146187"/>
              <a:chExt cx="2410442" cy="928952"/>
            </a:xfrm>
          </p:grpSpPr>
          <p:sp>
            <p:nvSpPr>
              <p:cNvPr id="14" name="Oval 13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4528731"/>
                  </p:ext>
                </p:extLst>
              </p:nvPr>
            </p:nvGraphicFramePr>
            <p:xfrm>
              <a:off x="2373338" y="2295267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65" name="Equation" r:id="rId10" imgW="241300" imgH="241300" progId="Equation.3">
                      <p:embed/>
                    </p:oleObj>
                  </mc:Choice>
                  <mc:Fallback>
                    <p:oleObj name="Equation" r:id="rId10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73338" y="2295267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7"/>
          <p:cNvGrpSpPr/>
          <p:nvPr/>
        </p:nvGrpSpPr>
        <p:grpSpPr>
          <a:xfrm>
            <a:off x="6144571" y="5358127"/>
            <a:ext cx="2444992" cy="801596"/>
            <a:chOff x="6164989" y="5173652"/>
            <a:chExt cx="2444992" cy="801596"/>
          </a:xfrm>
        </p:grpSpPr>
        <p:grpSp>
          <p:nvGrpSpPr>
            <p:cNvPr id="19" name="Group 18"/>
            <p:cNvGrpSpPr/>
            <p:nvPr/>
          </p:nvGrpSpPr>
          <p:grpSpPr>
            <a:xfrm>
              <a:off x="6709936" y="5189059"/>
              <a:ext cx="1900045" cy="786189"/>
              <a:chOff x="5283536" y="2077761"/>
              <a:chExt cx="2410442" cy="997378"/>
            </a:xfrm>
          </p:grpSpPr>
          <p:sp>
            <p:nvSpPr>
              <p:cNvPr id="23" name="Oval 22"/>
              <p:cNvSpPr/>
              <p:nvPr/>
            </p:nvSpPr>
            <p:spPr>
              <a:xfrm rot="4473955">
                <a:off x="6024281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8587414"/>
                  </p:ext>
                </p:extLst>
              </p:nvPr>
            </p:nvGraphicFramePr>
            <p:xfrm>
              <a:off x="6748267" y="2077761"/>
              <a:ext cx="662587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66" name="Equation" r:id="rId11" imgW="228600" imgH="241300" progId="Equation.3">
                      <p:embed/>
                    </p:oleObj>
                  </mc:Choice>
                  <mc:Fallback>
                    <p:oleObj name="Equation" r:id="rId11" imgW="2286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748267" y="2077761"/>
                            <a:ext cx="662587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Group 19"/>
            <p:cNvGrpSpPr/>
            <p:nvPr/>
          </p:nvGrpSpPr>
          <p:grpSpPr>
            <a:xfrm>
              <a:off x="6164989" y="5173652"/>
              <a:ext cx="1900045" cy="786189"/>
              <a:chOff x="5283535" y="2077760"/>
              <a:chExt cx="2410442" cy="997377"/>
            </a:xfrm>
          </p:grpSpPr>
          <p:sp>
            <p:nvSpPr>
              <p:cNvPr id="21" name="Oval 20"/>
              <p:cNvSpPr/>
              <p:nvPr/>
            </p:nvSpPr>
            <p:spPr>
              <a:xfrm rot="4473955">
                <a:off x="6024280" y="1405440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9219096"/>
                  </p:ext>
                </p:extLst>
              </p:nvPr>
            </p:nvGraphicFramePr>
            <p:xfrm>
              <a:off x="6748267" y="2077760"/>
              <a:ext cx="662587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67" name="Equation" r:id="rId12" imgW="228600" imgH="241300" progId="Equation.3">
                      <p:embed/>
                    </p:oleObj>
                  </mc:Choice>
                  <mc:Fallback>
                    <p:oleObj name="Equation" r:id="rId12" imgW="2286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748267" y="2077760"/>
                            <a:ext cx="662587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14159"/>
              </p:ext>
            </p:extLst>
          </p:nvPr>
        </p:nvGraphicFramePr>
        <p:xfrm>
          <a:off x="3003839" y="5358127"/>
          <a:ext cx="29194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13" imgW="1511300" imgH="393700" progId="Equation.3">
                  <p:embed/>
                </p:oleObj>
              </mc:Choice>
              <mc:Fallback>
                <p:oleObj name="Equation" r:id="rId13" imgW="1511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03839" y="5358127"/>
                        <a:ext cx="2919413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1492008" y="3892003"/>
            <a:ext cx="12510" cy="1297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97197"/>
              </p:ext>
            </p:extLst>
          </p:nvPr>
        </p:nvGraphicFramePr>
        <p:xfrm>
          <a:off x="1083759" y="4336011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15" imgW="152400" imgH="165100" progId="Equation.3">
                  <p:embed/>
                </p:oleObj>
              </mc:Choice>
              <mc:Fallback>
                <p:oleObj name="Equation" r:id="rId15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83759" y="4336011"/>
                        <a:ext cx="346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7464469" y="3890789"/>
            <a:ext cx="12510" cy="1297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725973"/>
              </p:ext>
            </p:extLst>
          </p:nvPr>
        </p:nvGraphicFramePr>
        <p:xfrm>
          <a:off x="7566501" y="4344988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17" imgW="152400" imgH="165100" progId="Equation.3">
                  <p:embed/>
                </p:oleObj>
              </mc:Choice>
              <mc:Fallback>
                <p:oleObj name="Equation" r:id="rId17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66501" y="4344988"/>
                        <a:ext cx="346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952625" y="4119912"/>
            <a:ext cx="5009284" cy="830997"/>
            <a:chOff x="1952625" y="4119912"/>
            <a:chExt cx="5009284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1952625" y="4119912"/>
              <a:ext cx="5009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If C applies </a:t>
              </a:r>
              <a:r>
                <a:rPr lang="en-US" sz="2400" dirty="0" smtClean="0"/>
                <a:t>the black box to                 , it drives the inner product to 0!</a:t>
              </a:r>
              <a:endParaRPr lang="en-US" sz="2400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117994"/>
                </p:ext>
              </p:extLst>
            </p:nvPr>
          </p:nvGraphicFramePr>
          <p:xfrm>
            <a:off x="5574401" y="4214640"/>
            <a:ext cx="11525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1" name="Equation" r:id="rId18" imgW="596900" imgH="177800" progId="Equation.3">
                    <p:embed/>
                  </p:oleObj>
                </mc:Choice>
                <mc:Fallback>
                  <p:oleObj name="Equation" r:id="rId18" imgW="5969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574401" y="4214640"/>
                          <a:ext cx="1152525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947060" y="2392708"/>
            <a:ext cx="716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has access to a different black box on different inputs.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76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Inner-Product Adversary Method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182" y="1417638"/>
            <a:ext cx="802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Idea: Pick a uniformly random pair of (maximally overlapping) subspaces. Bound the </a:t>
            </a:r>
            <a:r>
              <a:rPr lang="en-US" sz="2400" i="1" dirty="0" smtClean="0"/>
              <a:t>expected</a:t>
            </a:r>
            <a:r>
              <a:rPr lang="en-US" sz="2400" dirty="0" smtClean="0"/>
              <a:t> inner product.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8572" y="2532269"/>
            <a:ext cx="1900046" cy="732252"/>
            <a:chOff x="859318" y="2146187"/>
            <a:chExt cx="2410442" cy="928952"/>
          </a:xfrm>
        </p:grpSpPr>
        <p:sp>
          <p:nvSpPr>
            <p:cNvPr id="5" name="Oval 4"/>
            <p:cNvSpPr/>
            <p:nvPr/>
          </p:nvSpPr>
          <p:spPr>
            <a:xfrm rot="5400000">
              <a:off x="1600063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8258270"/>
                </p:ext>
              </p:extLst>
            </p:nvPr>
          </p:nvGraphicFramePr>
          <p:xfrm>
            <a:off x="2373338" y="2295267"/>
            <a:ext cx="696823" cy="698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9" name="Equation" r:id="rId3" imgW="241300" imgH="241300" progId="Equation.3">
                    <p:embed/>
                  </p:oleObj>
                </mc:Choice>
                <mc:Fallback>
                  <p:oleObj name="Equation" r:id="rId3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73338" y="2295267"/>
                          <a:ext cx="696823" cy="698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6437463" y="2505301"/>
            <a:ext cx="1900045" cy="786189"/>
            <a:chOff x="5283536" y="2077761"/>
            <a:chExt cx="2410442" cy="997378"/>
          </a:xfrm>
        </p:grpSpPr>
        <p:sp>
          <p:nvSpPr>
            <p:cNvPr id="8" name="Oval 7"/>
            <p:cNvSpPr/>
            <p:nvPr/>
          </p:nvSpPr>
          <p:spPr>
            <a:xfrm rot="4473955">
              <a:off x="6024281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1912321"/>
                </p:ext>
              </p:extLst>
            </p:nvPr>
          </p:nvGraphicFramePr>
          <p:xfrm>
            <a:off x="6748267" y="2077761"/>
            <a:ext cx="662587" cy="696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10" name="Equation" r:id="rId5" imgW="228600" imgH="241300" progId="Equation.3">
                    <p:embed/>
                  </p:oleObj>
                </mc:Choice>
                <mc:Fallback>
                  <p:oleObj name="Equation" r:id="rId5" imgW="228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48267" y="2077761"/>
                          <a:ext cx="662587" cy="696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67173"/>
              </p:ext>
            </p:extLst>
          </p:nvPr>
        </p:nvGraphicFramePr>
        <p:xfrm>
          <a:off x="3622459" y="2494130"/>
          <a:ext cx="18875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7" imgW="977900" imgH="419100" progId="Equation.3">
                  <p:embed/>
                </p:oleObj>
              </mc:Choice>
              <mc:Fallback>
                <p:oleObj name="Equation" r:id="rId7" imgW="977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22459" y="2494130"/>
                        <a:ext cx="1887537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11082" y="5306873"/>
            <a:ext cx="2415027" cy="732252"/>
            <a:chOff x="311082" y="5306873"/>
            <a:chExt cx="2415027" cy="732252"/>
          </a:xfrm>
        </p:grpSpPr>
        <p:grpSp>
          <p:nvGrpSpPr>
            <p:cNvPr id="12" name="Group 11"/>
            <p:cNvGrpSpPr/>
            <p:nvPr/>
          </p:nvGrpSpPr>
          <p:grpSpPr>
            <a:xfrm>
              <a:off x="826063" y="5306873"/>
              <a:ext cx="1900046" cy="732252"/>
              <a:chOff x="859318" y="2146187"/>
              <a:chExt cx="2410442" cy="928952"/>
            </a:xfrm>
          </p:grpSpPr>
          <p:sp>
            <p:nvSpPr>
              <p:cNvPr id="16" name="Oval 15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7508068"/>
                  </p:ext>
                </p:extLst>
              </p:nvPr>
            </p:nvGraphicFramePr>
            <p:xfrm>
              <a:off x="2373338" y="2295267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2" name="Equation" r:id="rId9" imgW="241300" imgH="241300" progId="Equation.3">
                      <p:embed/>
                    </p:oleObj>
                  </mc:Choice>
                  <mc:Fallback>
                    <p:oleObj name="Equation" r:id="rId9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73338" y="2295267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11082" y="5306873"/>
              <a:ext cx="1900046" cy="732252"/>
              <a:chOff x="859318" y="2146187"/>
              <a:chExt cx="2410442" cy="928952"/>
            </a:xfrm>
          </p:grpSpPr>
          <p:sp>
            <p:nvSpPr>
              <p:cNvPr id="14" name="Oval 13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5327091"/>
                  </p:ext>
                </p:extLst>
              </p:nvPr>
            </p:nvGraphicFramePr>
            <p:xfrm>
              <a:off x="2373338" y="2295267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3" name="Equation" r:id="rId10" imgW="241300" imgH="241300" progId="Equation.3">
                      <p:embed/>
                    </p:oleObj>
                  </mc:Choice>
                  <mc:Fallback>
                    <p:oleObj name="Equation" r:id="rId10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73338" y="2295267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7"/>
          <p:cNvGrpSpPr/>
          <p:nvPr/>
        </p:nvGrpSpPr>
        <p:grpSpPr>
          <a:xfrm>
            <a:off x="6144571" y="5358127"/>
            <a:ext cx="2444992" cy="801596"/>
            <a:chOff x="6164989" y="5173652"/>
            <a:chExt cx="2444992" cy="801596"/>
          </a:xfrm>
        </p:grpSpPr>
        <p:grpSp>
          <p:nvGrpSpPr>
            <p:cNvPr id="19" name="Group 18"/>
            <p:cNvGrpSpPr/>
            <p:nvPr/>
          </p:nvGrpSpPr>
          <p:grpSpPr>
            <a:xfrm>
              <a:off x="6709936" y="5189059"/>
              <a:ext cx="1900045" cy="786189"/>
              <a:chOff x="5283536" y="2077761"/>
              <a:chExt cx="2410442" cy="997378"/>
            </a:xfrm>
          </p:grpSpPr>
          <p:sp>
            <p:nvSpPr>
              <p:cNvPr id="23" name="Oval 22"/>
              <p:cNvSpPr/>
              <p:nvPr/>
            </p:nvSpPr>
            <p:spPr>
              <a:xfrm rot="4473955">
                <a:off x="6024281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6645238"/>
                  </p:ext>
                </p:extLst>
              </p:nvPr>
            </p:nvGraphicFramePr>
            <p:xfrm>
              <a:off x="6748267" y="2077761"/>
              <a:ext cx="662587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4" name="Equation" r:id="rId11" imgW="228600" imgH="241300" progId="Equation.3">
                      <p:embed/>
                    </p:oleObj>
                  </mc:Choice>
                  <mc:Fallback>
                    <p:oleObj name="Equation" r:id="rId11" imgW="2286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748267" y="2077761"/>
                            <a:ext cx="662587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Group 19"/>
            <p:cNvGrpSpPr/>
            <p:nvPr/>
          </p:nvGrpSpPr>
          <p:grpSpPr>
            <a:xfrm>
              <a:off x="6164989" y="5173652"/>
              <a:ext cx="1900045" cy="786189"/>
              <a:chOff x="5283535" y="2077760"/>
              <a:chExt cx="2410442" cy="997377"/>
            </a:xfrm>
          </p:grpSpPr>
          <p:sp>
            <p:nvSpPr>
              <p:cNvPr id="21" name="Oval 20"/>
              <p:cNvSpPr/>
              <p:nvPr/>
            </p:nvSpPr>
            <p:spPr>
              <a:xfrm rot="4473955">
                <a:off x="6024280" y="1405440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2030524"/>
                  </p:ext>
                </p:extLst>
              </p:nvPr>
            </p:nvGraphicFramePr>
            <p:xfrm>
              <a:off x="6748267" y="2077760"/>
              <a:ext cx="662587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5" name="Equation" r:id="rId12" imgW="228600" imgH="241300" progId="Equation.3">
                      <p:embed/>
                    </p:oleObj>
                  </mc:Choice>
                  <mc:Fallback>
                    <p:oleObj name="Equation" r:id="rId12" imgW="2286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748267" y="2077760"/>
                            <a:ext cx="662587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16351"/>
              </p:ext>
            </p:extLst>
          </p:nvPr>
        </p:nvGraphicFramePr>
        <p:xfrm>
          <a:off x="3450215" y="5357813"/>
          <a:ext cx="22320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Equation" r:id="rId13" imgW="1155700" imgH="393700" progId="Equation.3">
                  <p:embed/>
                </p:oleObj>
              </mc:Choice>
              <mc:Fallback>
                <p:oleObj name="Equation" r:id="rId13" imgW="115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50215" y="5357813"/>
                        <a:ext cx="2232025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1492009" y="3405909"/>
            <a:ext cx="26586" cy="17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63652"/>
              </p:ext>
            </p:extLst>
          </p:nvPr>
        </p:nvGraphicFramePr>
        <p:xfrm>
          <a:off x="1083759" y="3865735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7" name="Equation" r:id="rId15" imgW="152400" imgH="165100" progId="Equation.3">
                  <p:embed/>
                </p:oleObj>
              </mc:Choice>
              <mc:Fallback>
                <p:oleObj name="Equation" r:id="rId15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83759" y="3865735"/>
                        <a:ext cx="346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7464469" y="3405909"/>
            <a:ext cx="0" cy="1781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74932"/>
              </p:ext>
            </p:extLst>
          </p:nvPr>
        </p:nvGraphicFramePr>
        <p:xfrm>
          <a:off x="7566501" y="3865735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8" name="Equation" r:id="rId17" imgW="152400" imgH="165100" progId="Equation.3">
                  <p:embed/>
                </p:oleObj>
              </mc:Choice>
              <mc:Fallback>
                <p:oleObj name="Equation" r:id="rId17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66501" y="3865735"/>
                        <a:ext cx="346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2061585" y="3575309"/>
            <a:ext cx="5009284" cy="830997"/>
            <a:chOff x="1952625" y="4119912"/>
            <a:chExt cx="5009284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1952625" y="4119912"/>
              <a:ext cx="5009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For any           , v almost certainly </a:t>
              </a:r>
              <a:r>
                <a:rPr lang="en-US" sz="2400" i="1" dirty="0" smtClean="0"/>
                <a:t>also</a:t>
              </a:r>
              <a:r>
                <a:rPr lang="en-US" sz="2400" dirty="0" smtClean="0"/>
                <a:t> isn’t in </a:t>
              </a:r>
              <a:r>
                <a:rPr lang="en-US" sz="2400" i="1" dirty="0" smtClean="0"/>
                <a:t>B</a:t>
              </a:r>
              <a:r>
                <a:rPr lang="en-US" sz="2400" dirty="0" smtClean="0"/>
                <a:t>.</a:t>
              </a:r>
              <a:r>
                <a:rPr lang="en-US" sz="2400" dirty="0" smtClean="0"/>
                <a:t>    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428006"/>
                </p:ext>
              </p:extLst>
            </p:nvPr>
          </p:nvGraphicFramePr>
          <p:xfrm>
            <a:off x="3115099" y="4195111"/>
            <a:ext cx="7604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19" name="Equation" r:id="rId18" imgW="393700" imgH="203200" progId="Equation.3">
                    <p:embed/>
                  </p:oleObj>
                </mc:Choice>
                <mc:Fallback>
                  <p:oleObj name="Equation" r:id="rId18" imgW="393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115099" y="4195111"/>
                          <a:ext cx="7604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 37"/>
          <p:cNvSpPr/>
          <p:nvPr/>
        </p:nvSpPr>
        <p:spPr>
          <a:xfrm>
            <a:off x="2280227" y="44067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So each query has an exponentially small impact </a:t>
            </a:r>
            <a:r>
              <a:rPr lang="en-US" sz="2400" dirty="0" smtClean="0"/>
              <a:t>on </a:t>
            </a:r>
            <a:r>
              <a:rPr lang="en-US" sz="2400" dirty="0"/>
              <a:t>inner products.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95828" y="3318642"/>
            <a:ext cx="73407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Any approximately successful counterfeiter must make </a:t>
            </a:r>
            <a:r>
              <a:rPr lang="en-US" dirty="0" err="1" smtClean="0"/>
              <a:t>Ω</a:t>
            </a:r>
            <a:r>
              <a:rPr lang="en-US" dirty="0" smtClean="0"/>
              <a:t>(2</a:t>
            </a:r>
            <a:r>
              <a:rPr lang="en-US" baseline="30000" dirty="0" smtClean="0"/>
              <a:t>n/4</a:t>
            </a:r>
            <a:r>
              <a:rPr lang="en-US" dirty="0" smtClean="0"/>
              <a:t>) queries.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86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Subspaces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909" y="1484458"/>
            <a:ext cx="729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provide classical data which allows a user to test membership in </a:t>
            </a:r>
            <a:r>
              <a:rPr lang="en-US" sz="2400" dirty="0" smtClean="0"/>
              <a:t>    and        without </a:t>
            </a:r>
            <a:r>
              <a:rPr lang="en-US" sz="2400" dirty="0" smtClean="0"/>
              <a:t>revealing them.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652" y="5286594"/>
            <a:ext cx="7700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generate: sample polynomials which vanish </a:t>
            </a:r>
            <a:endParaRPr lang="en-US" sz="2400" dirty="0" smtClean="0"/>
          </a:p>
          <a:p>
            <a:r>
              <a:rPr lang="en-US" sz="2400" dirty="0" smtClean="0"/>
              <a:t>when                  </a:t>
            </a:r>
            <a:r>
              <a:rPr lang="en-US" sz="2400" dirty="0" smtClean="0"/>
              <a:t> </a:t>
            </a:r>
            <a:r>
              <a:rPr lang="en-US" sz="2400" dirty="0" smtClean="0"/>
              <a:t>           ,  then </a:t>
            </a:r>
            <a:r>
              <a:rPr lang="en-US" sz="2400" dirty="0" smtClean="0"/>
              <a:t>apply a change of basis.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10159"/>
              </p:ext>
            </p:extLst>
          </p:nvPr>
        </p:nvGraphicFramePr>
        <p:xfrm>
          <a:off x="1789113" y="3095625"/>
          <a:ext cx="18859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3" imgW="977900" imgH="901700" progId="Equation.3">
                  <p:embed/>
                </p:oleObj>
              </mc:Choice>
              <mc:Fallback>
                <p:oleObj name="Equation" r:id="rId3" imgW="9779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9113" y="3095625"/>
                        <a:ext cx="188595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0818" y="3706100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213132"/>
              </p:ext>
            </p:extLst>
          </p:nvPr>
        </p:nvGraphicFramePr>
        <p:xfrm>
          <a:off x="4641561" y="3538980"/>
          <a:ext cx="23288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5" imgW="1206500" imgH="444500" progId="Equation.3">
                  <p:embed/>
                </p:oleObj>
              </mc:Choice>
              <mc:Fallback>
                <p:oleObj name="Equation" r:id="rId5" imgW="1206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1561" y="3538980"/>
                        <a:ext cx="2328863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5606" y="4397818"/>
            <a:ext cx="26353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can add any constant amount of noise.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66240"/>
              </p:ext>
            </p:extLst>
          </p:nvPr>
        </p:nvGraphicFramePr>
        <p:xfrm>
          <a:off x="3400855" y="1803148"/>
          <a:ext cx="5476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855" y="1803148"/>
                        <a:ext cx="5476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95373"/>
              </p:ext>
            </p:extLst>
          </p:nvPr>
        </p:nvGraphicFramePr>
        <p:xfrm>
          <a:off x="2554572" y="1892890"/>
          <a:ext cx="395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9" imgW="165100" imgH="190500" progId="Equation.3">
                  <p:embed/>
                </p:oleObj>
              </mc:Choice>
              <mc:Fallback>
                <p:oleObj name="Equation" r:id="rId9" imgW="165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4572" y="1892890"/>
                        <a:ext cx="3952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1909" y="2347219"/>
            <a:ext cx="7689560" cy="501071"/>
            <a:chOff x="611909" y="2347219"/>
            <a:chExt cx="7689560" cy="501071"/>
          </a:xfrm>
        </p:grpSpPr>
        <p:sp>
          <p:nvSpPr>
            <p:cNvPr id="12" name="TextBox 11"/>
            <p:cNvSpPr txBox="1"/>
            <p:nvPr/>
          </p:nvSpPr>
          <p:spPr>
            <a:xfrm>
              <a:off x="611909" y="2347219"/>
              <a:ext cx="768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One </a:t>
              </a:r>
              <a:r>
                <a:rPr lang="en-US" sz="2400" dirty="0"/>
                <a:t>solution: </a:t>
              </a:r>
              <a:r>
                <a:rPr lang="en-US" sz="2400" dirty="0" smtClean="0"/>
                <a:t>Represent </a:t>
              </a:r>
              <a:r>
                <a:rPr lang="en-US" sz="2400" dirty="0" smtClean="0"/>
                <a:t>  </a:t>
              </a:r>
              <a:r>
                <a:rPr lang="en-US" sz="2400" dirty="0" smtClean="0"/>
                <a:t>  as </a:t>
              </a:r>
              <a:r>
                <a:rPr lang="en-US" sz="2400" dirty="0" smtClean="0"/>
                <a:t>a uniformly random </a:t>
              </a:r>
              <a:r>
                <a:rPr lang="en-US" sz="2400" dirty="0" smtClean="0"/>
                <a:t>system:</a:t>
              </a:r>
              <a:endParaRPr lang="en-US" sz="2400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184843"/>
                </p:ext>
              </p:extLst>
            </p:nvPr>
          </p:nvGraphicFramePr>
          <p:xfrm>
            <a:off x="3706098" y="2391090"/>
            <a:ext cx="3952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9" name="Equation" r:id="rId11" imgW="165100" imgH="190500" progId="Equation.3">
                    <p:embed/>
                  </p:oleObj>
                </mc:Choice>
                <mc:Fallback>
                  <p:oleObj name="Equation" r:id="rId11" imgW="1651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06098" y="2391090"/>
                          <a:ext cx="395287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338431"/>
              </p:ext>
            </p:extLst>
          </p:nvPr>
        </p:nvGraphicFramePr>
        <p:xfrm>
          <a:off x="1429181" y="5704106"/>
          <a:ext cx="20605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12" imgW="1066800" imgH="215900" progId="Equation.3">
                  <p:embed/>
                </p:oleObj>
              </mc:Choice>
              <mc:Fallback>
                <p:oleObj name="Equation" r:id="rId12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29181" y="5704106"/>
                        <a:ext cx="206057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18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Security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772" y="2736525"/>
            <a:ext cx="729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there were an efficient forging algorithm F. Then we can </a:t>
            </a:r>
            <a:r>
              <a:rPr lang="en-US" sz="2400" dirty="0" smtClean="0"/>
              <a:t>violate the conjecture: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345803" y="4134212"/>
            <a:ext cx="1900046" cy="2277222"/>
            <a:chOff x="5699171" y="4134212"/>
            <a:chExt cx="1900046" cy="2277222"/>
          </a:xfrm>
        </p:grpSpPr>
        <p:grpSp>
          <p:nvGrpSpPr>
            <p:cNvPr id="10" name="Group 9"/>
            <p:cNvGrpSpPr/>
            <p:nvPr/>
          </p:nvGrpSpPr>
          <p:grpSpPr>
            <a:xfrm>
              <a:off x="5699171" y="4134212"/>
              <a:ext cx="1900046" cy="732252"/>
              <a:chOff x="859318" y="2146187"/>
              <a:chExt cx="2410442" cy="928952"/>
            </a:xfrm>
          </p:grpSpPr>
          <p:sp>
            <p:nvSpPr>
              <p:cNvPr id="11" name="Oval 10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3905508"/>
                  </p:ext>
                </p:extLst>
              </p:nvPr>
            </p:nvGraphicFramePr>
            <p:xfrm>
              <a:off x="2372925" y="2296774"/>
              <a:ext cx="696823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29" name="Equation" r:id="rId3" imgW="241300" imgH="241300" progId="Equation.3">
                      <p:embed/>
                    </p:oleObj>
                  </mc:Choice>
                  <mc:Fallback>
                    <p:oleObj name="Equation" r:id="rId3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72925" y="2296774"/>
                            <a:ext cx="696823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5699171" y="4443206"/>
              <a:ext cx="1900046" cy="732252"/>
              <a:chOff x="859318" y="2146187"/>
              <a:chExt cx="2410442" cy="928952"/>
            </a:xfrm>
          </p:grpSpPr>
          <p:sp>
            <p:nvSpPr>
              <p:cNvPr id="14" name="Oval 13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2706237"/>
                  </p:ext>
                </p:extLst>
              </p:nvPr>
            </p:nvGraphicFramePr>
            <p:xfrm>
              <a:off x="2372925" y="2295481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0" name="Equation" r:id="rId5" imgW="241300" imgH="241300" progId="Equation.3">
                      <p:embed/>
                    </p:oleObj>
                  </mc:Choice>
                  <mc:Fallback>
                    <p:oleObj name="Equation" r:id="rId5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372925" y="2295481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15"/>
            <p:cNvGrpSpPr/>
            <p:nvPr/>
          </p:nvGrpSpPr>
          <p:grpSpPr>
            <a:xfrm>
              <a:off x="5699171" y="4752200"/>
              <a:ext cx="1900046" cy="732252"/>
              <a:chOff x="859318" y="2146187"/>
              <a:chExt cx="2410442" cy="928952"/>
            </a:xfrm>
          </p:grpSpPr>
          <p:sp>
            <p:nvSpPr>
              <p:cNvPr id="17" name="Oval 16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623510"/>
                  </p:ext>
                </p:extLst>
              </p:nvPr>
            </p:nvGraphicFramePr>
            <p:xfrm>
              <a:off x="2372925" y="2294188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1" name="Equation" r:id="rId7" imgW="241300" imgH="241300" progId="Equation.3">
                      <p:embed/>
                    </p:oleObj>
                  </mc:Choice>
                  <mc:Fallback>
                    <p:oleObj name="Equation" r:id="rId7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372925" y="2294188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Group 18"/>
            <p:cNvGrpSpPr/>
            <p:nvPr/>
          </p:nvGrpSpPr>
          <p:grpSpPr>
            <a:xfrm>
              <a:off x="5699171" y="5061194"/>
              <a:ext cx="1900046" cy="732252"/>
              <a:chOff x="859318" y="2146187"/>
              <a:chExt cx="2410442" cy="928952"/>
            </a:xfrm>
          </p:grpSpPr>
          <p:sp>
            <p:nvSpPr>
              <p:cNvPr id="20" name="Oval 19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7351646"/>
                  </p:ext>
                </p:extLst>
              </p:nvPr>
            </p:nvGraphicFramePr>
            <p:xfrm>
              <a:off x="2372925" y="2294909"/>
              <a:ext cx="696823" cy="698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2" name="Equation" r:id="rId9" imgW="241300" imgH="241300" progId="Equation.3">
                      <p:embed/>
                    </p:oleObj>
                  </mc:Choice>
                  <mc:Fallback>
                    <p:oleObj name="Equation" r:id="rId9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372925" y="2294909"/>
                            <a:ext cx="696823" cy="6988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" name="Group 21"/>
            <p:cNvGrpSpPr/>
            <p:nvPr/>
          </p:nvGrpSpPr>
          <p:grpSpPr>
            <a:xfrm>
              <a:off x="5699171" y="5370188"/>
              <a:ext cx="1900046" cy="732252"/>
              <a:chOff x="859318" y="2146187"/>
              <a:chExt cx="2410442" cy="928952"/>
            </a:xfrm>
          </p:grpSpPr>
          <p:sp>
            <p:nvSpPr>
              <p:cNvPr id="23" name="Oval 22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1035850"/>
                  </p:ext>
                </p:extLst>
              </p:nvPr>
            </p:nvGraphicFramePr>
            <p:xfrm>
              <a:off x="2372925" y="2295631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3" name="Equation" r:id="rId11" imgW="241300" imgH="241300" progId="Equation.3">
                      <p:embed/>
                    </p:oleObj>
                  </mc:Choice>
                  <mc:Fallback>
                    <p:oleObj name="Equation" r:id="rId11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372925" y="2295631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" name="Group 24"/>
            <p:cNvGrpSpPr/>
            <p:nvPr/>
          </p:nvGrpSpPr>
          <p:grpSpPr>
            <a:xfrm>
              <a:off x="5699171" y="5679182"/>
              <a:ext cx="1900046" cy="732252"/>
              <a:chOff x="859318" y="2146187"/>
              <a:chExt cx="2410442" cy="928952"/>
            </a:xfrm>
          </p:grpSpPr>
          <p:sp>
            <p:nvSpPr>
              <p:cNvPr id="26" name="Oval 25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6696075"/>
                  </p:ext>
                </p:extLst>
              </p:nvPr>
            </p:nvGraphicFramePr>
            <p:xfrm>
              <a:off x="2372925" y="2294338"/>
              <a:ext cx="696823" cy="698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4" name="Equation" r:id="rId13" imgW="241300" imgH="241300" progId="Equation.3">
                      <p:embed/>
                    </p:oleObj>
                  </mc:Choice>
                  <mc:Fallback>
                    <p:oleObj name="Equation" r:id="rId13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372925" y="2294338"/>
                            <a:ext cx="696823" cy="6988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4" name="Group 33"/>
          <p:cNvGrpSpPr/>
          <p:nvPr/>
        </p:nvGrpSpPr>
        <p:grpSpPr>
          <a:xfrm>
            <a:off x="2874019" y="4602126"/>
            <a:ext cx="1900046" cy="1077056"/>
            <a:chOff x="3443645" y="3275850"/>
            <a:chExt cx="1900046" cy="1077056"/>
          </a:xfrm>
        </p:grpSpPr>
        <p:grpSp>
          <p:nvGrpSpPr>
            <p:cNvPr id="28" name="Group 27"/>
            <p:cNvGrpSpPr/>
            <p:nvPr/>
          </p:nvGrpSpPr>
          <p:grpSpPr>
            <a:xfrm>
              <a:off x="3443645" y="3275850"/>
              <a:ext cx="1900046" cy="732252"/>
              <a:chOff x="859318" y="2146187"/>
              <a:chExt cx="2410442" cy="928952"/>
            </a:xfrm>
          </p:grpSpPr>
          <p:sp>
            <p:nvSpPr>
              <p:cNvPr id="29" name="Oval 28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2917739"/>
                  </p:ext>
                </p:extLst>
              </p:nvPr>
            </p:nvGraphicFramePr>
            <p:xfrm>
              <a:off x="2370970" y="2297279"/>
              <a:ext cx="698836" cy="696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5" name="Equation" r:id="rId15" imgW="241300" imgH="241300" progId="Equation.3">
                      <p:embed/>
                    </p:oleObj>
                  </mc:Choice>
                  <mc:Fallback>
                    <p:oleObj name="Equation" r:id="rId15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370970" y="2297279"/>
                            <a:ext cx="698836" cy="6968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Group 30"/>
            <p:cNvGrpSpPr/>
            <p:nvPr/>
          </p:nvGrpSpPr>
          <p:grpSpPr>
            <a:xfrm>
              <a:off x="3443645" y="3620654"/>
              <a:ext cx="1900046" cy="732252"/>
              <a:chOff x="859318" y="2146187"/>
              <a:chExt cx="2410442" cy="928952"/>
            </a:xfrm>
          </p:grpSpPr>
          <p:sp>
            <p:nvSpPr>
              <p:cNvPr id="32" name="Oval 31"/>
              <p:cNvSpPr/>
              <p:nvPr/>
            </p:nvSpPr>
            <p:spPr>
              <a:xfrm rot="5400000">
                <a:off x="1600063" y="1405442"/>
                <a:ext cx="928952" cy="24104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8667321"/>
                  </p:ext>
                </p:extLst>
              </p:nvPr>
            </p:nvGraphicFramePr>
            <p:xfrm>
              <a:off x="2370970" y="2294863"/>
              <a:ext cx="698836" cy="698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36" name="Equation" r:id="rId17" imgW="241300" imgH="241300" progId="Equation.3">
                      <p:embed/>
                    </p:oleObj>
                  </mc:Choice>
                  <mc:Fallback>
                    <p:oleObj name="Equation" r:id="rId17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370970" y="2294863"/>
                            <a:ext cx="698836" cy="6988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60627"/>
              </p:ext>
            </p:extLst>
          </p:nvPr>
        </p:nvGraphicFramePr>
        <p:xfrm>
          <a:off x="103832" y="5963971"/>
          <a:ext cx="27701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" name="Equation" r:id="rId19" imgW="1435100" imgH="292100" progId="Equation.3">
                  <p:embed/>
                </p:oleObj>
              </mc:Choice>
              <mc:Fallback>
                <p:oleObj name="Equation" r:id="rId19" imgW="1435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3832" y="5963971"/>
                        <a:ext cx="2770187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2305186" y="5165624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9946"/>
              </p:ext>
            </p:extLst>
          </p:nvPr>
        </p:nvGraphicFramePr>
        <p:xfrm>
          <a:off x="2422494" y="5178962"/>
          <a:ext cx="29368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" name="Equation" r:id="rId21" imgW="152400" imgH="152400" progId="Equation.3">
                  <p:embed/>
                </p:oleObj>
              </mc:Choice>
              <mc:Fallback>
                <p:oleObj name="Equation" r:id="rId21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22494" y="5178962"/>
                        <a:ext cx="293688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4679847" y="5144832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27504"/>
              </p:ext>
            </p:extLst>
          </p:nvPr>
        </p:nvGraphicFramePr>
        <p:xfrm>
          <a:off x="4785610" y="5161956"/>
          <a:ext cx="29368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9" name="Equation" r:id="rId23" imgW="152400" imgH="152400" progId="Equation.3">
                  <p:embed/>
                </p:oleObj>
              </mc:Choice>
              <mc:Fallback>
                <p:oleObj name="Equation" r:id="rId23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85610" y="5161956"/>
                        <a:ext cx="293688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7245849" y="4530723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245849" y="4797034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45849" y="5111856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45849" y="5378167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245849" y="5728730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245849" y="5995041"/>
            <a:ext cx="5688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34471"/>
              </p:ext>
            </p:extLst>
          </p:nvPr>
        </p:nvGraphicFramePr>
        <p:xfrm>
          <a:off x="7826375" y="4360863"/>
          <a:ext cx="1150938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Equation" r:id="rId24" imgW="596900" imgH="901700" progId="Equation.3">
                  <p:embed/>
                </p:oleObj>
              </mc:Choice>
              <mc:Fallback>
                <p:oleObj name="Equation" r:id="rId24" imgW="5969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26375" y="4360863"/>
                        <a:ext cx="1150938" cy="174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67404" y="3838166"/>
            <a:ext cx="2032000" cy="2032000"/>
            <a:chOff x="367404" y="3838166"/>
            <a:chExt cx="2032000" cy="2032000"/>
          </a:xfrm>
        </p:grpSpPr>
        <p:sp>
          <p:nvSpPr>
            <p:cNvPr id="3" name="Oval 2"/>
            <p:cNvSpPr/>
            <p:nvPr/>
          </p:nvSpPr>
          <p:spPr>
            <a:xfrm>
              <a:off x="367404" y="3838166"/>
              <a:ext cx="2032000" cy="203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437647"/>
                </p:ext>
              </p:extLst>
            </p:nvPr>
          </p:nvGraphicFramePr>
          <p:xfrm>
            <a:off x="695325" y="4149434"/>
            <a:ext cx="1390650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1" name="Equation" r:id="rId26" imgW="609600" imgH="279400" progId="Equation.3">
                    <p:embed/>
                  </p:oleObj>
                </mc:Choice>
                <mc:Fallback>
                  <p:oleObj name="Equation" r:id="rId26" imgW="6096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95325" y="4149434"/>
                          <a:ext cx="1390650" cy="636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611909" y="1461945"/>
            <a:ext cx="7296727" cy="1366548"/>
            <a:chOff x="611909" y="1461945"/>
            <a:chExt cx="7296727" cy="1366548"/>
          </a:xfrm>
        </p:grpSpPr>
        <p:sp>
          <p:nvSpPr>
            <p:cNvPr id="4" name="TextBox 3"/>
            <p:cNvSpPr txBox="1"/>
            <p:nvPr/>
          </p:nvSpPr>
          <p:spPr>
            <a:xfrm>
              <a:off x="611909" y="1484458"/>
              <a:ext cx="7296727" cy="1200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Conjecture: </a:t>
              </a:r>
              <a:r>
                <a:rPr lang="en-US" sz="2400" dirty="0" smtClean="0"/>
                <a:t>Given </a:t>
              </a:r>
              <a:r>
                <a:rPr lang="en-US" sz="2400" dirty="0" smtClean="0"/>
                <a:t>our obfuscations of     and     , no efficient quantum algorithm recovers a basis for     with probability                  . </a:t>
              </a:r>
            </a:p>
          </p:txBody>
        </p:sp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750672"/>
                </p:ext>
              </p:extLst>
            </p:nvPr>
          </p:nvGraphicFramePr>
          <p:xfrm>
            <a:off x="5380438" y="1551008"/>
            <a:ext cx="347877" cy="34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2" name="Equation" r:id="rId28" imgW="152400" imgH="152400" progId="Equation.3">
                    <p:embed/>
                  </p:oleObj>
                </mc:Choice>
                <mc:Fallback>
                  <p:oleObj name="Equation" r:id="rId28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380438" y="1551008"/>
                          <a:ext cx="347877" cy="347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475999"/>
                </p:ext>
              </p:extLst>
            </p:nvPr>
          </p:nvGraphicFramePr>
          <p:xfrm>
            <a:off x="6166858" y="1461945"/>
            <a:ext cx="4921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3" name="Equation" r:id="rId30" imgW="215900" imgH="190500" progId="Equation.3">
                    <p:embed/>
                  </p:oleObj>
                </mc:Choice>
                <mc:Fallback>
                  <p:oleObj name="Equation" r:id="rId30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6166858" y="1461945"/>
                          <a:ext cx="492125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566496"/>
                </p:ext>
              </p:extLst>
            </p:nvPr>
          </p:nvGraphicFramePr>
          <p:xfrm>
            <a:off x="2060834" y="2163330"/>
            <a:ext cx="1246188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4" name="Equation" r:id="rId32" imgW="546100" imgH="292100" progId="Equation.3">
                    <p:embed/>
                  </p:oleObj>
                </mc:Choice>
                <mc:Fallback>
                  <p:oleObj name="Equation" r:id="rId32" imgW="5461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060834" y="2163330"/>
                          <a:ext cx="1246188" cy="665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5621698"/>
                </p:ext>
              </p:extLst>
            </p:nvPr>
          </p:nvGraphicFramePr>
          <p:xfrm>
            <a:off x="6629613" y="1899673"/>
            <a:ext cx="347877" cy="34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5" name="Equation" r:id="rId34" imgW="152400" imgH="152400" progId="Equation.3">
                    <p:embed/>
                  </p:oleObj>
                </mc:Choice>
                <mc:Fallback>
                  <p:oleObj name="Equation" r:id="rId34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629613" y="1899673"/>
                          <a:ext cx="347877" cy="347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05140" y="4797034"/>
            <a:ext cx="1900046" cy="732252"/>
            <a:chOff x="859318" y="2146187"/>
            <a:chExt cx="2410442" cy="928952"/>
          </a:xfrm>
        </p:grpSpPr>
        <p:sp>
          <p:nvSpPr>
            <p:cNvPr id="8" name="Oval 7"/>
            <p:cNvSpPr/>
            <p:nvPr/>
          </p:nvSpPr>
          <p:spPr>
            <a:xfrm rot="5400000">
              <a:off x="1600063" y="1405442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271808"/>
                </p:ext>
              </p:extLst>
            </p:nvPr>
          </p:nvGraphicFramePr>
          <p:xfrm>
            <a:off x="2371371" y="2295715"/>
            <a:ext cx="698837" cy="69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6" name="Equation" r:id="rId35" imgW="241300" imgH="241300" progId="Equation.3">
                    <p:embed/>
                  </p:oleObj>
                </mc:Choice>
                <mc:Fallback>
                  <p:oleObj name="Equation" r:id="rId35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371371" y="2295715"/>
                          <a:ext cx="698837" cy="698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748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Hardness Assumption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81545" y="2237090"/>
            <a:ext cx="6627091" cy="842542"/>
            <a:chOff x="1281545" y="2237090"/>
            <a:chExt cx="6627091" cy="842542"/>
          </a:xfrm>
        </p:grpSpPr>
        <p:sp>
          <p:nvSpPr>
            <p:cNvPr id="4" name="TextBox 3"/>
            <p:cNvSpPr txBox="1"/>
            <p:nvPr/>
          </p:nvSpPr>
          <p:spPr>
            <a:xfrm>
              <a:off x="1281545" y="2248635"/>
              <a:ext cx="6627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…but we can use a membership oracle for </a:t>
              </a:r>
              <a:r>
                <a:rPr lang="en-US" sz="2400" dirty="0"/>
                <a:t> </a:t>
              </a:r>
              <a:r>
                <a:rPr lang="en-US" sz="2400" dirty="0" smtClean="0"/>
                <a:t>  </a:t>
              </a:r>
              <a:r>
                <a:rPr lang="en-US" sz="2400" dirty="0" smtClean="0"/>
                <a:t>   to </a:t>
              </a:r>
              <a:r>
                <a:rPr lang="en-US" sz="2400" dirty="0" smtClean="0"/>
                <a:t>remove the </a:t>
              </a:r>
              <a:r>
                <a:rPr lang="en-US" sz="2400" dirty="0" smtClean="0"/>
                <a:t>noise.</a:t>
              </a:r>
              <a:endParaRPr lang="en-US" sz="24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2774195"/>
                </p:ext>
              </p:extLst>
            </p:nvPr>
          </p:nvGraphicFramePr>
          <p:xfrm>
            <a:off x="6561711" y="2237090"/>
            <a:ext cx="4921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5" name="Equation" r:id="rId3" imgW="215900" imgH="190500" progId="Equation.3">
                    <p:embed/>
                  </p:oleObj>
                </mc:Choice>
                <mc:Fallback>
                  <p:oleObj name="Equation" r:id="rId3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61711" y="2237090"/>
                          <a:ext cx="492125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611909" y="1417638"/>
            <a:ext cx="7296727" cy="830997"/>
            <a:chOff x="611909" y="1417638"/>
            <a:chExt cx="72967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1870618" y="1496945"/>
              <a:ext cx="1548597" cy="685760"/>
              <a:chOff x="1870618" y="1496945"/>
              <a:chExt cx="1548597" cy="68576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9806447"/>
                  </p:ext>
                </p:extLst>
              </p:nvPr>
            </p:nvGraphicFramePr>
            <p:xfrm>
              <a:off x="3071338" y="1496945"/>
              <a:ext cx="347877" cy="3478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6" name="Equation" r:id="rId5" imgW="152400" imgH="152400" progId="Equation.3">
                      <p:embed/>
                    </p:oleObj>
                  </mc:Choice>
                  <mc:Fallback>
                    <p:oleObj name="Equation" r:id="rId5" imgW="152400" imgH="1524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071338" y="1496945"/>
                            <a:ext cx="347877" cy="3478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2885657"/>
                  </p:ext>
                </p:extLst>
              </p:nvPr>
            </p:nvGraphicFramePr>
            <p:xfrm>
              <a:off x="1870618" y="1834828"/>
              <a:ext cx="347877" cy="3478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7" name="Equation" r:id="rId7" imgW="152400" imgH="152400" progId="Equation.3">
                      <p:embed/>
                    </p:oleObj>
                  </mc:Choice>
                  <mc:Fallback>
                    <p:oleObj name="Equation" r:id="rId7" imgW="152400" imgH="1524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870618" y="1834828"/>
                            <a:ext cx="347877" cy="3478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7"/>
            <p:cNvGrpSpPr/>
            <p:nvPr/>
          </p:nvGrpSpPr>
          <p:grpSpPr>
            <a:xfrm>
              <a:off x="611909" y="1417638"/>
              <a:ext cx="7296727" cy="830997"/>
              <a:chOff x="611909" y="1417638"/>
              <a:chExt cx="7296727" cy="83099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11909" y="1417638"/>
                <a:ext cx="72967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</a:t>
                </a:r>
                <a:r>
                  <a:rPr lang="en-US" sz="2400" dirty="0" smtClean="0"/>
                  <a:t>          , recovering     given noisy polynomials that vanish </a:t>
                </a:r>
                <a:r>
                  <a:rPr lang="en-US" sz="2400" dirty="0" smtClean="0"/>
                  <a:t>on </a:t>
                </a:r>
                <a:r>
                  <a:rPr lang="en-US" sz="2400" dirty="0" smtClean="0"/>
                  <a:t>    is </a:t>
                </a:r>
                <a:r>
                  <a:rPr lang="en-US" sz="2400" dirty="0" smtClean="0"/>
                  <a:t>equivalent to learning </a:t>
                </a:r>
                <a:r>
                  <a:rPr lang="en-US" sz="2400" dirty="0" smtClean="0"/>
                  <a:t>a noisy parity…</a:t>
                </a:r>
                <a:endParaRPr lang="en-US" sz="2400" dirty="0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504756"/>
                  </p:ext>
                </p:extLst>
              </p:nvPr>
            </p:nvGraphicFramePr>
            <p:xfrm>
              <a:off x="916852" y="1450765"/>
              <a:ext cx="75247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8" name="Equation" r:id="rId8" imgW="330200" imgH="177800" progId="Equation.3">
                      <p:embed/>
                    </p:oleObj>
                  </mc:Choice>
                  <mc:Fallback>
                    <p:oleObj name="Equation" r:id="rId8" imgW="330200" imgH="177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916852" y="1450765"/>
                            <a:ext cx="752475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6" name="Group 25"/>
          <p:cNvGrpSpPr/>
          <p:nvPr/>
        </p:nvGrpSpPr>
        <p:grpSpPr>
          <a:xfrm>
            <a:off x="611909" y="3067943"/>
            <a:ext cx="7296727" cy="830997"/>
            <a:chOff x="611909" y="3067943"/>
            <a:chExt cx="7296727" cy="830997"/>
          </a:xfrm>
        </p:grpSpPr>
        <p:grpSp>
          <p:nvGrpSpPr>
            <p:cNvPr id="20" name="Group 19"/>
            <p:cNvGrpSpPr/>
            <p:nvPr/>
          </p:nvGrpSpPr>
          <p:grpSpPr>
            <a:xfrm>
              <a:off x="611909" y="3067943"/>
              <a:ext cx="7296727" cy="830997"/>
              <a:chOff x="764309" y="3067943"/>
              <a:chExt cx="7296727" cy="8309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64309" y="3067943"/>
                <a:ext cx="72967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           , recovering </a:t>
                </a:r>
                <a:r>
                  <a:rPr lang="en-US" sz="2400" dirty="0" smtClean="0"/>
                  <a:t>  </a:t>
                </a:r>
                <a:r>
                  <a:rPr lang="en-US" sz="2400" dirty="0" smtClean="0"/>
                  <a:t>  from </a:t>
                </a:r>
                <a:r>
                  <a:rPr lang="en-US" sz="2400" dirty="0"/>
                  <a:t>a single polynomial </a:t>
                </a:r>
                <a:r>
                  <a:rPr lang="en-US" sz="2400" dirty="0" smtClean="0"/>
                  <a:t>is related to the </a:t>
                </a:r>
                <a:r>
                  <a:rPr lang="en-US" sz="2400" i="1" dirty="0"/>
                  <a:t>Polynomial Isomorphism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problem.</a:t>
                </a:r>
                <a:endParaRPr lang="en-US" sz="2400" dirty="0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7356782"/>
                  </p:ext>
                </p:extLst>
              </p:nvPr>
            </p:nvGraphicFramePr>
            <p:xfrm>
              <a:off x="1098260" y="3102840"/>
              <a:ext cx="809625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9" name="Equation" r:id="rId10" imgW="355600" imgH="177800" progId="Equation.3">
                      <p:embed/>
                    </p:oleObj>
                  </mc:Choice>
                  <mc:Fallback>
                    <p:oleObj name="Equation" r:id="rId10" imgW="355600" imgH="177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098260" y="3102840"/>
                            <a:ext cx="809625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2467980"/>
                </p:ext>
              </p:extLst>
            </p:nvPr>
          </p:nvGraphicFramePr>
          <p:xfrm>
            <a:off x="3155231" y="3148123"/>
            <a:ext cx="347877" cy="34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0" name="Equation" r:id="rId12" imgW="152400" imgH="152400" progId="Equation.3">
                    <p:embed/>
                  </p:oleObj>
                </mc:Choice>
                <mc:Fallback>
                  <p:oleObj name="Equation" r:id="rId12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5231" y="3148123"/>
                          <a:ext cx="347877" cy="347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281545" y="3898940"/>
            <a:ext cx="7296727" cy="461665"/>
            <a:chOff x="1281545" y="3898940"/>
            <a:chExt cx="7296727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281545" y="3898940"/>
              <a:ext cx="7296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For            this </a:t>
              </a:r>
              <a:r>
                <a:rPr lang="en-US" sz="2400" dirty="0" smtClean="0"/>
                <a:t>is easy.</a:t>
              </a:r>
              <a:endParaRPr lang="en-US" sz="2400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934657"/>
                </p:ext>
              </p:extLst>
            </p:nvPr>
          </p:nvGraphicFramePr>
          <p:xfrm>
            <a:off x="1768616" y="3942660"/>
            <a:ext cx="8096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Equation" r:id="rId13" imgW="355600" imgH="177800" progId="Equation.3">
                    <p:embed/>
                  </p:oleObj>
                </mc:Choice>
                <mc:Fallback>
                  <p:oleObj name="Equation" r:id="rId13" imgW="3556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768616" y="3942660"/>
                          <a:ext cx="809625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1281545" y="4401502"/>
            <a:ext cx="7296727" cy="830997"/>
            <a:chOff x="1281545" y="4401502"/>
            <a:chExt cx="7296727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281545" y="4401502"/>
              <a:ext cx="7296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For </a:t>
              </a:r>
              <a:r>
                <a:rPr lang="en-US" sz="2400" i="1" dirty="0"/>
                <a:t> </a:t>
              </a:r>
              <a:r>
                <a:rPr lang="en-US" sz="2400" i="1" dirty="0" smtClean="0"/>
                <a:t>         </a:t>
              </a:r>
              <a:r>
                <a:rPr lang="en-US" sz="2400" dirty="0" smtClean="0"/>
                <a:t>, the problem can be solved with a single hint from    , which can be obtained with probability          . </a:t>
              </a:r>
              <a:endParaRPr lang="en-US" sz="2400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902866"/>
                </p:ext>
              </p:extLst>
            </p:nvPr>
          </p:nvGraphicFramePr>
          <p:xfrm>
            <a:off x="1781033" y="4439373"/>
            <a:ext cx="7810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2" name="Equation" r:id="rId15" imgW="342900" imgH="177800" progId="Equation.3">
                    <p:embed/>
                  </p:oleObj>
                </mc:Choice>
                <mc:Fallback>
                  <p:oleObj name="Equation" r:id="rId15" imgW="3429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81033" y="4439373"/>
                          <a:ext cx="78105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4101487"/>
                </p:ext>
              </p:extLst>
            </p:nvPr>
          </p:nvGraphicFramePr>
          <p:xfrm>
            <a:off x="1975286" y="4822683"/>
            <a:ext cx="347877" cy="34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3" name="Equation" r:id="rId17" imgW="152400" imgH="152400" progId="Equation.3">
                    <p:embed/>
                  </p:oleObj>
                </mc:Choice>
                <mc:Fallback>
                  <p:oleObj name="Equation" r:id="rId1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75286" y="4822683"/>
                          <a:ext cx="347877" cy="347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9744337"/>
                </p:ext>
              </p:extLst>
            </p:nvPr>
          </p:nvGraphicFramePr>
          <p:xfrm>
            <a:off x="7300185" y="4749515"/>
            <a:ext cx="6985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4" name="Equation" r:id="rId18" imgW="304800" imgH="190500" progId="Equation.3">
                    <p:embed/>
                  </p:oleObj>
                </mc:Choice>
                <mc:Fallback>
                  <p:oleObj name="Equation" r:id="rId18" imgW="3048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300185" y="4749515"/>
                          <a:ext cx="698500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1281545" y="5316970"/>
            <a:ext cx="6717140" cy="461665"/>
            <a:chOff x="1281545" y="5316970"/>
            <a:chExt cx="671714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1281545" y="5316970"/>
              <a:ext cx="671714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For           , known techniques don</a:t>
              </a:r>
              <a:r>
                <a:rPr lang="fr-FR" sz="2400" dirty="0" smtClean="0"/>
                <a:t>’</a:t>
              </a:r>
              <a:r>
                <a:rPr lang="en-US" sz="2400" dirty="0" smtClean="0"/>
                <a:t>t seem to work.</a:t>
              </a:r>
              <a:endParaRPr lang="en-US" sz="2400" dirty="0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2820457"/>
                </p:ext>
              </p:extLst>
            </p:nvPr>
          </p:nvGraphicFramePr>
          <p:xfrm>
            <a:off x="1788823" y="5356658"/>
            <a:ext cx="8096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5" name="Equation" r:id="rId20" imgW="355600" imgH="177800" progId="Equation.3">
                    <p:embed/>
                  </p:oleObj>
                </mc:Choice>
                <mc:Fallback>
                  <p:oleObj name="Equation" r:id="rId20" imgW="3556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88823" y="5356658"/>
                          <a:ext cx="809625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3836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+ Hardness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quantum cryptography tries to eliminate cryptographic assumptions.</a:t>
            </a:r>
          </a:p>
          <a:p>
            <a:r>
              <a:rPr lang="en-US" dirty="0" smtClean="0"/>
              <a:t>But quantum money requires both:</a:t>
            </a:r>
          </a:p>
          <a:p>
            <a:pPr lvl="1"/>
            <a:r>
              <a:rPr lang="en-US" dirty="0" smtClean="0"/>
              <a:t>If an adversary keeps randomly generating forgeries, eventually they’ll get lucky.</a:t>
            </a:r>
          </a:p>
          <a:p>
            <a:r>
              <a:rPr lang="en-US" dirty="0" smtClean="0"/>
              <a:t>Combining hardness assumptions with the uncertainty principle </a:t>
            </a:r>
            <a:r>
              <a:rPr lang="en-US" dirty="0" smtClean="0"/>
              <a:t>may make </a:t>
            </a:r>
            <a:r>
              <a:rPr lang="en-US" dirty="0" smtClean="0"/>
              <a:t>new primitives possible.</a:t>
            </a:r>
          </a:p>
          <a:p>
            <a:pPr lvl="1"/>
            <a:r>
              <a:rPr lang="en-US" dirty="0" smtClean="0"/>
              <a:t>Money</a:t>
            </a:r>
            <a:endParaRPr lang="en-US" dirty="0" smtClean="0"/>
          </a:p>
          <a:p>
            <a:pPr lvl="1"/>
            <a:r>
              <a:rPr lang="en-US" dirty="0" smtClean="0"/>
              <a:t>Copy-protection</a:t>
            </a:r>
          </a:p>
          <a:p>
            <a:pPr lvl="1"/>
            <a:r>
              <a:rPr lang="en-US" dirty="0" smtClean="0"/>
              <a:t>Obfuscation?</a:t>
            </a:r>
            <a:endParaRPr lang="en-US" dirty="0" smtClean="0"/>
          </a:p>
          <a:p>
            <a:pPr lvl="1"/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1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2588" y="567011"/>
            <a:ext cx="6815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 long as there has been money, there have been people trying to copy it.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3188" y="1803332"/>
            <a:ext cx="7233922" cy="1223516"/>
            <a:chOff x="827794" y="1753980"/>
            <a:chExt cx="7233922" cy="1223516"/>
          </a:xfrm>
        </p:grpSpPr>
        <p:pic>
          <p:nvPicPr>
            <p:cNvPr id="6" name="Picture 5" descr="2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94" y="1830180"/>
              <a:ext cx="2443611" cy="1071116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465705" y="1753980"/>
              <a:ext cx="2596011" cy="1223516"/>
              <a:chOff x="5465705" y="1753980"/>
              <a:chExt cx="2596011" cy="1223516"/>
            </a:xfrm>
          </p:grpSpPr>
          <p:pic>
            <p:nvPicPr>
              <p:cNvPr id="4" name="Picture 3" descr="20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5705" y="1753980"/>
                <a:ext cx="2443611" cy="1071116"/>
              </a:xfrm>
              <a:prstGeom prst="rect">
                <a:avLst/>
              </a:prstGeom>
            </p:spPr>
          </p:pic>
          <p:pic>
            <p:nvPicPr>
              <p:cNvPr id="7" name="Picture 6" descr="20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8105" y="1906380"/>
                <a:ext cx="2443611" cy="1071116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>
            <a:xfrm>
              <a:off x="3390552" y="2365738"/>
              <a:ext cx="19617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102589" y="3185951"/>
            <a:ext cx="687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Problem: whatever a bank can do to print money, </a:t>
            </a:r>
            <a:r>
              <a:rPr lang="en-US" sz="3200" i="1" dirty="0"/>
              <a:t> </a:t>
            </a:r>
            <a:r>
              <a:rPr lang="en-US" sz="3200" dirty="0" smtClean="0"/>
              <a:t>a forger can do to copy it.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83195" y="4342721"/>
            <a:ext cx="3853908" cy="862108"/>
            <a:chOff x="3097518" y="4245705"/>
            <a:chExt cx="3853908" cy="86210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074972"/>
                </p:ext>
              </p:extLst>
            </p:nvPr>
          </p:nvGraphicFramePr>
          <p:xfrm>
            <a:off x="3097518" y="4382864"/>
            <a:ext cx="533520" cy="586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Equation" r:id="rId4" imgW="127000" imgH="139700" progId="Equation.3">
                    <p:embed/>
                  </p:oleObj>
                </mc:Choice>
                <mc:Fallback>
                  <p:oleObj name="Equation" r:id="rId4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97518" y="4382864"/>
                          <a:ext cx="533520" cy="5868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631038" y="4676759"/>
              <a:ext cx="18116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703584"/>
                </p:ext>
              </p:extLst>
            </p:nvPr>
          </p:nvGraphicFramePr>
          <p:xfrm>
            <a:off x="5442736" y="4245705"/>
            <a:ext cx="1508690" cy="862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Equation" r:id="rId6" imgW="355600" imgH="203200" progId="Equation.3">
                    <p:embed/>
                  </p:oleObj>
                </mc:Choice>
                <mc:Fallback>
                  <p:oleObj name="Equation" r:id="rId6" imgW="355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442736" y="4245705"/>
                          <a:ext cx="1508690" cy="862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1462526" y="5284380"/>
            <a:ext cx="6095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Classically, we need a trusted third party to prevent double-spending…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4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Copy-Protection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599" y="1461367"/>
            <a:ext cx="66617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Classical software </a:t>
            </a:r>
            <a:r>
              <a:rPr lang="en-US" sz="3200" dirty="0" smtClean="0"/>
              <a:t>can be freely copied.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45242" y="2249054"/>
            <a:ext cx="5490441" cy="1511300"/>
            <a:chOff x="1504372" y="2249054"/>
            <a:chExt cx="5490441" cy="1511300"/>
          </a:xfrm>
        </p:grpSpPr>
        <p:pic>
          <p:nvPicPr>
            <p:cNvPr id="5" name="Picture 4" descr="matlab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513" y="2249054"/>
              <a:ext cx="1358900" cy="13589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matlab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913" y="2401454"/>
              <a:ext cx="1358900" cy="13589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 descr="matlab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372" y="2249054"/>
              <a:ext cx="1358900" cy="13589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3147106" y="2928862"/>
              <a:ext cx="19617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42099" y="3922858"/>
            <a:ext cx="729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prevent copying, a vendor must interact with the user on every execution.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07117" y="5030095"/>
            <a:ext cx="5966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we </a:t>
            </a:r>
            <a:r>
              <a:rPr lang="en-US" sz="3200" dirty="0" smtClean="0"/>
              <a:t>design quantum “</a:t>
            </a:r>
            <a:r>
              <a:rPr lang="en-US" sz="3200" dirty="0" smtClean="0"/>
              <a:t>copy-protected” software?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6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nd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81" y="706582"/>
            <a:ext cx="1256145" cy="12561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84657"/>
              </p:ext>
            </p:extLst>
          </p:nvPr>
        </p:nvGraphicFramePr>
        <p:xfrm>
          <a:off x="572511" y="1981056"/>
          <a:ext cx="3049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5" name="Equation" r:id="rId4" imgW="1371600" imgH="241300" progId="Equation.3">
                  <p:embed/>
                </p:oleObj>
              </mc:Choice>
              <mc:Fallback>
                <p:oleObj name="Equation" r:id="rId4" imgW="1371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511" y="1981056"/>
                        <a:ext cx="30495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166702" y="1717459"/>
            <a:ext cx="19350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46067"/>
              </p:ext>
            </p:extLst>
          </p:nvPr>
        </p:nvGraphicFramePr>
        <p:xfrm>
          <a:off x="3811227" y="1059873"/>
          <a:ext cx="53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6" name="Equation" r:id="rId6" imgW="241300" imgH="241300" progId="Equation.3">
                  <p:embed/>
                </p:oleObj>
              </mc:Choice>
              <mc:Fallback>
                <p:oleObj name="Equation" r:id="rId6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227" y="1059873"/>
                        <a:ext cx="536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41471"/>
              </p:ext>
            </p:extLst>
          </p:nvPr>
        </p:nvGraphicFramePr>
        <p:xfrm>
          <a:off x="4870450" y="2373313"/>
          <a:ext cx="26828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" name="Equation" r:id="rId8" imgW="1206500" imgH="266700" progId="Equation.3">
                  <p:embed/>
                </p:oleObj>
              </mc:Choice>
              <mc:Fallback>
                <p:oleObj name="Equation" r:id="rId8" imgW="1206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0450" y="2373313"/>
                        <a:ext cx="26828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81723"/>
              </p:ext>
            </p:extLst>
          </p:nvPr>
        </p:nvGraphicFramePr>
        <p:xfrm>
          <a:off x="558800" y="5997214"/>
          <a:ext cx="2851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" name="Equation" r:id="rId10" imgW="1282700" imgH="266700" progId="Equation.3">
                  <p:embed/>
                </p:oleObj>
              </mc:Choice>
              <mc:Fallback>
                <p:oleObj name="Equation" r:id="rId10" imgW="1282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8800" y="5997214"/>
                        <a:ext cx="28511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78868"/>
              </p:ext>
            </p:extLst>
          </p:nvPr>
        </p:nvGraphicFramePr>
        <p:xfrm>
          <a:off x="3557227" y="4574380"/>
          <a:ext cx="1044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9" name="Equation" r:id="rId12" imgW="469900" imgH="241300" progId="Equation.3">
                  <p:embed/>
                </p:oleObj>
              </mc:Choice>
              <mc:Fallback>
                <p:oleObj name="Equation" r:id="rId12" imgW="46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57227" y="4574380"/>
                        <a:ext cx="1044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pirate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3" y="3994077"/>
            <a:ext cx="1832203" cy="2003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1720" y="4036463"/>
            <a:ext cx="2115055" cy="1315000"/>
            <a:chOff x="5101720" y="4036463"/>
            <a:chExt cx="2115055" cy="1315000"/>
          </a:xfrm>
        </p:grpSpPr>
        <p:pic>
          <p:nvPicPr>
            <p:cNvPr id="34" name="Picture 33" descr="user2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720" y="4036463"/>
              <a:ext cx="1315000" cy="1315000"/>
            </a:xfrm>
            <a:prstGeom prst="rect">
              <a:avLst/>
            </a:prstGeom>
          </p:spPr>
        </p:pic>
        <p:pic>
          <p:nvPicPr>
            <p:cNvPr id="35" name="Picture 34" descr="user2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775" y="4036463"/>
              <a:ext cx="1315000" cy="1315000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>
            <a:off x="3166702" y="5221575"/>
            <a:ext cx="19350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90427"/>
              </p:ext>
            </p:extLst>
          </p:nvPr>
        </p:nvGraphicFramePr>
        <p:xfrm>
          <a:off x="4732338" y="5351463"/>
          <a:ext cx="302101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0" name="Equation" r:id="rId16" imgW="1358900" imgH="546100" progId="Equation.3">
                  <p:embed/>
                </p:oleObj>
              </mc:Choice>
              <mc:Fallback>
                <p:oleObj name="Equation" r:id="rId16" imgW="1358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2338" y="5351463"/>
                        <a:ext cx="3021012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151210"/>
              </p:ext>
            </p:extLst>
          </p:nvPr>
        </p:nvGraphicFramePr>
        <p:xfrm>
          <a:off x="1886526" y="2907242"/>
          <a:ext cx="53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" name="Equation" r:id="rId18" imgW="241300" imgH="241300" progId="Equation.3">
                  <p:embed/>
                </p:oleObj>
              </mc:Choice>
              <mc:Fallback>
                <p:oleObj name="Equation" r:id="rId18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6526" y="2907242"/>
                        <a:ext cx="536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782617" y="2689586"/>
            <a:ext cx="0" cy="1304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user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47" y="938948"/>
            <a:ext cx="1315000" cy="131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0754" y="1683547"/>
            <a:ext cx="8603168" cy="666170"/>
            <a:chOff x="187541" y="1973049"/>
            <a:chExt cx="8603168" cy="666170"/>
          </a:xfrm>
        </p:grpSpPr>
        <p:sp>
          <p:nvSpPr>
            <p:cNvPr id="19" name="TextBox 18"/>
            <p:cNvSpPr txBox="1"/>
            <p:nvPr/>
          </p:nvSpPr>
          <p:spPr>
            <a:xfrm>
              <a:off x="187541" y="1973049"/>
              <a:ext cx="8603168" cy="5847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Completeness:                               </a:t>
              </a:r>
              <a:r>
                <a:rPr lang="en-US" sz="3200" dirty="0" err="1" smtClean="0"/>
                <a:t>w.h.p</a:t>
              </a:r>
              <a:r>
                <a:rPr lang="en-US" sz="3200" dirty="0" smtClean="0"/>
                <a:t>. </a:t>
              </a:r>
              <a:endParaRPr lang="en-US" sz="3200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732228"/>
                </p:ext>
              </p:extLst>
            </p:nvPr>
          </p:nvGraphicFramePr>
          <p:xfrm>
            <a:off x="2781732" y="2047081"/>
            <a:ext cx="2740025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2" name="Equation" r:id="rId19" imgW="1231900" imgH="266700" progId="Equation.3">
                    <p:embed/>
                  </p:oleObj>
                </mc:Choice>
                <mc:Fallback>
                  <p:oleObj name="Equation" r:id="rId19" imgW="12319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781732" y="2047081"/>
                          <a:ext cx="2740025" cy="592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30754" y="2911078"/>
            <a:ext cx="8603168" cy="1100308"/>
            <a:chOff x="430754" y="2911078"/>
            <a:chExt cx="8603168" cy="1100308"/>
          </a:xfrm>
        </p:grpSpPr>
        <p:sp>
          <p:nvSpPr>
            <p:cNvPr id="20" name="TextBox 19"/>
            <p:cNvSpPr txBox="1"/>
            <p:nvPr/>
          </p:nvSpPr>
          <p:spPr>
            <a:xfrm>
              <a:off x="430754" y="2911078"/>
              <a:ext cx="8603168" cy="10772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Soundness: A pirate can’t output two states either of which can be used to </a:t>
              </a:r>
              <a:r>
                <a:rPr lang="en-US" sz="3200" dirty="0" smtClean="0"/>
                <a:t>evaluate         .</a:t>
              </a:r>
              <a:endParaRPr lang="en-US" sz="3200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1097940"/>
                </p:ext>
              </p:extLst>
            </p:nvPr>
          </p:nvGraphicFramePr>
          <p:xfrm>
            <a:off x="6005680" y="3474811"/>
            <a:ext cx="792163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3" name="Equation" r:id="rId21" imgW="355600" imgH="241300" progId="Equation.3">
                    <p:embed/>
                  </p:oleObj>
                </mc:Choice>
                <mc:Fallback>
                  <p:oleObj name="Equation" r:id="rId21" imgW="355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005680" y="3474811"/>
                          <a:ext cx="792163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30754" y="4549657"/>
            <a:ext cx="8603168" cy="1077218"/>
            <a:chOff x="430754" y="4549657"/>
            <a:chExt cx="8603168" cy="1077218"/>
          </a:xfrm>
        </p:grpSpPr>
        <p:sp>
          <p:nvSpPr>
            <p:cNvPr id="23" name="TextBox 22"/>
            <p:cNvSpPr txBox="1"/>
            <p:nvPr/>
          </p:nvSpPr>
          <p:spPr>
            <a:xfrm>
              <a:off x="430754" y="4549657"/>
              <a:ext cx="8603168" cy="10772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Caveats: </a:t>
              </a:r>
              <a:r>
                <a:rPr lang="en-US" sz="3200" dirty="0" smtClean="0"/>
                <a:t>Might </a:t>
              </a:r>
              <a:r>
                <a:rPr lang="en-US" sz="3200" dirty="0" smtClean="0"/>
                <a:t>be able to guess </a:t>
              </a:r>
              <a:r>
                <a:rPr lang="en-US" sz="3200" dirty="0"/>
                <a:t> </a:t>
              </a:r>
              <a:r>
                <a:rPr lang="en-US" sz="3200" dirty="0" smtClean="0"/>
                <a:t>       </a:t>
              </a:r>
              <a:r>
                <a:rPr lang="en-US" sz="3200" dirty="0" smtClean="0"/>
                <a:t>, might </a:t>
              </a:r>
              <a:r>
                <a:rPr lang="en-US" sz="3200" dirty="0" smtClean="0"/>
                <a:t>be able to </a:t>
              </a:r>
              <a:r>
                <a:rPr lang="en-US" sz="3200" dirty="0" smtClean="0"/>
                <a:t>learn an approximation to  </a:t>
              </a:r>
              <a:r>
                <a:rPr lang="en-US" sz="3200" dirty="0" smtClean="0"/>
                <a:t> </a:t>
              </a:r>
              <a:r>
                <a:rPr lang="en-US" sz="3200" dirty="0" smtClean="0"/>
                <a:t>…</a:t>
              </a:r>
              <a:endParaRPr lang="en-US" sz="3200" dirty="0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421865"/>
                </p:ext>
              </p:extLst>
            </p:nvPr>
          </p:nvGraphicFramePr>
          <p:xfrm>
            <a:off x="5842813" y="4638820"/>
            <a:ext cx="792163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4" name="Equation" r:id="rId23" imgW="355600" imgH="241300" progId="Equation.3">
                    <p:embed/>
                  </p:oleObj>
                </mc:Choice>
                <mc:Fallback>
                  <p:oleObj name="Equation" r:id="rId23" imgW="355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842813" y="4638820"/>
                          <a:ext cx="792163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132417"/>
                </p:ext>
              </p:extLst>
            </p:nvPr>
          </p:nvGraphicFramePr>
          <p:xfrm>
            <a:off x="6076995" y="5181311"/>
            <a:ext cx="33972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5" name="Equation" r:id="rId24" imgW="152400" imgH="165100" progId="Equation.3">
                    <p:embed/>
                  </p:oleObj>
                </mc:Choice>
                <mc:Fallback>
                  <p:oleObj name="Equation" r:id="rId24" imgW="1524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076995" y="5181311"/>
                          <a:ext cx="339725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935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Copy-Protection Scheme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823432"/>
              </p:ext>
            </p:extLst>
          </p:nvPr>
        </p:nvGraphicFramePr>
        <p:xfrm>
          <a:off x="4223734" y="1262081"/>
          <a:ext cx="31337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" name="Equation" r:id="rId3" imgW="1308100" imgH="431800" progId="Equation.3">
                  <p:embed/>
                </p:oleObj>
              </mc:Choice>
              <mc:Fallback>
                <p:oleObj name="Equation" r:id="rId3" imgW="1308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3734" y="1262081"/>
                        <a:ext cx="31337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 rot="5400000">
            <a:off x="1082491" y="1951806"/>
            <a:ext cx="928952" cy="24104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28799"/>
              </p:ext>
            </p:extLst>
          </p:nvPr>
        </p:nvGraphicFramePr>
        <p:xfrm>
          <a:off x="1982100" y="2969991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2" name="Equation" r:id="rId5" imgW="152400" imgH="152400" progId="Equation.3">
                  <p:embed/>
                </p:oleObj>
              </mc:Choice>
              <mc:Fallback>
                <p:oleObj name="Equation" r:id="rId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2100" y="2969991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>
            <a:off x="341746" y="1205363"/>
            <a:ext cx="928952" cy="241044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599702"/>
              </p:ext>
            </p:extLst>
          </p:nvPr>
        </p:nvGraphicFramePr>
        <p:xfrm>
          <a:off x="529601" y="1489005"/>
          <a:ext cx="650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3" name="Equation" r:id="rId7" imgW="215900" imgH="190500" progId="Equation.3">
                  <p:embed/>
                </p:oleObj>
              </mc:Choice>
              <mc:Fallback>
                <p:oleObj name="Equation" r:id="rId7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601" y="1489005"/>
                        <a:ext cx="65087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Bent Arrow 23"/>
          <p:cNvSpPr/>
          <p:nvPr/>
        </p:nvSpPr>
        <p:spPr>
          <a:xfrm flipH="1">
            <a:off x="1301494" y="1843698"/>
            <a:ext cx="873226" cy="824484"/>
          </a:xfrm>
          <a:prstGeom prst="bentArrow">
            <a:avLst>
              <a:gd name="adj1" fmla="val 1799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21483" y="2295544"/>
            <a:ext cx="5414962" cy="2534354"/>
            <a:chOff x="3321483" y="2295544"/>
            <a:chExt cx="5414962" cy="2534354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701414"/>
                </p:ext>
              </p:extLst>
            </p:nvPr>
          </p:nvGraphicFramePr>
          <p:xfrm>
            <a:off x="3684055" y="4252048"/>
            <a:ext cx="4408488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64" name="Equation" r:id="rId9" imgW="1841500" imgH="241300" progId="Equation.3">
                    <p:embed/>
                  </p:oleObj>
                </mc:Choice>
                <mc:Fallback>
                  <p:oleObj name="Equation" r:id="rId9" imgW="18415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84055" y="4252048"/>
                          <a:ext cx="4408488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315497"/>
                </p:ext>
              </p:extLst>
            </p:nvPr>
          </p:nvGraphicFramePr>
          <p:xfrm>
            <a:off x="3321483" y="2295544"/>
            <a:ext cx="5414962" cy="182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65" name="Equation" r:id="rId11" imgW="2260600" imgH="762000" progId="Equation.3">
                    <p:embed/>
                  </p:oleObj>
                </mc:Choice>
                <mc:Fallback>
                  <p:oleObj name="Equation" r:id="rId11" imgW="2260600" imgH="762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21483" y="2295544"/>
                          <a:ext cx="5414962" cy="1824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344179" y="2692553"/>
            <a:ext cx="2410441" cy="931288"/>
            <a:chOff x="345388" y="2692553"/>
            <a:chExt cx="2410441" cy="931288"/>
          </a:xfrm>
        </p:grpSpPr>
        <p:sp>
          <p:nvSpPr>
            <p:cNvPr id="25" name="Oval 24"/>
            <p:cNvSpPr/>
            <p:nvPr/>
          </p:nvSpPr>
          <p:spPr>
            <a:xfrm rot="5400000">
              <a:off x="1084965" y="1952976"/>
              <a:ext cx="931288" cy="241044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032763"/>
                </p:ext>
              </p:extLst>
            </p:nvPr>
          </p:nvGraphicFramePr>
          <p:xfrm>
            <a:off x="1845575" y="2833466"/>
            <a:ext cx="5778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66" name="Equation" r:id="rId13" imgW="241300" imgH="241300" progId="Equation.3">
                    <p:embed/>
                  </p:oleObj>
                </mc:Choice>
                <mc:Fallback>
                  <p:oleObj name="Equation" r:id="rId13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45575" y="2833466"/>
                          <a:ext cx="577850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0200" y="3302000"/>
            <a:ext cx="850900" cy="241300"/>
          </a:xfrm>
          <a:prstGeom prst="rect">
            <a:avLst/>
          </a:prstGeom>
        </p:spPr>
      </p:pic>
      <p:sp>
        <p:nvSpPr>
          <p:cNvPr id="30" name="Down Arrow 29"/>
          <p:cNvSpPr/>
          <p:nvPr/>
        </p:nvSpPr>
        <p:spPr>
          <a:xfrm>
            <a:off x="2310276" y="3578225"/>
            <a:ext cx="441325" cy="1586311"/>
          </a:xfrm>
          <a:prstGeom prst="downArrow">
            <a:avLst>
              <a:gd name="adj1" fmla="val 50000"/>
              <a:gd name="adj2" fmla="val 656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04488"/>
              </p:ext>
            </p:extLst>
          </p:nvPr>
        </p:nvGraphicFramePr>
        <p:xfrm>
          <a:off x="1463385" y="5133975"/>
          <a:ext cx="22812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7" name="Equation" r:id="rId16" imgW="952500" imgH="266700" progId="Equation.3">
                  <p:embed/>
                </p:oleObj>
              </mc:Choice>
              <mc:Fallback>
                <p:oleObj name="Equation" r:id="rId16" imgW="952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3385" y="5133975"/>
                        <a:ext cx="2281238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32248"/>
              </p:ext>
            </p:extLst>
          </p:nvPr>
        </p:nvGraphicFramePr>
        <p:xfrm>
          <a:off x="1716265" y="4052166"/>
          <a:ext cx="1460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8" name="Equation" r:id="rId18" imgW="609600" imgH="266700" progId="Equation.3">
                  <p:embed/>
                </p:oleObj>
              </mc:Choice>
              <mc:Fallback>
                <p:oleObj name="Equation" r:id="rId18" imgW="609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16265" y="4052166"/>
                        <a:ext cx="14605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0856" y="1205363"/>
            <a:ext cx="980638" cy="2410442"/>
            <a:chOff x="320856" y="1205363"/>
            <a:chExt cx="980638" cy="2410442"/>
          </a:xfrm>
        </p:grpSpPr>
        <p:sp>
          <p:nvSpPr>
            <p:cNvPr id="21" name="Oval 20"/>
            <p:cNvSpPr/>
            <p:nvPr/>
          </p:nvSpPr>
          <p:spPr>
            <a:xfrm>
              <a:off x="320856" y="1205363"/>
              <a:ext cx="980638" cy="241044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851294"/>
                </p:ext>
              </p:extLst>
            </p:nvPr>
          </p:nvGraphicFramePr>
          <p:xfrm>
            <a:off x="465027" y="1509529"/>
            <a:ext cx="760412" cy="66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69" name="Equation" r:id="rId20" imgW="317500" imgH="279400" progId="Equation.3">
                    <p:embed/>
                  </p:oleObj>
                </mc:Choice>
                <mc:Fallback>
                  <p:oleObj name="Equation" r:id="rId20" imgW="3175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65027" y="1509529"/>
                          <a:ext cx="760412" cy="668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Down Arrow 41"/>
          <p:cNvSpPr/>
          <p:nvPr/>
        </p:nvSpPr>
        <p:spPr>
          <a:xfrm>
            <a:off x="602096" y="3578225"/>
            <a:ext cx="441325" cy="1586311"/>
          </a:xfrm>
          <a:prstGeom prst="downArrow">
            <a:avLst>
              <a:gd name="adj1" fmla="val 50000"/>
              <a:gd name="adj2" fmla="val 656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324493"/>
              </p:ext>
            </p:extLst>
          </p:nvPr>
        </p:nvGraphicFramePr>
        <p:xfrm>
          <a:off x="345648" y="5164770"/>
          <a:ext cx="9128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" name="Equation" r:id="rId22" imgW="381000" imgH="241300" progId="Equation.3">
                  <p:embed/>
                </p:oleObj>
              </mc:Choice>
              <mc:Fallback>
                <p:oleObj name="Equation" r:id="rId22" imgW="38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5648" y="5164770"/>
                        <a:ext cx="91281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08999"/>
              </p:ext>
            </p:extLst>
          </p:nvPr>
        </p:nvGraphicFramePr>
        <p:xfrm>
          <a:off x="-82403" y="4007272"/>
          <a:ext cx="16430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1" name="Equation" r:id="rId24" imgW="685800" imgH="304800" progId="Equation.3">
                  <p:embed/>
                </p:oleObj>
              </mc:Choice>
              <mc:Fallback>
                <p:oleObj name="Equation" r:id="rId24" imgW="685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-82403" y="4007272"/>
                        <a:ext cx="1643063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55443"/>
              </p:ext>
            </p:extLst>
          </p:nvPr>
        </p:nvGraphicFramePr>
        <p:xfrm>
          <a:off x="1154871" y="5244507"/>
          <a:ext cx="396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2" name="Equation" r:id="rId26" imgW="165100" imgH="165100" progId="Equation.3">
                  <p:embed/>
                </p:oleObj>
              </mc:Choice>
              <mc:Fallback>
                <p:oleObj name="Equation" r:id="rId26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54871" y="5244507"/>
                        <a:ext cx="3968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34860"/>
              </p:ext>
            </p:extLst>
          </p:nvPr>
        </p:nvGraphicFramePr>
        <p:xfrm>
          <a:off x="3707145" y="5164770"/>
          <a:ext cx="11255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3" name="Equation" r:id="rId28" imgW="469900" imgH="241300" progId="Equation.3">
                  <p:embed/>
                </p:oleObj>
              </mc:Choice>
              <mc:Fallback>
                <p:oleObj name="Equation" r:id="rId28" imgW="46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707145" y="5164770"/>
                        <a:ext cx="11255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14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0" grpId="0" animBg="1"/>
      <p:bldP spid="30" grpId="1" animBg="1"/>
      <p:bldP spid="42" grpId="0" animBg="1"/>
      <p:bldP spid="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Sketch of Security Proof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110" y="5287254"/>
            <a:ext cx="7709300" cy="842601"/>
            <a:chOff x="1169154" y="1440728"/>
            <a:chExt cx="7709300" cy="842601"/>
          </a:xfrm>
        </p:grpSpPr>
        <p:sp>
          <p:nvSpPr>
            <p:cNvPr id="19" name="TextBox 18"/>
            <p:cNvSpPr txBox="1"/>
            <p:nvPr/>
          </p:nvSpPr>
          <p:spPr>
            <a:xfrm>
              <a:off x="1169154" y="1452332"/>
              <a:ext cx="746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Key idea: To make meaningful use </a:t>
              </a:r>
              <a:r>
                <a:rPr lang="en-US" sz="2400" dirty="0" smtClean="0"/>
                <a:t>of the </a:t>
              </a:r>
              <a:r>
                <a:rPr lang="en-US" sz="2400" dirty="0" smtClean="0"/>
                <a:t>oracle,                       must use both an </a:t>
              </a:r>
              <a:r>
                <a:rPr lang="en-US" sz="2400" dirty="0" smtClean="0"/>
                <a:t>element of </a:t>
              </a:r>
              <a:r>
                <a:rPr lang="en-US" sz="2400" dirty="0" smtClean="0"/>
                <a:t>     and </a:t>
              </a:r>
              <a:r>
                <a:rPr lang="en-US" sz="2400" dirty="0" smtClean="0"/>
                <a:t>an element </a:t>
              </a:r>
              <a:r>
                <a:rPr lang="en-US" sz="2400" dirty="0" smtClean="0"/>
                <a:t>of     . </a:t>
              </a:r>
              <a:endParaRPr lang="en-US" sz="24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029588"/>
                </p:ext>
              </p:extLst>
            </p:nvPr>
          </p:nvGraphicFramePr>
          <p:xfrm>
            <a:off x="4877555" y="1874801"/>
            <a:ext cx="347877" cy="34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8" name="Equation" r:id="rId3" imgW="152400" imgH="152400" progId="Equation.3">
                    <p:embed/>
                  </p:oleObj>
                </mc:Choice>
                <mc:Fallback>
                  <p:oleObj name="Equation" r:id="rId3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77555" y="1874801"/>
                          <a:ext cx="347877" cy="347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193028"/>
                </p:ext>
              </p:extLst>
            </p:nvPr>
          </p:nvGraphicFramePr>
          <p:xfrm>
            <a:off x="7512480" y="1776722"/>
            <a:ext cx="4921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9" name="Equation" r:id="rId5" imgW="215900" imgH="190500" progId="Equation.3">
                    <p:embed/>
                  </p:oleObj>
                </mc:Choice>
                <mc:Fallback>
                  <p:oleObj name="Equation" r:id="rId5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12480" y="1776722"/>
                          <a:ext cx="492125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198117"/>
                </p:ext>
              </p:extLst>
            </p:nvPr>
          </p:nvGraphicFramePr>
          <p:xfrm>
            <a:off x="7257616" y="1440728"/>
            <a:ext cx="1620838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0" name="Equation" r:id="rId7" imgW="711200" imgH="266700" progId="Equation.3">
                    <p:embed/>
                  </p:oleObj>
                </mc:Choice>
                <mc:Fallback>
                  <p:oleObj name="Equation" r:id="rId7" imgW="7112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57616" y="1440728"/>
                          <a:ext cx="1620838" cy="608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19" descr="pirate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42" y="1871811"/>
            <a:ext cx="1368899" cy="1496609"/>
          </a:xfrm>
          <a:prstGeom prst="rect">
            <a:avLst/>
          </a:prstGeom>
        </p:spPr>
      </p:pic>
      <p:pic>
        <p:nvPicPr>
          <p:cNvPr id="21" name="Picture 20" descr="user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1" y="3141277"/>
            <a:ext cx="1315000" cy="1315000"/>
          </a:xfrm>
          <a:prstGeom prst="rect">
            <a:avLst/>
          </a:prstGeom>
        </p:spPr>
      </p:pic>
      <p:pic>
        <p:nvPicPr>
          <p:cNvPr id="22" name="Picture 21" descr="user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81" y="3141277"/>
            <a:ext cx="1315000" cy="13150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962727" y="2828650"/>
            <a:ext cx="1642915" cy="427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01092" y="2828650"/>
            <a:ext cx="1642915" cy="427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722887"/>
              </p:ext>
            </p:extLst>
          </p:nvPr>
        </p:nvGraphicFramePr>
        <p:xfrm>
          <a:off x="2364510" y="2423115"/>
          <a:ext cx="593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Equation" r:id="rId11" imgW="266700" imgH="241300" progId="Equation.3">
                  <p:embed/>
                </p:oleObj>
              </mc:Choice>
              <mc:Fallback>
                <p:oleObj name="Equation" r:id="rId11" imgW="266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4510" y="2423115"/>
                        <a:ext cx="5937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66719"/>
              </p:ext>
            </p:extLst>
          </p:nvPr>
        </p:nvGraphicFramePr>
        <p:xfrm>
          <a:off x="5506030" y="2376935"/>
          <a:ext cx="6207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Equation" r:id="rId13" imgW="279400" imgH="241300" progId="Equation.3">
                  <p:embed/>
                </p:oleObj>
              </mc:Choice>
              <mc:Fallback>
                <p:oleObj name="Equation" r:id="rId13" imgW="279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6030" y="2376935"/>
                        <a:ext cx="62071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29352"/>
              </p:ext>
            </p:extLst>
          </p:nvPr>
        </p:nvGraphicFramePr>
        <p:xfrm>
          <a:off x="642216" y="4456277"/>
          <a:ext cx="19192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Equation" r:id="rId15" imgW="863600" imgH="266700" progId="Equation.3">
                  <p:embed/>
                </p:oleObj>
              </mc:Choice>
              <mc:Fallback>
                <p:oleObj name="Equation" r:id="rId15" imgW="863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2216" y="4456277"/>
                        <a:ext cx="1919288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07408"/>
              </p:ext>
            </p:extLst>
          </p:nvPr>
        </p:nvGraphicFramePr>
        <p:xfrm>
          <a:off x="6030550" y="4469764"/>
          <a:ext cx="19478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Equation" r:id="rId17" imgW="876300" imgH="266700" progId="Equation.3">
                  <p:embed/>
                </p:oleObj>
              </mc:Choice>
              <mc:Fallback>
                <p:oleObj name="Equation" r:id="rId17" imgW="876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30550" y="4469764"/>
                        <a:ext cx="1947862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15833" y="5030302"/>
            <a:ext cx="4034736" cy="1384995"/>
            <a:chOff x="215833" y="5365107"/>
            <a:chExt cx="4034736" cy="1384995"/>
          </a:xfrm>
        </p:grpSpPr>
        <p:sp>
          <p:nvSpPr>
            <p:cNvPr id="29" name="TextBox 28"/>
            <p:cNvSpPr txBox="1"/>
            <p:nvPr/>
          </p:nvSpPr>
          <p:spPr>
            <a:xfrm>
              <a:off x="215833" y="5365107"/>
              <a:ext cx="4034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If              is queried for some          , halt and record   .</a:t>
              </a:r>
              <a:endParaRPr lang="en-US" sz="2800" dirty="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634474"/>
                </p:ext>
              </p:extLst>
            </p:nvPr>
          </p:nvGraphicFramePr>
          <p:xfrm>
            <a:off x="561398" y="5396706"/>
            <a:ext cx="1042987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5" name="Equation" r:id="rId19" imgW="469900" imgH="241300" progId="Equation.3">
                    <p:embed/>
                  </p:oleObj>
                </mc:Choice>
                <mc:Fallback>
                  <p:oleObj name="Equation" r:id="rId19" imgW="469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61398" y="5396706"/>
                          <a:ext cx="1042987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0181468"/>
                </p:ext>
              </p:extLst>
            </p:nvPr>
          </p:nvGraphicFramePr>
          <p:xfrm>
            <a:off x="1088014" y="5912788"/>
            <a:ext cx="874713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6" name="Equation" r:id="rId21" imgW="393700" imgH="165100" progId="Equation.3">
                    <p:embed/>
                  </p:oleObj>
                </mc:Choice>
                <mc:Fallback>
                  <p:oleObj name="Equation" r:id="rId21" imgW="3937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88014" y="5912788"/>
                          <a:ext cx="874713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033893"/>
                </p:ext>
              </p:extLst>
            </p:nvPr>
          </p:nvGraphicFramePr>
          <p:xfrm>
            <a:off x="1295400" y="6351516"/>
            <a:ext cx="2540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7" name="Equation" r:id="rId23" imgW="114300" imgH="139700" progId="Equation.3">
                    <p:embed/>
                  </p:oleObj>
                </mc:Choice>
                <mc:Fallback>
                  <p:oleObj name="Equation" r:id="rId23" imgW="1143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295400" y="6351516"/>
                          <a:ext cx="254000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619739" y="3241419"/>
            <a:ext cx="350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(We can simulate Pirate using oracle access to C)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76059" y="2397625"/>
            <a:ext cx="7900932" cy="830997"/>
            <a:chOff x="504158" y="2521101"/>
            <a:chExt cx="7900932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504158" y="2521101"/>
              <a:ext cx="7900932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If we halt both, we recover elements of     and     , which is ruled out by the inner product adversary method.</a:t>
              </a:r>
              <a:endParaRPr lang="en-US" sz="2400" dirty="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303799"/>
                </p:ext>
              </p:extLst>
            </p:nvPr>
          </p:nvGraphicFramePr>
          <p:xfrm>
            <a:off x="5767678" y="2607258"/>
            <a:ext cx="3397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8" name="Equation" r:id="rId25" imgW="152400" imgH="152400" progId="Equation.3">
                    <p:embed/>
                  </p:oleObj>
                </mc:Choice>
                <mc:Fallback>
                  <p:oleObj name="Equation" r:id="rId25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767678" y="2607258"/>
                          <a:ext cx="339725" cy="338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989980"/>
                </p:ext>
              </p:extLst>
            </p:nvPr>
          </p:nvGraphicFramePr>
          <p:xfrm>
            <a:off x="6586390" y="2521101"/>
            <a:ext cx="48101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9" name="Equation" r:id="rId27" imgW="215900" imgH="190500" progId="Equation.3">
                    <p:embed/>
                  </p:oleObj>
                </mc:Choice>
                <mc:Fallback>
                  <p:oleObj name="Equation" r:id="rId27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586390" y="2521101"/>
                          <a:ext cx="481013" cy="422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470294" y="3765417"/>
            <a:ext cx="791246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one of them runs successfully without using the oracle. Therefore C is learnable, and we can’t hope to stop Pirate!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98531" y="1137543"/>
            <a:ext cx="7369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Goal: construct a simulator, which uses Pirate to learn </a:t>
            </a:r>
            <a:r>
              <a:rPr lang="en-US" sz="2400" dirty="0" smtClean="0"/>
              <a:t>C OR find an element of      and an element of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168522" y="5030302"/>
            <a:ext cx="4034736" cy="1384995"/>
            <a:chOff x="215833" y="5365107"/>
            <a:chExt cx="4034736" cy="1384995"/>
          </a:xfrm>
        </p:grpSpPr>
        <p:sp>
          <p:nvSpPr>
            <p:cNvPr id="35" name="TextBox 34"/>
            <p:cNvSpPr txBox="1"/>
            <p:nvPr/>
          </p:nvSpPr>
          <p:spPr>
            <a:xfrm>
              <a:off x="215833" y="5365107"/>
              <a:ext cx="4034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If              is queried for some           , halt and record   .</a:t>
              </a:r>
              <a:endParaRPr lang="en-US" sz="2800" dirty="0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218657"/>
                </p:ext>
              </p:extLst>
            </p:nvPr>
          </p:nvGraphicFramePr>
          <p:xfrm>
            <a:off x="561398" y="5396706"/>
            <a:ext cx="1042987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0" name="Equation" r:id="rId29" imgW="469900" imgH="241300" progId="Equation.3">
                    <p:embed/>
                  </p:oleObj>
                </mc:Choice>
                <mc:Fallback>
                  <p:oleObj name="Equation" r:id="rId29" imgW="469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61398" y="5396706"/>
                          <a:ext cx="1042987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661440"/>
                </p:ext>
              </p:extLst>
            </p:nvPr>
          </p:nvGraphicFramePr>
          <p:xfrm>
            <a:off x="1098714" y="5802893"/>
            <a:ext cx="10160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1" name="Equation" r:id="rId30" imgW="457200" imgH="203200" progId="Equation.3">
                    <p:embed/>
                  </p:oleObj>
                </mc:Choice>
                <mc:Fallback>
                  <p:oleObj name="Equation" r:id="rId30" imgW="457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098714" y="5802893"/>
                          <a:ext cx="1016000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735083"/>
                </p:ext>
              </p:extLst>
            </p:nvPr>
          </p:nvGraphicFramePr>
          <p:xfrm>
            <a:off x="1295400" y="6351516"/>
            <a:ext cx="2540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2" name="Equation" r:id="rId32" imgW="114300" imgH="139700" progId="Equation.3">
                    <p:embed/>
                  </p:oleObj>
                </mc:Choice>
                <mc:Fallback>
                  <p:oleObj name="Equation" r:id="rId32" imgW="1143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295400" y="6351516"/>
                          <a:ext cx="254000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09047"/>
              </p:ext>
            </p:extLst>
          </p:nvPr>
        </p:nvGraphicFramePr>
        <p:xfrm>
          <a:off x="7102038" y="1487845"/>
          <a:ext cx="4810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" name="Equation" r:id="rId33" imgW="215900" imgH="190500" progId="Equation.3">
                  <p:embed/>
                </p:oleObj>
              </mc:Choice>
              <mc:Fallback>
                <p:oleObj name="Equation" r:id="rId33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102038" y="1487845"/>
                        <a:ext cx="48101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42710"/>
              </p:ext>
            </p:extLst>
          </p:nvPr>
        </p:nvGraphicFramePr>
        <p:xfrm>
          <a:off x="4460890" y="1559925"/>
          <a:ext cx="339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name="Equation" r:id="rId34" imgW="152400" imgH="152400" progId="Equation.3">
                  <p:embed/>
                </p:oleObj>
              </mc:Choice>
              <mc:Fallback>
                <p:oleObj name="Equation" r:id="rId34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460890" y="1559925"/>
                        <a:ext cx="33972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1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Given C, produce Obfuscation(C), which allows the user to evaluate C but learn nothing else.</a:t>
            </a:r>
          </a:p>
          <a:p>
            <a:r>
              <a:rPr lang="en-US" dirty="0" smtClean="0"/>
              <a:t>Known to be impossible classically…</a:t>
            </a:r>
          </a:p>
          <a:p>
            <a:r>
              <a:rPr lang="en-US" dirty="0" smtClean="0"/>
              <a:t>…but the possibility of quantum obfuscation remains open (even of quantum circuits!)</a:t>
            </a:r>
          </a:p>
        </p:txBody>
      </p:sp>
    </p:spTree>
    <p:extLst>
      <p:ext uri="{BB962C8B-B14F-4D97-AF65-F5344CB8AC3E}">
        <p14:creationId xmlns:p14="http://schemas.microsoft.com/office/powerpoint/2010/main" val="209663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nd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81" y="706582"/>
            <a:ext cx="1256145" cy="12561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85691"/>
              </p:ext>
            </p:extLst>
          </p:nvPr>
        </p:nvGraphicFramePr>
        <p:xfrm>
          <a:off x="742950" y="1981200"/>
          <a:ext cx="2709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4" imgW="1219200" imgH="241300" progId="Equation.3">
                  <p:embed/>
                </p:oleObj>
              </mc:Choice>
              <mc:Fallback>
                <p:oleObj name="Equation" r:id="rId4" imgW="1219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981200"/>
                        <a:ext cx="27098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166702" y="1717459"/>
            <a:ext cx="19350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21559"/>
              </p:ext>
            </p:extLst>
          </p:nvPr>
        </p:nvGraphicFramePr>
        <p:xfrm>
          <a:off x="3811227" y="1059873"/>
          <a:ext cx="53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6" imgW="241300" imgH="241300" progId="Equation.3">
                  <p:embed/>
                </p:oleObj>
              </mc:Choice>
              <mc:Fallback>
                <p:oleObj name="Equation" r:id="rId6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227" y="1059873"/>
                        <a:ext cx="536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98862"/>
              </p:ext>
            </p:extLst>
          </p:nvPr>
        </p:nvGraphicFramePr>
        <p:xfrm>
          <a:off x="4870450" y="2373313"/>
          <a:ext cx="26828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8" imgW="1206500" imgH="266700" progId="Equation.3">
                  <p:embed/>
                </p:oleObj>
              </mc:Choice>
              <mc:Fallback>
                <p:oleObj name="Equation" r:id="rId8" imgW="1206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0450" y="2373313"/>
                        <a:ext cx="26828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 descr="user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47" y="938948"/>
            <a:ext cx="1315000" cy="1315000"/>
          </a:xfrm>
          <a:prstGeom prst="rect">
            <a:avLst/>
          </a:prstGeom>
        </p:spPr>
      </p:pic>
      <p:pic>
        <p:nvPicPr>
          <p:cNvPr id="30" name="Picture 29" descr="devi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86" y="3313843"/>
            <a:ext cx="1486189" cy="15687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9914" y="4882598"/>
            <a:ext cx="301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Makes an arbitrary measurement of </a:t>
            </a:r>
            <a:endParaRPr lang="en-US" sz="24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75546"/>
              </p:ext>
            </p:extLst>
          </p:nvPr>
        </p:nvGraphicFramePr>
        <p:xfrm>
          <a:off x="2865075" y="5229463"/>
          <a:ext cx="53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12" imgW="241300" imgH="241300" progId="Equation.3">
                  <p:embed/>
                </p:oleObj>
              </mc:Choice>
              <mc:Fallback>
                <p:oleObj name="Equation" r:id="rId12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5075" y="5229463"/>
                        <a:ext cx="536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420888" y="5008819"/>
            <a:ext cx="382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Simulated by simulator with black-box access to C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93710" y="3275894"/>
            <a:ext cx="2230152" cy="1722005"/>
            <a:chOff x="4029364" y="2965450"/>
            <a:chExt cx="4248727" cy="3280641"/>
          </a:xfrm>
        </p:grpSpPr>
        <p:pic>
          <p:nvPicPr>
            <p:cNvPr id="37" name="Picture 36" descr="devi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49" y="3313843"/>
              <a:ext cx="1486189" cy="156875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689577" y="4882598"/>
              <a:ext cx="3013363" cy="87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Makes an arbitrary measurement of </a:t>
              </a:r>
              <a:endParaRPr lang="en-US" sz="1200" dirty="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208165"/>
                </p:ext>
              </p:extLst>
            </p:nvPr>
          </p:nvGraphicFramePr>
          <p:xfrm>
            <a:off x="6864738" y="5257060"/>
            <a:ext cx="536575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1" name="Equation" r:id="rId13" imgW="241300" imgH="241300" progId="Equation.3">
                    <p:embed/>
                  </p:oleObj>
                </mc:Choice>
                <mc:Fallback>
                  <p:oleObj name="Equation" r:id="rId13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4738" y="5257060"/>
                          <a:ext cx="536575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loud 16"/>
            <p:cNvSpPr/>
            <p:nvPr/>
          </p:nvSpPr>
          <p:spPr>
            <a:xfrm>
              <a:off x="4029364" y="2965450"/>
              <a:ext cx="4248727" cy="3280641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3166702" y="4258607"/>
            <a:ext cx="19350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30754" y="1683547"/>
            <a:ext cx="8603168" cy="666170"/>
            <a:chOff x="187541" y="1973049"/>
            <a:chExt cx="8603168" cy="666170"/>
          </a:xfrm>
        </p:grpSpPr>
        <p:sp>
          <p:nvSpPr>
            <p:cNvPr id="45" name="TextBox 44"/>
            <p:cNvSpPr txBox="1"/>
            <p:nvPr/>
          </p:nvSpPr>
          <p:spPr>
            <a:xfrm>
              <a:off x="187541" y="1973049"/>
              <a:ext cx="8603168" cy="5847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Completeness:                               </a:t>
              </a:r>
              <a:r>
                <a:rPr lang="en-US" sz="3200" dirty="0" err="1" smtClean="0"/>
                <a:t>w.h.p</a:t>
              </a:r>
              <a:r>
                <a:rPr lang="en-US" sz="3200" dirty="0" smtClean="0"/>
                <a:t>. </a:t>
              </a:r>
              <a:endParaRPr lang="en-US" sz="3200" dirty="0"/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945860"/>
                </p:ext>
              </p:extLst>
            </p:nvPr>
          </p:nvGraphicFramePr>
          <p:xfrm>
            <a:off x="2781732" y="2047081"/>
            <a:ext cx="2740025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2" name="Equation" r:id="rId14" imgW="1231900" imgH="266700" progId="Equation.3">
                    <p:embed/>
                  </p:oleObj>
                </mc:Choice>
                <mc:Fallback>
                  <p:oleObj name="Equation" r:id="rId14" imgW="12319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781732" y="2047081"/>
                          <a:ext cx="2740025" cy="592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430754" y="2911078"/>
            <a:ext cx="86031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Soundness: any measurement can be simulated using only black-box access to 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66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Obfuscation?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944807"/>
            <a:ext cx="1910605" cy="1910605"/>
            <a:chOff x="859318" y="1403606"/>
            <a:chExt cx="2410442" cy="2410442"/>
          </a:xfrm>
        </p:grpSpPr>
        <p:sp>
          <p:nvSpPr>
            <p:cNvPr id="3" name="Oval 2"/>
            <p:cNvSpPr/>
            <p:nvPr/>
          </p:nvSpPr>
          <p:spPr>
            <a:xfrm>
              <a:off x="859318" y="1403606"/>
              <a:ext cx="928952" cy="2410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1600063" y="2144351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2942377"/>
                </p:ext>
              </p:extLst>
            </p:nvPr>
          </p:nvGraphicFramePr>
          <p:xfrm>
            <a:off x="1047173" y="1687248"/>
            <a:ext cx="6508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7" name="Equation" r:id="rId3" imgW="215900" imgH="190500" progId="Equation.3">
                    <p:embed/>
                  </p:oleObj>
                </mc:Choice>
                <mc:Fallback>
                  <p:oleObj name="Equation" r:id="rId3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7173" y="1687248"/>
                          <a:ext cx="650875" cy="574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099040"/>
                </p:ext>
              </p:extLst>
            </p:nvPr>
          </p:nvGraphicFramePr>
          <p:xfrm>
            <a:off x="2499672" y="3162536"/>
            <a:ext cx="4413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8" name="Equation" r:id="rId5" imgW="152400" imgH="152400" progId="Equation.3">
                    <p:embed/>
                  </p:oleObj>
                </mc:Choice>
                <mc:Fallback>
                  <p:oleObj name="Equation" r:id="rId5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99672" y="3162536"/>
                          <a:ext cx="441325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479115" y="1639455"/>
            <a:ext cx="604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state        acts like a non-interactive 1-of-2 oblivious transfer.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55107"/>
              </p:ext>
            </p:extLst>
          </p:nvPr>
        </p:nvGraphicFramePr>
        <p:xfrm>
          <a:off x="3741951" y="1639455"/>
          <a:ext cx="53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7" imgW="241300" imgH="241300" progId="Equation.3">
                  <p:embed/>
                </p:oleObj>
              </mc:Choice>
              <mc:Fallback>
                <p:oleObj name="Equation" r:id="rId7" imgW="24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1951" y="1639455"/>
                        <a:ext cx="53657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N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2" y="3597312"/>
            <a:ext cx="1813790" cy="27201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89314" y="2907129"/>
            <a:ext cx="1081062" cy="1081062"/>
            <a:chOff x="859318" y="1403606"/>
            <a:chExt cx="2410442" cy="2410442"/>
          </a:xfrm>
        </p:grpSpPr>
        <p:sp>
          <p:nvSpPr>
            <p:cNvPr id="12" name="Oval 11"/>
            <p:cNvSpPr/>
            <p:nvPr/>
          </p:nvSpPr>
          <p:spPr>
            <a:xfrm>
              <a:off x="859318" y="1403606"/>
              <a:ext cx="928952" cy="2410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1600063" y="2144351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421817"/>
                </p:ext>
              </p:extLst>
            </p:nvPr>
          </p:nvGraphicFramePr>
          <p:xfrm>
            <a:off x="1047173" y="1687248"/>
            <a:ext cx="6508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0" name="Equation" r:id="rId10" imgW="215900" imgH="190500" progId="Equation.3">
                    <p:embed/>
                  </p:oleObj>
                </mc:Choice>
                <mc:Fallback>
                  <p:oleObj name="Equation" r:id="rId10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7173" y="1687248"/>
                          <a:ext cx="650875" cy="574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178544"/>
                </p:ext>
              </p:extLst>
            </p:nvPr>
          </p:nvGraphicFramePr>
          <p:xfrm>
            <a:off x="2499672" y="3162536"/>
            <a:ext cx="4413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1" name="Equation" r:id="rId11" imgW="152400" imgH="152400" progId="Equation.3">
                    <p:embed/>
                  </p:oleObj>
                </mc:Choice>
                <mc:Fallback>
                  <p:oleObj name="Equation" r:id="rId11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99672" y="3162536"/>
                          <a:ext cx="441325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870669" y="2937500"/>
            <a:ext cx="1081062" cy="1081062"/>
            <a:chOff x="859318" y="1403606"/>
            <a:chExt cx="2410442" cy="2410442"/>
          </a:xfrm>
        </p:grpSpPr>
        <p:sp>
          <p:nvSpPr>
            <p:cNvPr id="17" name="Oval 16"/>
            <p:cNvSpPr/>
            <p:nvPr/>
          </p:nvSpPr>
          <p:spPr>
            <a:xfrm>
              <a:off x="859318" y="1403606"/>
              <a:ext cx="928952" cy="2410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600063" y="2144351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712816"/>
                </p:ext>
              </p:extLst>
            </p:nvPr>
          </p:nvGraphicFramePr>
          <p:xfrm>
            <a:off x="1047173" y="1687248"/>
            <a:ext cx="6508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2" name="Equation" r:id="rId12" imgW="215900" imgH="190500" progId="Equation.3">
                    <p:embed/>
                  </p:oleObj>
                </mc:Choice>
                <mc:Fallback>
                  <p:oleObj name="Equation" r:id="rId12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47173" y="1687248"/>
                          <a:ext cx="650875" cy="574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297650"/>
                </p:ext>
              </p:extLst>
            </p:nvPr>
          </p:nvGraphicFramePr>
          <p:xfrm>
            <a:off x="2499672" y="3162536"/>
            <a:ext cx="4413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3" name="Equation" r:id="rId14" imgW="152400" imgH="152400" progId="Equation.3">
                    <p:embed/>
                  </p:oleObj>
                </mc:Choice>
                <mc:Fallback>
                  <p:oleObj name="Equation" r:id="rId14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499672" y="3162536"/>
                          <a:ext cx="441325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6096625" y="5534317"/>
            <a:ext cx="1081062" cy="1081062"/>
            <a:chOff x="859318" y="1403606"/>
            <a:chExt cx="2410442" cy="2410442"/>
          </a:xfrm>
        </p:grpSpPr>
        <p:sp>
          <p:nvSpPr>
            <p:cNvPr id="22" name="Oval 21"/>
            <p:cNvSpPr/>
            <p:nvPr/>
          </p:nvSpPr>
          <p:spPr>
            <a:xfrm>
              <a:off x="859318" y="1403606"/>
              <a:ext cx="928952" cy="2410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1600063" y="2144351"/>
              <a:ext cx="928952" cy="24104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097048"/>
                </p:ext>
              </p:extLst>
            </p:nvPr>
          </p:nvGraphicFramePr>
          <p:xfrm>
            <a:off x="1048626" y="1668117"/>
            <a:ext cx="647754" cy="612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4" name="Equation" r:id="rId16" imgW="215900" imgH="203200" progId="Equation.3">
                    <p:embed/>
                  </p:oleObj>
                </mc:Choice>
                <mc:Fallback>
                  <p:oleObj name="Equation" r:id="rId16" imgW="215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48626" y="1668117"/>
                          <a:ext cx="647754" cy="6123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961138"/>
                </p:ext>
              </p:extLst>
            </p:nvPr>
          </p:nvGraphicFramePr>
          <p:xfrm>
            <a:off x="2499881" y="3144151"/>
            <a:ext cx="442455" cy="477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5" name="Equation" r:id="rId18" imgW="152400" imgH="165100" progId="Equation.3">
                    <p:embed/>
                  </p:oleObj>
                </mc:Choice>
                <mc:Fallback>
                  <p:oleObj name="Equation" r:id="rId18" imgW="1524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499881" y="3144151"/>
                          <a:ext cx="442455" cy="4778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27042" y="2921317"/>
            <a:ext cx="5176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Can we implement Yao’s garbled circuits, with hidden subspaces as secrets instead of encryption keys?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042" y="4872380"/>
            <a:ext cx="5176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A: Yes, but hard to determine security.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70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 our candidate money scheme based on multivariate polynomials (?)</a:t>
            </a:r>
          </a:p>
          <a:p>
            <a:r>
              <a:rPr lang="en-US" dirty="0" smtClean="0"/>
              <a:t>Come up with new implementations of hidden subspaces</a:t>
            </a:r>
          </a:p>
          <a:p>
            <a:r>
              <a:rPr lang="en-US" dirty="0" smtClean="0"/>
              <a:t>Copy-protection without an oracle</a:t>
            </a:r>
          </a:p>
          <a:p>
            <a:r>
              <a:rPr lang="en-US" dirty="0" smtClean="0"/>
              <a:t>Program </a:t>
            </a:r>
            <a:r>
              <a:rPr lang="en-US" dirty="0" smtClean="0"/>
              <a:t>obfuscation</a:t>
            </a:r>
          </a:p>
          <a:p>
            <a:r>
              <a:rPr lang="en-US" dirty="0" smtClean="0"/>
              <a:t>Given oracle access to a subspace, prove you can’t find a basis with probability              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87656"/>
              </p:ext>
            </p:extLst>
          </p:nvPr>
        </p:nvGraphicFramePr>
        <p:xfrm>
          <a:off x="6447746" y="5409789"/>
          <a:ext cx="12461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546100" imgH="292100" progId="Equation.3">
                  <p:embed/>
                </p:oleObj>
              </mc:Choice>
              <mc:Fallback>
                <p:oleObj name="Equation" r:id="rId3" imgW="546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7746" y="5409789"/>
                        <a:ext cx="124618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60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6420" y="283506"/>
            <a:ext cx="546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No-Cloning Theorem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27216" y="1423821"/>
            <a:ext cx="4864112" cy="1282942"/>
            <a:chOff x="2102302" y="1524053"/>
            <a:chExt cx="4864112" cy="1282942"/>
          </a:xfrm>
        </p:grpSpPr>
        <p:grpSp>
          <p:nvGrpSpPr>
            <p:cNvPr id="2" name="Group 1"/>
            <p:cNvGrpSpPr/>
            <p:nvPr/>
          </p:nvGrpSpPr>
          <p:grpSpPr>
            <a:xfrm>
              <a:off x="2102302" y="1654175"/>
              <a:ext cx="4864112" cy="1023938"/>
              <a:chOff x="2616625" y="4165410"/>
              <a:chExt cx="4864112" cy="1023938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7491161"/>
                  </p:ext>
                </p:extLst>
              </p:nvPr>
            </p:nvGraphicFramePr>
            <p:xfrm>
              <a:off x="2616625" y="4168585"/>
              <a:ext cx="1014413" cy="101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9" name="Equation" r:id="rId3" imgW="241300" imgH="241300" progId="Equation.3">
                      <p:embed/>
                    </p:oleObj>
                  </mc:Choice>
                  <mc:Fallback>
                    <p:oleObj name="Equation" r:id="rId3" imgW="2413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616625" y="4168585"/>
                            <a:ext cx="1014413" cy="101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" name="Straight Arrow Connector 3"/>
              <p:cNvCxnSpPr/>
              <p:nvPr/>
            </p:nvCxnSpPr>
            <p:spPr>
              <a:xfrm>
                <a:off x="3631038" y="4676759"/>
                <a:ext cx="18116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9368534"/>
                  </p:ext>
                </p:extLst>
              </p:nvPr>
            </p:nvGraphicFramePr>
            <p:xfrm>
              <a:off x="5594787" y="4165410"/>
              <a:ext cx="1885950" cy="1023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0" name="Equation" r:id="rId5" imgW="444500" imgH="241300" progId="Equation.3">
                      <p:embed/>
                    </p:oleObj>
                  </mc:Choice>
                  <mc:Fallback>
                    <p:oleObj name="Equation" r:id="rId5" imgW="4445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594787" y="4165410"/>
                            <a:ext cx="1885950" cy="1023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&quot;No&quot; Symbol 6"/>
            <p:cNvSpPr/>
            <p:nvPr/>
          </p:nvSpPr>
          <p:spPr>
            <a:xfrm>
              <a:off x="3311175" y="1524053"/>
              <a:ext cx="1304058" cy="1282942"/>
            </a:xfrm>
            <a:prstGeom prst="noSmoking">
              <a:avLst>
                <a:gd name="adj" fmla="val 1208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3211" y="3139192"/>
            <a:ext cx="687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There is </a:t>
            </a:r>
            <a:r>
              <a:rPr lang="en-US" sz="3200" i="1" dirty="0" smtClean="0"/>
              <a:t>no</a:t>
            </a:r>
            <a:r>
              <a:rPr lang="en-US" sz="3200" dirty="0" smtClean="0"/>
              <a:t> procedure which duplicates a general quantum state.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3211" y="4648840"/>
            <a:ext cx="687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we use “</a:t>
            </a:r>
            <a:r>
              <a:rPr lang="en-US" sz="3200" dirty="0" err="1" smtClean="0"/>
              <a:t>uncloneable</a:t>
            </a:r>
            <a:r>
              <a:rPr lang="en-US" sz="3200" dirty="0" smtClean="0"/>
              <a:t>” quantum states as </a:t>
            </a:r>
            <a:r>
              <a:rPr lang="en-US" sz="3200" dirty="0" err="1" smtClean="0"/>
              <a:t>unforgeable</a:t>
            </a:r>
            <a:r>
              <a:rPr lang="en-US" sz="3200" dirty="0" smtClean="0"/>
              <a:t> currency?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8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66" y="578352"/>
            <a:ext cx="83232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simple solution inspired by </a:t>
            </a:r>
            <a:r>
              <a:rPr lang="en-US" sz="3200" dirty="0" err="1" smtClean="0"/>
              <a:t>Wiesner</a:t>
            </a:r>
            <a:r>
              <a:rPr lang="en-US" sz="3200" dirty="0" smtClean="0"/>
              <a:t> [1969]: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968" y="1436844"/>
            <a:ext cx="3651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I randomly give you one of the two pure states…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828603" y="1744680"/>
            <a:ext cx="1482508" cy="236550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83831"/>
              </p:ext>
            </p:extLst>
          </p:nvPr>
        </p:nvGraphicFramePr>
        <p:xfrm>
          <a:off x="2212975" y="2517775"/>
          <a:ext cx="14192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3" imgW="469900" imgH="241300" progId="Equation.3">
                  <p:embed/>
                </p:oleObj>
              </mc:Choice>
              <mc:Fallback>
                <p:oleObj name="Equation" r:id="rId3" imgW="469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2975" y="2517775"/>
                        <a:ext cx="1419225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 rot="5400000">
            <a:off x="5836938" y="2640122"/>
            <a:ext cx="1465838" cy="14825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40916"/>
              </p:ext>
            </p:extLst>
          </p:nvPr>
        </p:nvGraphicFramePr>
        <p:xfrm>
          <a:off x="2597150" y="3381375"/>
          <a:ext cx="6508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5" imgW="215900" imgH="241300" progId="Equation.3">
                  <p:embed/>
                </p:oleObj>
              </mc:Choice>
              <mc:Fallback>
                <p:oleObj name="Equation" r:id="rId5" imgW="215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3381375"/>
                        <a:ext cx="650875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6559" y="2005327"/>
            <a:ext cx="32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33064"/>
              </p:ext>
            </p:extLst>
          </p:nvPr>
        </p:nvGraphicFramePr>
        <p:xfrm>
          <a:off x="6369832" y="3153570"/>
          <a:ext cx="400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7" imgW="127000" imgH="165100" progId="Equation.3">
                  <p:embed/>
                </p:oleObj>
              </mc:Choice>
              <mc:Fallback>
                <p:oleObj name="Equation" r:id="rId7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9832" y="3153570"/>
                        <a:ext cx="4000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99974"/>
              </p:ext>
            </p:extLst>
          </p:nvPr>
        </p:nvGraphicFramePr>
        <p:xfrm>
          <a:off x="6404757" y="2084389"/>
          <a:ext cx="330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9" imgW="101600" imgH="152400" progId="Equation.3">
                  <p:embed/>
                </p:oleObj>
              </mc:Choice>
              <mc:Fallback>
                <p:oleObj name="Equation" r:id="rId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4757" y="2084389"/>
                        <a:ext cx="33020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22405" y="3061772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4813" y="4371898"/>
            <a:ext cx="471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…you can’t guess which I gave you with probability more than (3/4)…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9966" y="5272244"/>
            <a:ext cx="512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…and you can’t faithfully copy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9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696" y="1249755"/>
            <a:ext cx="7499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I concatenate </a:t>
            </a:r>
            <a:r>
              <a:rPr lang="en-US" sz="3200" i="1" dirty="0" smtClean="0"/>
              <a:t>k</a:t>
            </a:r>
            <a:r>
              <a:rPr lang="en-US" sz="3200" dirty="0" smtClean="0"/>
              <a:t> of these states to produce</a:t>
            </a:r>
            <a:endParaRPr lang="en-US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1818" y="3818157"/>
            <a:ext cx="798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 can recognize </a:t>
            </a:r>
            <a:r>
              <a:rPr lang="en-US" sz="3200" dirty="0"/>
              <a:t> </a:t>
            </a:r>
            <a:r>
              <a:rPr lang="en-US" sz="3200" dirty="0" smtClean="0"/>
              <a:t>     by measuring each bit in an appropriate basis…</a:t>
            </a:r>
            <a:endParaRPr lang="en-US" sz="3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6696" y="5012646"/>
            <a:ext cx="749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…but you can’t copy </a:t>
            </a:r>
            <a:r>
              <a:rPr lang="en-US" sz="3200" dirty="0"/>
              <a:t> </a:t>
            </a:r>
            <a:r>
              <a:rPr lang="en-US" sz="3200" dirty="0" smtClean="0"/>
              <a:t>     except with exponentially small success probability. </a:t>
            </a:r>
            <a:endParaRPr lang="en-US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70132" y="254000"/>
            <a:ext cx="632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Wiesner’s</a:t>
            </a:r>
            <a:r>
              <a:rPr lang="en-US" sz="4000" dirty="0" smtClean="0"/>
              <a:t> Quantum Money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2364995" y="2177334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3177494" y="2685935"/>
            <a:ext cx="646112" cy="705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8351" y="2141483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1305" y="2122400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24259" y="2122400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002388"/>
              </p:ext>
            </p:extLst>
          </p:nvPr>
        </p:nvGraphicFramePr>
        <p:xfrm>
          <a:off x="1150586" y="2386179"/>
          <a:ext cx="977901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3" imgW="317500" imgH="241300" progId="Equation.3">
                  <p:embed/>
                </p:oleObj>
              </mc:Choice>
              <mc:Fallback>
                <p:oleObj name="Equation" r:id="rId3" imgW="31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0586" y="2386179"/>
                        <a:ext cx="977901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 rot="5400000">
            <a:off x="3882695" y="2684032"/>
            <a:ext cx="646112" cy="705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6936758" y="2684033"/>
            <a:ext cx="646112" cy="705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42457"/>
              </p:ext>
            </p:extLst>
          </p:nvPr>
        </p:nvGraphicFramePr>
        <p:xfrm>
          <a:off x="3174938" y="3818157"/>
          <a:ext cx="52812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5" imgW="203200" imgH="241300" progId="Equation.3">
                  <p:embed/>
                </p:oleObj>
              </mc:Choice>
              <mc:Fallback>
                <p:oleObj name="Equation" r:id="rId5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4938" y="3818157"/>
                        <a:ext cx="52812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37881"/>
              </p:ext>
            </p:extLst>
          </p:nvPr>
        </p:nvGraphicFramePr>
        <p:xfrm>
          <a:off x="4917642" y="5012646"/>
          <a:ext cx="52812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7" imgW="203200" imgH="241300" progId="Equation.3">
                  <p:embed/>
                </p:oleObj>
              </mc:Choice>
              <mc:Fallback>
                <p:oleObj name="Equation" r:id="rId7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7642" y="5012646"/>
                        <a:ext cx="52812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15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Wiesner’s</a:t>
            </a:r>
            <a:r>
              <a:rPr lang="en-US" dirty="0" smtClean="0"/>
              <a:t> Scheme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20232" y="3696903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2285379" y="4272873"/>
            <a:ext cx="646110" cy="5666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3047611" y="4233389"/>
            <a:ext cx="646110" cy="6456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6391694" y="4225336"/>
            <a:ext cx="646110" cy="661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88614" y="3641969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52387" y="3641969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40318" y="3641969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7667337" y="4040908"/>
            <a:ext cx="831272" cy="90054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7695046" y="4075545"/>
            <a:ext cx="796636" cy="769073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1402" y="3820176"/>
            <a:ext cx="547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8520" y="3820176"/>
            <a:ext cx="547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85818" y="184727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4727" y="1613987"/>
            <a:ext cx="88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the bank that minted it can recognize money.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727" y="2216368"/>
            <a:ext cx="793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fact, the money becomes insecure as soon as we give the users a verification oracle.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 rot="5400000">
            <a:off x="1550467" y="4224081"/>
            <a:ext cx="611472" cy="6296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31776" y="3696903"/>
            <a:ext cx="782954" cy="11823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2331560" y="4238236"/>
            <a:ext cx="646110" cy="635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68576" y="5426363"/>
            <a:ext cx="483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Modern goal: secure quantum money that anyone can verify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2727" y="5484091"/>
            <a:ext cx="5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455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0121 0.2238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3033 L -2.77778E-6 0.2152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1" animBg="1"/>
      <p:bldP spid="15" grpId="2" animBg="1"/>
      <p:bldP spid="15" grpId="3" animBg="1"/>
      <p:bldP spid="15" grpId="4" animBg="1"/>
      <p:bldP spid="3" grpId="0"/>
      <p:bldP spid="3" grpId="1"/>
      <p:bldP spid="16" grpId="0"/>
      <p:bldP spid="16" grpId="1"/>
      <p:bldP spid="19" grpId="0"/>
      <p:bldP spid="20" grpId="0"/>
      <p:bldP spid="21" grpId="0" animBg="1"/>
      <p:bldP spid="21" grpId="2" animBg="1"/>
      <p:bldP spid="22" grpId="0" animBg="1"/>
      <p:bldP spid="24" grpId="1" animBg="1"/>
      <p:bldP spid="2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20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Aaronson,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CCC</a:t>
            </a:r>
            <a:r>
              <a:rPr lang="ja-JP" altLang="en-US" sz="2400" b="1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2009</a:t>
            </a:r>
            <a:r>
              <a:rPr lang="en-US" sz="2400" dirty="0" smtClean="0"/>
              <a:t>: Showed there is no generic counterfeiting strategy using the verification procedure as a black box.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2671832"/>
            <a:ext cx="812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Aaronson, CCC</a:t>
            </a:r>
            <a:r>
              <a:rPr lang="ja-JP" altLang="en-US" sz="2400" b="1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2009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: Proposed an explicit quantum money scheme, which was broken in </a:t>
            </a:r>
            <a:r>
              <a:rPr lang="en-US" sz="2400" b="1" dirty="0" err="1" smtClean="0">
                <a:solidFill>
                  <a:srgbClr val="000000"/>
                </a:solidFill>
                <a:latin typeface="Calibri" charset="0"/>
              </a:rPr>
              <a:t>Lutomirski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 et al. 2010.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95099"/>
            <a:ext cx="8121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Farhi</a:t>
            </a:r>
            <a:r>
              <a:rPr lang="en-US" sz="2400" b="1" dirty="0" smtClean="0"/>
              <a:t> et al., ITCS’ 2012</a:t>
            </a:r>
            <a:r>
              <a:rPr lang="en-US" sz="2400" dirty="0" smtClean="0"/>
              <a:t>: Proposed a new money scheme based on knot diagrams. A significant advance, but its security is poorly understood. (Even when the knot diagrams are replaced by black-box idealizations.)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09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59318" y="1403606"/>
            <a:ext cx="928952" cy="241044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5400000">
            <a:off x="1600063" y="2144351"/>
            <a:ext cx="928952" cy="24104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6793" y="2073777"/>
            <a:ext cx="32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92304"/>
              </p:ext>
            </p:extLst>
          </p:nvPr>
        </p:nvGraphicFramePr>
        <p:xfrm>
          <a:off x="1047173" y="1687248"/>
          <a:ext cx="6508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3" imgW="215900" imgH="190500" progId="Equation.3">
                  <p:embed/>
                </p:oleObj>
              </mc:Choice>
              <mc:Fallback>
                <p:oleObj name="Equation" r:id="rId3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173" y="1687248"/>
                        <a:ext cx="65087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452563"/>
              </p:ext>
            </p:extLst>
          </p:nvPr>
        </p:nvGraphicFramePr>
        <p:xfrm>
          <a:off x="2499672" y="3162536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5" imgW="152400" imgH="152400" progId="Equation.3">
                  <p:embed/>
                </p:oleObj>
              </mc:Choice>
              <mc:Fallback>
                <p:oleObj name="Equation" r:id="rId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9672" y="3162536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95763" y="1519061"/>
            <a:ext cx="664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New, </a:t>
            </a:r>
            <a:r>
              <a:rPr lang="en-US" sz="2400" b="1" dirty="0" smtClean="0"/>
              <a:t>simple </a:t>
            </a:r>
            <a:r>
              <a:rPr lang="en-US" sz="2400" dirty="0" smtClean="0"/>
              <a:t>scheme: verification consists of measuring in just two complementary bases.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1072" y="2596946"/>
            <a:ext cx="56029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Security based on a </a:t>
            </a:r>
            <a:r>
              <a:rPr lang="en-US" sz="2400" b="1" dirty="0" smtClean="0"/>
              <a:t>purely classical</a:t>
            </a:r>
            <a:r>
              <a:rPr lang="en-US" sz="2400" dirty="0" smtClean="0"/>
              <a:t> assumption about the hardness of an algebraic problem.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9318" y="4064000"/>
            <a:ext cx="71270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“black-box” version of our scheme, in which the bank provides perfectly obfuscated subspace membership oracles, is </a:t>
            </a:r>
            <a:r>
              <a:rPr lang="en-US" sz="2400" b="1" dirty="0" smtClean="0"/>
              <a:t>unconditionally secure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5679" y="5474855"/>
            <a:ext cx="818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same construction gives the first “</a:t>
            </a:r>
            <a:r>
              <a:rPr lang="en-US" sz="2400" b="1" dirty="0" smtClean="0"/>
              <a:t>private-key” </a:t>
            </a:r>
            <a:r>
              <a:rPr lang="en-US" sz="2400" dirty="0" smtClean="0"/>
              <a:t>money</a:t>
            </a:r>
            <a:r>
              <a:rPr lang="en-US" sz="2400" b="1" dirty="0" smtClean="0"/>
              <a:t> </a:t>
            </a:r>
            <a:r>
              <a:rPr lang="en-US" sz="2400" dirty="0" smtClean="0"/>
              <a:t>scheme which remains secure given interaction with the bank.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9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899"/>
            <a:ext cx="2362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28" y="1152525"/>
            <a:ext cx="2006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557206"/>
              </p:ext>
            </p:extLst>
          </p:nvPr>
        </p:nvGraphicFramePr>
        <p:xfrm>
          <a:off x="5464175" y="2749550"/>
          <a:ext cx="2454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Equation" r:id="rId5" imgW="1104900" imgH="266700" progId="Equation.3">
                  <p:embed/>
                </p:oleObj>
              </mc:Choice>
              <mc:Fallback>
                <p:oleObj name="Equation" r:id="rId5" imgW="110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4175" y="2749550"/>
                        <a:ext cx="245427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33846"/>
              </p:ext>
            </p:extLst>
          </p:nvPr>
        </p:nvGraphicFramePr>
        <p:xfrm>
          <a:off x="539750" y="1901825"/>
          <a:ext cx="3924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9" name="Equation" r:id="rId7" imgW="1765300" imgH="292100" progId="Equation.3">
                  <p:embed/>
                </p:oleObj>
              </mc:Choice>
              <mc:Fallback>
                <p:oleObj name="Equation" r:id="rId7" imgW="1765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750" y="1901825"/>
                        <a:ext cx="392430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352800" y="1287463"/>
            <a:ext cx="1935018" cy="490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403796"/>
              </p:ext>
            </p:extLst>
          </p:nvPr>
        </p:nvGraphicFramePr>
        <p:xfrm>
          <a:off x="4025900" y="897731"/>
          <a:ext cx="8191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0" name="Equation" r:id="rId9" imgW="368300" imgH="228600" progId="Equation.3">
                  <p:embed/>
                </p:oleObj>
              </mc:Choice>
              <mc:Fallback>
                <p:oleObj name="Equation" r:id="rId9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25900" y="897731"/>
                        <a:ext cx="8191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b="8476"/>
          <a:stretch>
            <a:fillRect/>
          </a:stretch>
        </p:blipFill>
        <p:spPr bwMode="auto">
          <a:xfrm>
            <a:off x="1808018" y="3904962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3048"/>
              </p:ext>
            </p:extLst>
          </p:nvPr>
        </p:nvGraphicFramePr>
        <p:xfrm>
          <a:off x="1797050" y="5292725"/>
          <a:ext cx="2032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" name="Equation" r:id="rId12" imgW="914400" imgH="266700" progId="Equation.3">
                  <p:embed/>
                </p:oleObj>
              </mc:Choice>
              <mc:Fallback>
                <p:oleObj name="Equation" r:id="rId12" imgW="914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97050" y="5292725"/>
                        <a:ext cx="2032000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2286000" y="2657475"/>
            <a:ext cx="0" cy="1164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011205"/>
              </p:ext>
            </p:extLst>
          </p:nvPr>
        </p:nvGraphicFramePr>
        <p:xfrm>
          <a:off x="1493838" y="2921000"/>
          <a:ext cx="763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Equation" r:id="rId14" imgW="342900" imgH="228600" progId="Equation.3">
                  <p:embed/>
                </p:oleObj>
              </mc:Choice>
              <mc:Fallback>
                <p:oleObj name="Equation" r:id="rId14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93838" y="2921000"/>
                        <a:ext cx="763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3352800" y="2551113"/>
            <a:ext cx="2111375" cy="1270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06797"/>
              </p:ext>
            </p:extLst>
          </p:nvPr>
        </p:nvGraphicFramePr>
        <p:xfrm>
          <a:off x="4121150" y="3368387"/>
          <a:ext cx="4508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3" name="Equation" r:id="rId16" imgW="203200" imgH="241300" progId="Equation.3">
                  <p:embed/>
                </p:oleObj>
              </mc:Choice>
              <mc:Fallback>
                <p:oleObj name="Equation" r:id="rId16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21150" y="3368387"/>
                        <a:ext cx="4508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devil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39" y="3723970"/>
            <a:ext cx="1486189" cy="1568755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80030"/>
              </p:ext>
            </p:extLst>
          </p:nvPr>
        </p:nvGraphicFramePr>
        <p:xfrm>
          <a:off x="5256213" y="5407025"/>
          <a:ext cx="3133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4" name="Equation" r:id="rId19" imgW="1409700" imgH="533400" progId="Equation.3">
                  <p:embed/>
                </p:oleObj>
              </mc:Choice>
              <mc:Fallback>
                <p:oleObj name="Equation" r:id="rId19" imgW="1409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56213" y="5407025"/>
                        <a:ext cx="313372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7541" y="2540216"/>
            <a:ext cx="8603168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Completeness: </a:t>
            </a:r>
            <a:r>
              <a:rPr lang="en-US" sz="3200" dirty="0" err="1" smtClean="0"/>
              <a:t>Ver</a:t>
            </a:r>
            <a:r>
              <a:rPr lang="en-US" sz="3200" dirty="0"/>
              <a:t> </a:t>
            </a:r>
            <a:r>
              <a:rPr lang="en-US" sz="3200" dirty="0" smtClean="0"/>
              <a:t>accepts valid notes </a:t>
            </a:r>
            <a:r>
              <a:rPr lang="en-US" sz="3200" dirty="0" err="1" smtClean="0"/>
              <a:t>w.h.p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7541" y="3573176"/>
            <a:ext cx="86031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Soundness: If a counterfeiter starts with </a:t>
            </a:r>
            <a:r>
              <a:rPr lang="en-US" sz="3200" i="1" dirty="0" smtClean="0"/>
              <a:t>n</a:t>
            </a:r>
            <a:r>
              <a:rPr lang="en-US" sz="3200" dirty="0" smtClean="0"/>
              <a:t> notes and outputs </a:t>
            </a:r>
            <a:r>
              <a:rPr lang="en-US" sz="3200" i="1" dirty="0" smtClean="0"/>
              <a:t>n+1</a:t>
            </a:r>
            <a:r>
              <a:rPr lang="en-US" sz="3200" dirty="0" smtClean="0"/>
              <a:t>, </a:t>
            </a:r>
            <a:r>
              <a:rPr lang="en-US" sz="3200" dirty="0" err="1" smtClean="0"/>
              <a:t>Ver</a:t>
            </a:r>
            <a:r>
              <a:rPr lang="en-US" sz="3200" dirty="0" smtClean="0"/>
              <a:t> rejects one </a:t>
            </a:r>
            <a:r>
              <a:rPr lang="en-US" sz="3200" dirty="0" err="1" smtClean="0"/>
              <a:t>w.h.p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35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6512</TotalTime>
  <Words>1300</Words>
  <Application>Microsoft Macintosh PowerPoint</Application>
  <PresentationFormat>On-screen Show (4:3)</PresentationFormat>
  <Paragraphs>132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Microsoft Equation</vt:lpstr>
      <vt:lpstr>Quantum Money from Hidden Subspaces</vt:lpstr>
      <vt:lpstr>PowerPoint Presentation</vt:lpstr>
      <vt:lpstr>PowerPoint Presentation</vt:lpstr>
      <vt:lpstr>PowerPoint Presentation</vt:lpstr>
      <vt:lpstr>PowerPoint Presentation</vt:lpstr>
      <vt:lpstr>Problems with Wiesner’s Scheme</vt:lpstr>
      <vt:lpstr>Prior Art</vt:lpstr>
      <vt:lpstr>Our Results</vt:lpstr>
      <vt:lpstr>PowerPoint Presentation</vt:lpstr>
      <vt:lpstr>PowerPoint Presentation</vt:lpstr>
      <vt:lpstr>PowerPoint Presentation</vt:lpstr>
      <vt:lpstr>The Hidden Subspace Scheme</vt:lpstr>
      <vt:lpstr>Proof of “Black-Box” Security</vt:lpstr>
      <vt:lpstr>Proof of “Black-Box” Security</vt:lpstr>
      <vt:lpstr>Inner-Product Adversary Method</vt:lpstr>
      <vt:lpstr>Hiding Subspaces</vt:lpstr>
      <vt:lpstr>Proof of Security</vt:lpstr>
      <vt:lpstr>Status of Hardness Assumption</vt:lpstr>
      <vt:lpstr>Quantum + Hardness Assumptions</vt:lpstr>
      <vt:lpstr>Software Copy-Protection</vt:lpstr>
      <vt:lpstr>PowerPoint Presentation</vt:lpstr>
      <vt:lpstr>Black-Box Copy-Protection Scheme</vt:lpstr>
      <vt:lpstr>Sketch of Security Proof</vt:lpstr>
      <vt:lpstr>Program Obfuscation?</vt:lpstr>
      <vt:lpstr>PowerPoint Presentation</vt:lpstr>
      <vt:lpstr>Program Obfuscation?</vt:lpstr>
      <vt:lpstr>Open Questions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Money from Hidden Subspaces</dc:title>
  <dc:creator>Paul Christiano</dc:creator>
  <cp:lastModifiedBy>Paul Christiano</cp:lastModifiedBy>
  <cp:revision>118</cp:revision>
  <dcterms:created xsi:type="dcterms:W3CDTF">2012-05-17T21:40:58Z</dcterms:created>
  <dcterms:modified xsi:type="dcterms:W3CDTF">2012-09-10T00:05:27Z</dcterms:modified>
</cp:coreProperties>
</file>