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4"/>
  </p:sldMasterIdLst>
  <p:notesMasterIdLst>
    <p:notesMasterId r:id="rId31"/>
  </p:notesMasterIdLst>
  <p:sldIdLst>
    <p:sldId id="256" r:id="rId5"/>
    <p:sldId id="289" r:id="rId6"/>
    <p:sldId id="293" r:id="rId7"/>
    <p:sldId id="276" r:id="rId8"/>
    <p:sldId id="283" r:id="rId9"/>
    <p:sldId id="284" r:id="rId10"/>
    <p:sldId id="282" r:id="rId11"/>
    <p:sldId id="281" r:id="rId12"/>
    <p:sldId id="260" r:id="rId13"/>
    <p:sldId id="261" r:id="rId14"/>
    <p:sldId id="262" r:id="rId15"/>
    <p:sldId id="275" r:id="rId16"/>
    <p:sldId id="263" r:id="rId17"/>
    <p:sldId id="265" r:id="rId18"/>
    <p:sldId id="267" r:id="rId19"/>
    <p:sldId id="294" r:id="rId20"/>
    <p:sldId id="264" r:id="rId21"/>
    <p:sldId id="266" r:id="rId22"/>
    <p:sldId id="296" r:id="rId23"/>
    <p:sldId id="270" r:id="rId24"/>
    <p:sldId id="285" r:id="rId25"/>
    <p:sldId id="286" r:id="rId26"/>
    <p:sldId id="287" r:id="rId27"/>
    <p:sldId id="271" r:id="rId28"/>
    <p:sldId id="272"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9ED"/>
    <a:srgbClr val="C2E2BF"/>
    <a:srgbClr val="EFA193"/>
    <a:srgbClr val="1CADE4"/>
    <a:srgbClr val="000000"/>
    <a:srgbClr val="D097EE"/>
    <a:srgbClr val="B4D5F4"/>
    <a:srgbClr val="AEC8BB"/>
    <a:srgbClr val="FF66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5ED0B-C7A3-4885-A44D-98A7FB76A4C1}" v="1" dt="2020-08-17T06:58:50.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5286" autoAdjust="0"/>
  </p:normalViewPr>
  <p:slideViewPr>
    <p:cSldViewPr snapToGrid="0">
      <p:cViewPr varScale="1">
        <p:scale>
          <a:sx n="106" d="100"/>
          <a:sy n="106" d="100"/>
        </p:scale>
        <p:origin x="1280" y="18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w Jing Yan" userId="08aeef63-b67e-4334-8a02-b74f6e00843a" providerId="ADAL" clId="{8515ED0B-C7A3-4885-A44D-98A7FB76A4C1}"/>
    <pc:docChg chg="delSld modSld">
      <pc:chgData name="Haw Jing Yan" userId="08aeef63-b67e-4334-8a02-b74f6e00843a" providerId="ADAL" clId="{8515ED0B-C7A3-4885-A44D-98A7FB76A4C1}" dt="2020-08-17T06:59:54.196" v="1" actId="47"/>
      <pc:docMkLst>
        <pc:docMk/>
      </pc:docMkLst>
      <pc:sldChg chg="delSp modAnim">
        <pc:chgData name="Haw Jing Yan" userId="08aeef63-b67e-4334-8a02-b74f6e00843a" providerId="ADAL" clId="{8515ED0B-C7A3-4885-A44D-98A7FB76A4C1}" dt="2020-08-17T06:58:50.929" v="0"/>
        <pc:sldMkLst>
          <pc:docMk/>
          <pc:sldMk cId="824401998" sldId="256"/>
        </pc:sldMkLst>
        <pc:picChg chg="del">
          <ac:chgData name="Haw Jing Yan" userId="08aeef63-b67e-4334-8a02-b74f6e00843a" providerId="ADAL" clId="{8515ED0B-C7A3-4885-A44D-98A7FB76A4C1}" dt="2020-08-17T06:58:50.929" v="0"/>
          <ac:picMkLst>
            <pc:docMk/>
            <pc:sldMk cId="824401998" sldId="256"/>
            <ac:picMk id="4" creationId="{8D28816B-D9D1-4315-B340-F16E4303B7FD}"/>
          </ac:picMkLst>
        </pc:picChg>
      </pc:sldChg>
      <pc:sldChg chg="del">
        <pc:chgData name="Haw Jing Yan" userId="08aeef63-b67e-4334-8a02-b74f6e00843a" providerId="ADAL" clId="{8515ED0B-C7A3-4885-A44D-98A7FB76A4C1}" dt="2020-08-17T06:59:54.196" v="1" actId="47"/>
        <pc:sldMkLst>
          <pc:docMk/>
          <pc:sldMk cId="3945768037" sldId="257"/>
        </pc:sldMkLst>
      </pc:sldChg>
      <pc:sldChg chg="del">
        <pc:chgData name="Haw Jing Yan" userId="08aeef63-b67e-4334-8a02-b74f6e00843a" providerId="ADAL" clId="{8515ED0B-C7A3-4885-A44D-98A7FB76A4C1}" dt="2020-08-17T06:59:54.196" v="1" actId="47"/>
        <pc:sldMkLst>
          <pc:docMk/>
          <pc:sldMk cId="76982162" sldId="258"/>
        </pc:sldMkLst>
      </pc:sldChg>
      <pc:sldChg chg="delSp modAnim">
        <pc:chgData name="Haw Jing Yan" userId="08aeef63-b67e-4334-8a02-b74f6e00843a" providerId="ADAL" clId="{8515ED0B-C7A3-4885-A44D-98A7FB76A4C1}" dt="2020-08-17T06:58:50.929" v="0"/>
        <pc:sldMkLst>
          <pc:docMk/>
          <pc:sldMk cId="3224690393" sldId="260"/>
        </pc:sldMkLst>
        <pc:picChg chg="del">
          <ac:chgData name="Haw Jing Yan" userId="08aeef63-b67e-4334-8a02-b74f6e00843a" providerId="ADAL" clId="{8515ED0B-C7A3-4885-A44D-98A7FB76A4C1}" dt="2020-08-17T06:58:50.929" v="0"/>
          <ac:picMkLst>
            <pc:docMk/>
            <pc:sldMk cId="3224690393" sldId="260"/>
            <ac:picMk id="11" creationId="{2F7B6E3D-6E20-44DF-8C3F-B78327B864D2}"/>
          </ac:picMkLst>
        </pc:picChg>
      </pc:sldChg>
      <pc:sldChg chg="delSp modAnim">
        <pc:chgData name="Haw Jing Yan" userId="08aeef63-b67e-4334-8a02-b74f6e00843a" providerId="ADAL" clId="{8515ED0B-C7A3-4885-A44D-98A7FB76A4C1}" dt="2020-08-17T06:58:50.929" v="0"/>
        <pc:sldMkLst>
          <pc:docMk/>
          <pc:sldMk cId="1621158442" sldId="261"/>
        </pc:sldMkLst>
        <pc:picChg chg="del">
          <ac:chgData name="Haw Jing Yan" userId="08aeef63-b67e-4334-8a02-b74f6e00843a" providerId="ADAL" clId="{8515ED0B-C7A3-4885-A44D-98A7FB76A4C1}" dt="2020-08-17T06:58:50.929" v="0"/>
          <ac:picMkLst>
            <pc:docMk/>
            <pc:sldMk cId="1621158442" sldId="261"/>
            <ac:picMk id="8" creationId="{2302DB53-ACBD-4156-9452-7952EF4CFB0B}"/>
          </ac:picMkLst>
        </pc:picChg>
      </pc:sldChg>
      <pc:sldChg chg="delSp modAnim">
        <pc:chgData name="Haw Jing Yan" userId="08aeef63-b67e-4334-8a02-b74f6e00843a" providerId="ADAL" clId="{8515ED0B-C7A3-4885-A44D-98A7FB76A4C1}" dt="2020-08-17T06:58:50.929" v="0"/>
        <pc:sldMkLst>
          <pc:docMk/>
          <pc:sldMk cId="2173826240" sldId="262"/>
        </pc:sldMkLst>
        <pc:picChg chg="del">
          <ac:chgData name="Haw Jing Yan" userId="08aeef63-b67e-4334-8a02-b74f6e00843a" providerId="ADAL" clId="{8515ED0B-C7A3-4885-A44D-98A7FB76A4C1}" dt="2020-08-17T06:58:50.929" v="0"/>
          <ac:picMkLst>
            <pc:docMk/>
            <pc:sldMk cId="2173826240" sldId="262"/>
            <ac:picMk id="23" creationId="{A0B7D77E-7573-43BE-A447-F171EB4595C6}"/>
          </ac:picMkLst>
        </pc:picChg>
      </pc:sldChg>
      <pc:sldChg chg="delSp modAnim">
        <pc:chgData name="Haw Jing Yan" userId="08aeef63-b67e-4334-8a02-b74f6e00843a" providerId="ADAL" clId="{8515ED0B-C7A3-4885-A44D-98A7FB76A4C1}" dt="2020-08-17T06:58:50.929" v="0"/>
        <pc:sldMkLst>
          <pc:docMk/>
          <pc:sldMk cId="663576902" sldId="263"/>
        </pc:sldMkLst>
        <pc:picChg chg="del">
          <ac:chgData name="Haw Jing Yan" userId="08aeef63-b67e-4334-8a02-b74f6e00843a" providerId="ADAL" clId="{8515ED0B-C7A3-4885-A44D-98A7FB76A4C1}" dt="2020-08-17T06:58:50.929" v="0"/>
          <ac:picMkLst>
            <pc:docMk/>
            <pc:sldMk cId="663576902" sldId="263"/>
            <ac:picMk id="12" creationId="{9C2129B6-9691-D547-9679-08C6CA019936}"/>
          </ac:picMkLst>
        </pc:picChg>
      </pc:sldChg>
      <pc:sldChg chg="delSp modAnim">
        <pc:chgData name="Haw Jing Yan" userId="08aeef63-b67e-4334-8a02-b74f6e00843a" providerId="ADAL" clId="{8515ED0B-C7A3-4885-A44D-98A7FB76A4C1}" dt="2020-08-17T06:58:50.929" v="0"/>
        <pc:sldMkLst>
          <pc:docMk/>
          <pc:sldMk cId="3925011226" sldId="264"/>
        </pc:sldMkLst>
        <pc:picChg chg="del">
          <ac:chgData name="Haw Jing Yan" userId="08aeef63-b67e-4334-8a02-b74f6e00843a" providerId="ADAL" clId="{8515ED0B-C7A3-4885-A44D-98A7FB76A4C1}" dt="2020-08-17T06:58:50.929" v="0"/>
          <ac:picMkLst>
            <pc:docMk/>
            <pc:sldMk cId="3925011226" sldId="264"/>
            <ac:picMk id="11" creationId="{A340930D-07BC-FA4E-96C5-33FE731A7E43}"/>
          </ac:picMkLst>
        </pc:picChg>
      </pc:sldChg>
      <pc:sldChg chg="delSp modAnim">
        <pc:chgData name="Haw Jing Yan" userId="08aeef63-b67e-4334-8a02-b74f6e00843a" providerId="ADAL" clId="{8515ED0B-C7A3-4885-A44D-98A7FB76A4C1}" dt="2020-08-17T06:58:50.929" v="0"/>
        <pc:sldMkLst>
          <pc:docMk/>
          <pc:sldMk cId="834884359" sldId="265"/>
        </pc:sldMkLst>
        <pc:picChg chg="del">
          <ac:chgData name="Haw Jing Yan" userId="08aeef63-b67e-4334-8a02-b74f6e00843a" providerId="ADAL" clId="{8515ED0B-C7A3-4885-A44D-98A7FB76A4C1}" dt="2020-08-17T06:58:50.929" v="0"/>
          <ac:picMkLst>
            <pc:docMk/>
            <pc:sldMk cId="834884359" sldId="265"/>
            <ac:picMk id="13" creationId="{0D410B5A-FA31-9B43-9193-154EC05EC968}"/>
          </ac:picMkLst>
        </pc:picChg>
      </pc:sldChg>
      <pc:sldChg chg="delSp modAnim">
        <pc:chgData name="Haw Jing Yan" userId="08aeef63-b67e-4334-8a02-b74f6e00843a" providerId="ADAL" clId="{8515ED0B-C7A3-4885-A44D-98A7FB76A4C1}" dt="2020-08-17T06:58:50.929" v="0"/>
        <pc:sldMkLst>
          <pc:docMk/>
          <pc:sldMk cId="3245901732" sldId="266"/>
        </pc:sldMkLst>
        <pc:picChg chg="del">
          <ac:chgData name="Haw Jing Yan" userId="08aeef63-b67e-4334-8a02-b74f6e00843a" providerId="ADAL" clId="{8515ED0B-C7A3-4885-A44D-98A7FB76A4C1}" dt="2020-08-17T06:58:50.929" v="0"/>
          <ac:picMkLst>
            <pc:docMk/>
            <pc:sldMk cId="3245901732" sldId="266"/>
            <ac:picMk id="8" creationId="{B45AEF21-78DB-4A1D-B18C-0C44977452E6}"/>
          </ac:picMkLst>
        </pc:picChg>
      </pc:sldChg>
      <pc:sldChg chg="delSp modAnim">
        <pc:chgData name="Haw Jing Yan" userId="08aeef63-b67e-4334-8a02-b74f6e00843a" providerId="ADAL" clId="{8515ED0B-C7A3-4885-A44D-98A7FB76A4C1}" dt="2020-08-17T06:58:50.929" v="0"/>
        <pc:sldMkLst>
          <pc:docMk/>
          <pc:sldMk cId="257690628" sldId="267"/>
        </pc:sldMkLst>
        <pc:picChg chg="del">
          <ac:chgData name="Haw Jing Yan" userId="08aeef63-b67e-4334-8a02-b74f6e00843a" providerId="ADAL" clId="{8515ED0B-C7A3-4885-A44D-98A7FB76A4C1}" dt="2020-08-17T06:58:50.929" v="0"/>
          <ac:picMkLst>
            <pc:docMk/>
            <pc:sldMk cId="257690628" sldId="267"/>
            <ac:picMk id="12" creationId="{824211CE-EB2A-1947-B0E8-784E82DBEF4B}"/>
          </ac:picMkLst>
        </pc:picChg>
      </pc:sldChg>
      <pc:sldChg chg="del">
        <pc:chgData name="Haw Jing Yan" userId="08aeef63-b67e-4334-8a02-b74f6e00843a" providerId="ADAL" clId="{8515ED0B-C7A3-4885-A44D-98A7FB76A4C1}" dt="2020-08-17T06:59:54.196" v="1" actId="47"/>
        <pc:sldMkLst>
          <pc:docMk/>
          <pc:sldMk cId="1006163955" sldId="268"/>
        </pc:sldMkLst>
      </pc:sldChg>
      <pc:sldChg chg="del">
        <pc:chgData name="Haw Jing Yan" userId="08aeef63-b67e-4334-8a02-b74f6e00843a" providerId="ADAL" clId="{8515ED0B-C7A3-4885-A44D-98A7FB76A4C1}" dt="2020-08-17T06:59:54.196" v="1" actId="47"/>
        <pc:sldMkLst>
          <pc:docMk/>
          <pc:sldMk cId="2822316255" sldId="269"/>
        </pc:sldMkLst>
      </pc:sldChg>
      <pc:sldChg chg="delSp modAnim">
        <pc:chgData name="Haw Jing Yan" userId="08aeef63-b67e-4334-8a02-b74f6e00843a" providerId="ADAL" clId="{8515ED0B-C7A3-4885-A44D-98A7FB76A4C1}" dt="2020-08-17T06:58:50.929" v="0"/>
        <pc:sldMkLst>
          <pc:docMk/>
          <pc:sldMk cId="1814443129" sldId="270"/>
        </pc:sldMkLst>
        <pc:picChg chg="del">
          <ac:chgData name="Haw Jing Yan" userId="08aeef63-b67e-4334-8a02-b74f6e00843a" providerId="ADAL" clId="{8515ED0B-C7A3-4885-A44D-98A7FB76A4C1}" dt="2020-08-17T06:58:50.929" v="0"/>
          <ac:picMkLst>
            <pc:docMk/>
            <pc:sldMk cId="1814443129" sldId="270"/>
            <ac:picMk id="18" creationId="{78D2A5C6-A8A4-4EDB-9658-762AEDD51751}"/>
          </ac:picMkLst>
        </pc:picChg>
      </pc:sldChg>
      <pc:sldChg chg="delSp modAnim">
        <pc:chgData name="Haw Jing Yan" userId="08aeef63-b67e-4334-8a02-b74f6e00843a" providerId="ADAL" clId="{8515ED0B-C7A3-4885-A44D-98A7FB76A4C1}" dt="2020-08-17T06:58:50.929" v="0"/>
        <pc:sldMkLst>
          <pc:docMk/>
          <pc:sldMk cId="2249656145" sldId="271"/>
        </pc:sldMkLst>
        <pc:picChg chg="del">
          <ac:chgData name="Haw Jing Yan" userId="08aeef63-b67e-4334-8a02-b74f6e00843a" providerId="ADAL" clId="{8515ED0B-C7A3-4885-A44D-98A7FB76A4C1}" dt="2020-08-17T06:58:50.929" v="0"/>
          <ac:picMkLst>
            <pc:docMk/>
            <pc:sldMk cId="2249656145" sldId="271"/>
            <ac:picMk id="12" creationId="{61D85857-14EF-4435-A75C-3D4D54D7553A}"/>
          </ac:picMkLst>
        </pc:picChg>
      </pc:sldChg>
      <pc:sldChg chg="delSp modAnim">
        <pc:chgData name="Haw Jing Yan" userId="08aeef63-b67e-4334-8a02-b74f6e00843a" providerId="ADAL" clId="{8515ED0B-C7A3-4885-A44D-98A7FB76A4C1}" dt="2020-08-17T06:58:50.929" v="0"/>
        <pc:sldMkLst>
          <pc:docMk/>
          <pc:sldMk cId="1798368062" sldId="272"/>
        </pc:sldMkLst>
        <pc:picChg chg="del">
          <ac:chgData name="Haw Jing Yan" userId="08aeef63-b67e-4334-8a02-b74f6e00843a" providerId="ADAL" clId="{8515ED0B-C7A3-4885-A44D-98A7FB76A4C1}" dt="2020-08-17T06:58:50.929" v="0"/>
          <ac:picMkLst>
            <pc:docMk/>
            <pc:sldMk cId="1798368062" sldId="272"/>
            <ac:picMk id="16" creationId="{DCE250F0-DC0A-4027-A532-D4448F8E5980}"/>
          </ac:picMkLst>
        </pc:picChg>
      </pc:sldChg>
      <pc:sldChg chg="del">
        <pc:chgData name="Haw Jing Yan" userId="08aeef63-b67e-4334-8a02-b74f6e00843a" providerId="ADAL" clId="{8515ED0B-C7A3-4885-A44D-98A7FB76A4C1}" dt="2020-08-17T06:59:54.196" v="1" actId="47"/>
        <pc:sldMkLst>
          <pc:docMk/>
          <pc:sldMk cId="1430213330" sldId="274"/>
        </pc:sldMkLst>
      </pc:sldChg>
      <pc:sldChg chg="delSp modAnim">
        <pc:chgData name="Haw Jing Yan" userId="08aeef63-b67e-4334-8a02-b74f6e00843a" providerId="ADAL" clId="{8515ED0B-C7A3-4885-A44D-98A7FB76A4C1}" dt="2020-08-17T06:58:50.929" v="0"/>
        <pc:sldMkLst>
          <pc:docMk/>
          <pc:sldMk cId="3447617167" sldId="275"/>
        </pc:sldMkLst>
        <pc:picChg chg="del">
          <ac:chgData name="Haw Jing Yan" userId="08aeef63-b67e-4334-8a02-b74f6e00843a" providerId="ADAL" clId="{8515ED0B-C7A3-4885-A44D-98A7FB76A4C1}" dt="2020-08-17T06:58:50.929" v="0"/>
          <ac:picMkLst>
            <pc:docMk/>
            <pc:sldMk cId="3447617167" sldId="275"/>
            <ac:picMk id="19" creationId="{A607B715-F822-4181-9861-7B20D25B9BA9}"/>
          </ac:picMkLst>
        </pc:picChg>
      </pc:sldChg>
      <pc:sldChg chg="delSp modAnim">
        <pc:chgData name="Haw Jing Yan" userId="08aeef63-b67e-4334-8a02-b74f6e00843a" providerId="ADAL" clId="{8515ED0B-C7A3-4885-A44D-98A7FB76A4C1}" dt="2020-08-17T06:58:50.929" v="0"/>
        <pc:sldMkLst>
          <pc:docMk/>
          <pc:sldMk cId="3155708225" sldId="276"/>
        </pc:sldMkLst>
        <pc:picChg chg="del">
          <ac:chgData name="Haw Jing Yan" userId="08aeef63-b67e-4334-8a02-b74f6e00843a" providerId="ADAL" clId="{8515ED0B-C7A3-4885-A44D-98A7FB76A4C1}" dt="2020-08-17T06:58:50.929" v="0"/>
          <ac:picMkLst>
            <pc:docMk/>
            <pc:sldMk cId="3155708225" sldId="276"/>
            <ac:picMk id="18" creationId="{5DDB9BF6-AA56-4429-9813-65DB688439A9}"/>
          </ac:picMkLst>
        </pc:picChg>
      </pc:sldChg>
      <pc:sldChg chg="delSp modAnim">
        <pc:chgData name="Haw Jing Yan" userId="08aeef63-b67e-4334-8a02-b74f6e00843a" providerId="ADAL" clId="{8515ED0B-C7A3-4885-A44D-98A7FB76A4C1}" dt="2020-08-17T06:58:50.929" v="0"/>
        <pc:sldMkLst>
          <pc:docMk/>
          <pc:sldMk cId="310855352" sldId="277"/>
        </pc:sldMkLst>
        <pc:picChg chg="del">
          <ac:chgData name="Haw Jing Yan" userId="08aeef63-b67e-4334-8a02-b74f6e00843a" providerId="ADAL" clId="{8515ED0B-C7A3-4885-A44D-98A7FB76A4C1}" dt="2020-08-17T06:58:50.929" v="0"/>
          <ac:picMkLst>
            <pc:docMk/>
            <pc:sldMk cId="310855352" sldId="277"/>
            <ac:picMk id="3" creationId="{84867879-30E1-41A6-99ED-256A3F6A6EF0}"/>
          </ac:picMkLst>
        </pc:picChg>
      </pc:sldChg>
      <pc:sldChg chg="del">
        <pc:chgData name="Haw Jing Yan" userId="08aeef63-b67e-4334-8a02-b74f6e00843a" providerId="ADAL" clId="{8515ED0B-C7A3-4885-A44D-98A7FB76A4C1}" dt="2020-08-17T06:59:54.196" v="1" actId="47"/>
        <pc:sldMkLst>
          <pc:docMk/>
          <pc:sldMk cId="433758236" sldId="279"/>
        </pc:sldMkLst>
      </pc:sldChg>
      <pc:sldChg chg="del">
        <pc:chgData name="Haw Jing Yan" userId="08aeef63-b67e-4334-8a02-b74f6e00843a" providerId="ADAL" clId="{8515ED0B-C7A3-4885-A44D-98A7FB76A4C1}" dt="2020-08-17T06:59:54.196" v="1" actId="47"/>
        <pc:sldMkLst>
          <pc:docMk/>
          <pc:sldMk cId="682341930" sldId="280"/>
        </pc:sldMkLst>
      </pc:sldChg>
      <pc:sldChg chg="delSp modAnim">
        <pc:chgData name="Haw Jing Yan" userId="08aeef63-b67e-4334-8a02-b74f6e00843a" providerId="ADAL" clId="{8515ED0B-C7A3-4885-A44D-98A7FB76A4C1}" dt="2020-08-17T06:58:50.929" v="0"/>
        <pc:sldMkLst>
          <pc:docMk/>
          <pc:sldMk cId="610692010" sldId="281"/>
        </pc:sldMkLst>
        <pc:picChg chg="del">
          <ac:chgData name="Haw Jing Yan" userId="08aeef63-b67e-4334-8a02-b74f6e00843a" providerId="ADAL" clId="{8515ED0B-C7A3-4885-A44D-98A7FB76A4C1}" dt="2020-08-17T06:58:50.929" v="0"/>
          <ac:picMkLst>
            <pc:docMk/>
            <pc:sldMk cId="610692010" sldId="281"/>
            <ac:picMk id="15" creationId="{48049DA6-D983-4692-8ACE-3DB33D333D90}"/>
          </ac:picMkLst>
        </pc:picChg>
      </pc:sldChg>
      <pc:sldChg chg="delSp modAnim">
        <pc:chgData name="Haw Jing Yan" userId="08aeef63-b67e-4334-8a02-b74f6e00843a" providerId="ADAL" clId="{8515ED0B-C7A3-4885-A44D-98A7FB76A4C1}" dt="2020-08-17T06:58:50.929" v="0"/>
        <pc:sldMkLst>
          <pc:docMk/>
          <pc:sldMk cId="1122215777" sldId="282"/>
        </pc:sldMkLst>
        <pc:picChg chg="del">
          <ac:chgData name="Haw Jing Yan" userId="08aeef63-b67e-4334-8a02-b74f6e00843a" providerId="ADAL" clId="{8515ED0B-C7A3-4885-A44D-98A7FB76A4C1}" dt="2020-08-17T06:58:50.929" v="0"/>
          <ac:picMkLst>
            <pc:docMk/>
            <pc:sldMk cId="1122215777" sldId="282"/>
            <ac:picMk id="8" creationId="{919F9C70-5E25-4C69-8648-39563E2ED319}"/>
          </ac:picMkLst>
        </pc:picChg>
      </pc:sldChg>
      <pc:sldChg chg="delSp modAnim">
        <pc:chgData name="Haw Jing Yan" userId="08aeef63-b67e-4334-8a02-b74f6e00843a" providerId="ADAL" clId="{8515ED0B-C7A3-4885-A44D-98A7FB76A4C1}" dt="2020-08-17T06:58:50.929" v="0"/>
        <pc:sldMkLst>
          <pc:docMk/>
          <pc:sldMk cId="704217078" sldId="283"/>
        </pc:sldMkLst>
        <pc:picChg chg="del">
          <ac:chgData name="Haw Jing Yan" userId="08aeef63-b67e-4334-8a02-b74f6e00843a" providerId="ADAL" clId="{8515ED0B-C7A3-4885-A44D-98A7FB76A4C1}" dt="2020-08-17T06:58:50.929" v="0"/>
          <ac:picMkLst>
            <pc:docMk/>
            <pc:sldMk cId="704217078" sldId="283"/>
            <ac:picMk id="7" creationId="{A2849142-DC9F-45E1-93C8-FB8BF0650139}"/>
          </ac:picMkLst>
        </pc:picChg>
      </pc:sldChg>
      <pc:sldChg chg="delSp modAnim">
        <pc:chgData name="Haw Jing Yan" userId="08aeef63-b67e-4334-8a02-b74f6e00843a" providerId="ADAL" clId="{8515ED0B-C7A3-4885-A44D-98A7FB76A4C1}" dt="2020-08-17T06:58:50.929" v="0"/>
        <pc:sldMkLst>
          <pc:docMk/>
          <pc:sldMk cId="172469687" sldId="284"/>
        </pc:sldMkLst>
        <pc:picChg chg="del">
          <ac:chgData name="Haw Jing Yan" userId="08aeef63-b67e-4334-8a02-b74f6e00843a" providerId="ADAL" clId="{8515ED0B-C7A3-4885-A44D-98A7FB76A4C1}" dt="2020-08-17T06:58:50.929" v="0"/>
          <ac:picMkLst>
            <pc:docMk/>
            <pc:sldMk cId="172469687" sldId="284"/>
            <ac:picMk id="26" creationId="{81D49F39-2939-4094-8ABC-AF91C003ADA6}"/>
          </ac:picMkLst>
        </pc:picChg>
      </pc:sldChg>
      <pc:sldChg chg="delSp modAnim">
        <pc:chgData name="Haw Jing Yan" userId="08aeef63-b67e-4334-8a02-b74f6e00843a" providerId="ADAL" clId="{8515ED0B-C7A3-4885-A44D-98A7FB76A4C1}" dt="2020-08-17T06:58:50.929" v="0"/>
        <pc:sldMkLst>
          <pc:docMk/>
          <pc:sldMk cId="1215655094" sldId="285"/>
        </pc:sldMkLst>
        <pc:picChg chg="del">
          <ac:chgData name="Haw Jing Yan" userId="08aeef63-b67e-4334-8a02-b74f6e00843a" providerId="ADAL" clId="{8515ED0B-C7A3-4885-A44D-98A7FB76A4C1}" dt="2020-08-17T06:58:50.929" v="0"/>
          <ac:picMkLst>
            <pc:docMk/>
            <pc:sldMk cId="1215655094" sldId="285"/>
            <ac:picMk id="6" creationId="{E71149D8-0791-45F5-A84F-7B28585B84B9}"/>
          </ac:picMkLst>
        </pc:picChg>
      </pc:sldChg>
      <pc:sldChg chg="delSp modAnim">
        <pc:chgData name="Haw Jing Yan" userId="08aeef63-b67e-4334-8a02-b74f6e00843a" providerId="ADAL" clId="{8515ED0B-C7A3-4885-A44D-98A7FB76A4C1}" dt="2020-08-17T06:58:50.929" v="0"/>
        <pc:sldMkLst>
          <pc:docMk/>
          <pc:sldMk cId="1460521496" sldId="286"/>
        </pc:sldMkLst>
        <pc:picChg chg="del">
          <ac:chgData name="Haw Jing Yan" userId="08aeef63-b67e-4334-8a02-b74f6e00843a" providerId="ADAL" clId="{8515ED0B-C7A3-4885-A44D-98A7FB76A4C1}" dt="2020-08-17T06:58:50.929" v="0"/>
          <ac:picMkLst>
            <pc:docMk/>
            <pc:sldMk cId="1460521496" sldId="286"/>
            <ac:picMk id="23" creationId="{6E2582D7-1038-4EF6-99D7-70ECE228F982}"/>
          </ac:picMkLst>
        </pc:picChg>
      </pc:sldChg>
      <pc:sldChg chg="delSp modAnim">
        <pc:chgData name="Haw Jing Yan" userId="08aeef63-b67e-4334-8a02-b74f6e00843a" providerId="ADAL" clId="{8515ED0B-C7A3-4885-A44D-98A7FB76A4C1}" dt="2020-08-17T06:58:50.929" v="0"/>
        <pc:sldMkLst>
          <pc:docMk/>
          <pc:sldMk cId="780589072" sldId="287"/>
        </pc:sldMkLst>
        <pc:picChg chg="del">
          <ac:chgData name="Haw Jing Yan" userId="08aeef63-b67e-4334-8a02-b74f6e00843a" providerId="ADAL" clId="{8515ED0B-C7A3-4885-A44D-98A7FB76A4C1}" dt="2020-08-17T06:58:50.929" v="0"/>
          <ac:picMkLst>
            <pc:docMk/>
            <pc:sldMk cId="780589072" sldId="287"/>
            <ac:picMk id="24" creationId="{50C95B6F-4DC4-4912-A5FB-A7DD4202785F}"/>
          </ac:picMkLst>
        </pc:picChg>
      </pc:sldChg>
      <pc:sldChg chg="delSp modAnim">
        <pc:chgData name="Haw Jing Yan" userId="08aeef63-b67e-4334-8a02-b74f6e00843a" providerId="ADAL" clId="{8515ED0B-C7A3-4885-A44D-98A7FB76A4C1}" dt="2020-08-17T06:58:50.929" v="0"/>
        <pc:sldMkLst>
          <pc:docMk/>
          <pc:sldMk cId="2629024693" sldId="289"/>
        </pc:sldMkLst>
        <pc:picChg chg="del">
          <ac:chgData name="Haw Jing Yan" userId="08aeef63-b67e-4334-8a02-b74f6e00843a" providerId="ADAL" clId="{8515ED0B-C7A3-4885-A44D-98A7FB76A4C1}" dt="2020-08-17T06:58:50.929" v="0"/>
          <ac:picMkLst>
            <pc:docMk/>
            <pc:sldMk cId="2629024693" sldId="289"/>
            <ac:picMk id="7" creationId="{2FF31D17-C09D-4B4B-90D4-71DEC0724FF6}"/>
          </ac:picMkLst>
        </pc:picChg>
      </pc:sldChg>
      <pc:sldChg chg="del">
        <pc:chgData name="Haw Jing Yan" userId="08aeef63-b67e-4334-8a02-b74f6e00843a" providerId="ADAL" clId="{8515ED0B-C7A3-4885-A44D-98A7FB76A4C1}" dt="2020-08-17T06:59:54.196" v="1" actId="47"/>
        <pc:sldMkLst>
          <pc:docMk/>
          <pc:sldMk cId="3297120169" sldId="291"/>
        </pc:sldMkLst>
      </pc:sldChg>
      <pc:sldChg chg="del">
        <pc:chgData name="Haw Jing Yan" userId="08aeef63-b67e-4334-8a02-b74f6e00843a" providerId="ADAL" clId="{8515ED0B-C7A3-4885-A44D-98A7FB76A4C1}" dt="2020-08-17T06:59:54.196" v="1" actId="47"/>
        <pc:sldMkLst>
          <pc:docMk/>
          <pc:sldMk cId="1759186969" sldId="292"/>
        </pc:sldMkLst>
      </pc:sldChg>
      <pc:sldChg chg="delSp modAnim">
        <pc:chgData name="Haw Jing Yan" userId="08aeef63-b67e-4334-8a02-b74f6e00843a" providerId="ADAL" clId="{8515ED0B-C7A3-4885-A44D-98A7FB76A4C1}" dt="2020-08-17T06:58:50.929" v="0"/>
        <pc:sldMkLst>
          <pc:docMk/>
          <pc:sldMk cId="4273472002" sldId="293"/>
        </pc:sldMkLst>
        <pc:picChg chg="del">
          <ac:chgData name="Haw Jing Yan" userId="08aeef63-b67e-4334-8a02-b74f6e00843a" providerId="ADAL" clId="{8515ED0B-C7A3-4885-A44D-98A7FB76A4C1}" dt="2020-08-17T06:58:50.929" v="0"/>
          <ac:picMkLst>
            <pc:docMk/>
            <pc:sldMk cId="4273472002" sldId="293"/>
            <ac:picMk id="35" creationId="{B5658135-12FA-49C7-9827-5FCE31F1C691}"/>
          </ac:picMkLst>
        </pc:picChg>
      </pc:sldChg>
      <pc:sldChg chg="delSp modAnim">
        <pc:chgData name="Haw Jing Yan" userId="08aeef63-b67e-4334-8a02-b74f6e00843a" providerId="ADAL" clId="{8515ED0B-C7A3-4885-A44D-98A7FB76A4C1}" dt="2020-08-17T06:58:50.929" v="0"/>
        <pc:sldMkLst>
          <pc:docMk/>
          <pc:sldMk cId="2163534259" sldId="294"/>
        </pc:sldMkLst>
        <pc:picChg chg="del">
          <ac:chgData name="Haw Jing Yan" userId="08aeef63-b67e-4334-8a02-b74f6e00843a" providerId="ADAL" clId="{8515ED0B-C7A3-4885-A44D-98A7FB76A4C1}" dt="2020-08-17T06:58:50.929" v="0"/>
          <ac:picMkLst>
            <pc:docMk/>
            <pc:sldMk cId="2163534259" sldId="294"/>
            <ac:picMk id="26" creationId="{FF96D464-E197-F642-A07F-AB4C9EDA8590}"/>
          </ac:picMkLst>
        </pc:picChg>
      </pc:sldChg>
      <pc:sldChg chg="del">
        <pc:chgData name="Haw Jing Yan" userId="08aeef63-b67e-4334-8a02-b74f6e00843a" providerId="ADAL" clId="{8515ED0B-C7A3-4885-A44D-98A7FB76A4C1}" dt="2020-08-17T06:59:54.196" v="1" actId="47"/>
        <pc:sldMkLst>
          <pc:docMk/>
          <pc:sldMk cId="880465299" sldId="295"/>
        </pc:sldMkLst>
      </pc:sldChg>
      <pc:sldChg chg="delSp modAnim">
        <pc:chgData name="Haw Jing Yan" userId="08aeef63-b67e-4334-8a02-b74f6e00843a" providerId="ADAL" clId="{8515ED0B-C7A3-4885-A44D-98A7FB76A4C1}" dt="2020-08-17T06:58:50.929" v="0"/>
        <pc:sldMkLst>
          <pc:docMk/>
          <pc:sldMk cId="1326613159" sldId="296"/>
        </pc:sldMkLst>
        <pc:picChg chg="del">
          <ac:chgData name="Haw Jing Yan" userId="08aeef63-b67e-4334-8a02-b74f6e00843a" providerId="ADAL" clId="{8515ED0B-C7A3-4885-A44D-98A7FB76A4C1}" dt="2020-08-17T06:58:50.929" v="0"/>
          <ac:picMkLst>
            <pc:docMk/>
            <pc:sldMk cId="1326613159" sldId="296"/>
            <ac:picMk id="28" creationId="{863CCBC0-5DE5-431B-9295-4E4C08B7851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6FC77-0083-46B2-B48E-02B205A2584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DEFD83-82D5-4344-8BD8-F8A372167A4A}">
      <dgm:prSet/>
      <dgm:spPr/>
      <dgm:t>
        <a:bodyPr/>
        <a:lstStyle/>
        <a:p>
          <a:pPr>
            <a:lnSpc>
              <a:spcPct val="100000"/>
            </a:lnSpc>
          </a:pPr>
          <a:r>
            <a:rPr lang="en-SG" dirty="0"/>
            <a:t>Simulation </a:t>
          </a:r>
          <a:br>
            <a:rPr lang="en-SG" dirty="0"/>
          </a:br>
          <a:r>
            <a:rPr lang="en-SG" dirty="0"/>
            <a:t>(Monte Carlo, Sampling)</a:t>
          </a:r>
        </a:p>
      </dgm:t>
    </dgm:pt>
    <dgm:pt modelId="{B9133BF3-0C6D-4CE1-B906-0AF64780EC6E}" type="parTrans" cxnId="{4148E13F-343F-4304-93C9-81C860177C65}">
      <dgm:prSet/>
      <dgm:spPr/>
      <dgm:t>
        <a:bodyPr/>
        <a:lstStyle/>
        <a:p>
          <a:endParaRPr lang="en-US"/>
        </a:p>
      </dgm:t>
    </dgm:pt>
    <dgm:pt modelId="{4B4AF594-617D-4D33-A5FC-9ACBB94EB41D}" type="sibTrans" cxnId="{4148E13F-343F-4304-93C9-81C860177C65}">
      <dgm:prSet/>
      <dgm:spPr/>
      <dgm:t>
        <a:bodyPr/>
        <a:lstStyle/>
        <a:p>
          <a:endParaRPr lang="en-US"/>
        </a:p>
      </dgm:t>
    </dgm:pt>
    <dgm:pt modelId="{E4A19814-DC31-4F43-AF16-C0A19681DE0A}">
      <dgm:prSet/>
      <dgm:spPr/>
      <dgm:t>
        <a:bodyPr/>
        <a:lstStyle/>
        <a:p>
          <a:pPr>
            <a:lnSpc>
              <a:spcPct val="100000"/>
            </a:lnSpc>
          </a:pPr>
          <a:r>
            <a:rPr lang="en-SG" dirty="0"/>
            <a:t>Cryptography</a:t>
          </a:r>
        </a:p>
        <a:p>
          <a:pPr>
            <a:lnSpc>
              <a:spcPct val="100000"/>
            </a:lnSpc>
          </a:pPr>
          <a:r>
            <a:rPr lang="en-SG" dirty="0"/>
            <a:t>(Banking, Encryption, QKD)</a:t>
          </a:r>
          <a:endParaRPr lang="en-US" dirty="0"/>
        </a:p>
      </dgm:t>
    </dgm:pt>
    <dgm:pt modelId="{23520FAC-F130-4117-A9A9-A887A3F592C9}" type="parTrans" cxnId="{DF8DF5D5-6E4A-4AAA-839B-B2E4E5658774}">
      <dgm:prSet/>
      <dgm:spPr/>
      <dgm:t>
        <a:bodyPr/>
        <a:lstStyle/>
        <a:p>
          <a:endParaRPr lang="en-US"/>
        </a:p>
      </dgm:t>
    </dgm:pt>
    <dgm:pt modelId="{0842A8AE-D401-4D6C-A67D-929CF3419EFB}" type="sibTrans" cxnId="{DF8DF5D5-6E4A-4AAA-839B-B2E4E5658774}">
      <dgm:prSet/>
      <dgm:spPr/>
      <dgm:t>
        <a:bodyPr/>
        <a:lstStyle/>
        <a:p>
          <a:endParaRPr lang="en-US"/>
        </a:p>
      </dgm:t>
    </dgm:pt>
    <dgm:pt modelId="{27538ED0-64BF-4C2A-9555-EE39C67C4DB4}">
      <dgm:prSet/>
      <dgm:spPr/>
      <dgm:t>
        <a:bodyPr/>
        <a:lstStyle/>
        <a:p>
          <a:pPr>
            <a:lnSpc>
              <a:spcPct val="100000"/>
            </a:lnSpc>
          </a:pPr>
          <a:r>
            <a:rPr lang="en-SG" dirty="0"/>
            <a:t>Fundamental science</a:t>
          </a:r>
          <a:br>
            <a:rPr lang="en-SG" dirty="0"/>
          </a:br>
          <a:r>
            <a:rPr lang="en-SG" dirty="0"/>
            <a:t>(Loophole-free Bell test)</a:t>
          </a:r>
          <a:endParaRPr lang="en-US" dirty="0"/>
        </a:p>
      </dgm:t>
    </dgm:pt>
    <dgm:pt modelId="{40A12900-7B96-43E4-A697-A07A76E3A226}" type="parTrans" cxnId="{0A8B49BD-1641-4CA4-9847-2948ED9AEFC7}">
      <dgm:prSet/>
      <dgm:spPr/>
      <dgm:t>
        <a:bodyPr/>
        <a:lstStyle/>
        <a:p>
          <a:endParaRPr lang="en-US"/>
        </a:p>
      </dgm:t>
    </dgm:pt>
    <dgm:pt modelId="{8CD35C02-9F63-454E-A3E5-9BB768E5B996}" type="sibTrans" cxnId="{0A8B49BD-1641-4CA4-9847-2948ED9AEFC7}">
      <dgm:prSet/>
      <dgm:spPr/>
      <dgm:t>
        <a:bodyPr/>
        <a:lstStyle/>
        <a:p>
          <a:endParaRPr lang="en-US"/>
        </a:p>
      </dgm:t>
    </dgm:pt>
    <dgm:pt modelId="{607C6DFE-DC8C-43A8-BA44-DF8AA63F1660}" type="pres">
      <dgm:prSet presAssocID="{CC46FC77-0083-46B2-B48E-02B205A2584A}" presName="root" presStyleCnt="0">
        <dgm:presLayoutVars>
          <dgm:dir/>
          <dgm:resizeHandles val="exact"/>
        </dgm:presLayoutVars>
      </dgm:prSet>
      <dgm:spPr/>
    </dgm:pt>
    <dgm:pt modelId="{9DAB57B0-F08F-4501-BEBB-48CF90077366}" type="pres">
      <dgm:prSet presAssocID="{53DEFD83-82D5-4344-8BD8-F8A372167A4A}" presName="compNode" presStyleCnt="0"/>
      <dgm:spPr/>
    </dgm:pt>
    <dgm:pt modelId="{D49FDF0A-A65C-48CE-861F-DAF07E5EC1DD}" type="pres">
      <dgm:prSet presAssocID="{53DEFD83-82D5-4344-8BD8-F8A372167A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3A41B7F6-B2AC-4606-B803-200779C1B4B3}" type="pres">
      <dgm:prSet presAssocID="{53DEFD83-82D5-4344-8BD8-F8A372167A4A}" presName="spaceRect" presStyleCnt="0"/>
      <dgm:spPr/>
    </dgm:pt>
    <dgm:pt modelId="{67F67F68-D893-483B-9B2E-96EBB6AAD70A}" type="pres">
      <dgm:prSet presAssocID="{53DEFD83-82D5-4344-8BD8-F8A372167A4A}" presName="textRect" presStyleLbl="revTx" presStyleIdx="0" presStyleCnt="3">
        <dgm:presLayoutVars>
          <dgm:chMax val="1"/>
          <dgm:chPref val="1"/>
        </dgm:presLayoutVars>
      </dgm:prSet>
      <dgm:spPr/>
    </dgm:pt>
    <dgm:pt modelId="{E86A9F0A-7303-47E8-B076-F1823B9B4852}" type="pres">
      <dgm:prSet presAssocID="{4B4AF594-617D-4D33-A5FC-9ACBB94EB41D}" presName="sibTrans" presStyleCnt="0"/>
      <dgm:spPr/>
    </dgm:pt>
    <dgm:pt modelId="{CD0D9167-A547-4AA8-B5F9-7661DDCCD40A}" type="pres">
      <dgm:prSet presAssocID="{E4A19814-DC31-4F43-AF16-C0A19681DE0A}" presName="compNode" presStyleCnt="0"/>
      <dgm:spPr/>
    </dgm:pt>
    <dgm:pt modelId="{19A468F6-2BD3-40F9-B016-EE859DB3A5D7}" type="pres">
      <dgm:prSet presAssocID="{E4A19814-DC31-4F43-AF16-C0A19681DE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589A9E3F-7C9F-4250-A9A2-121964A9F252}" type="pres">
      <dgm:prSet presAssocID="{E4A19814-DC31-4F43-AF16-C0A19681DE0A}" presName="spaceRect" presStyleCnt="0"/>
      <dgm:spPr/>
    </dgm:pt>
    <dgm:pt modelId="{C31956D1-6901-4A73-8595-94EB10CCEEC3}" type="pres">
      <dgm:prSet presAssocID="{E4A19814-DC31-4F43-AF16-C0A19681DE0A}" presName="textRect" presStyleLbl="revTx" presStyleIdx="1" presStyleCnt="3">
        <dgm:presLayoutVars>
          <dgm:chMax val="1"/>
          <dgm:chPref val="1"/>
        </dgm:presLayoutVars>
      </dgm:prSet>
      <dgm:spPr/>
    </dgm:pt>
    <dgm:pt modelId="{D01E4C5E-6D3E-4CB1-90DC-F1CF34DD1AC7}" type="pres">
      <dgm:prSet presAssocID="{0842A8AE-D401-4D6C-A67D-929CF3419EFB}" presName="sibTrans" presStyleCnt="0"/>
      <dgm:spPr/>
    </dgm:pt>
    <dgm:pt modelId="{EDD1B035-ABEC-47EA-9D30-842698987043}" type="pres">
      <dgm:prSet presAssocID="{27538ED0-64BF-4C2A-9555-EE39C67C4DB4}" presName="compNode" presStyleCnt="0"/>
      <dgm:spPr/>
    </dgm:pt>
    <dgm:pt modelId="{3755C875-4BA6-4811-8A29-FD0D0BB2471F}" type="pres">
      <dgm:prSet presAssocID="{27538ED0-64BF-4C2A-9555-EE39C67C4D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0D896086-9889-42DE-902A-27995BFD5E43}" type="pres">
      <dgm:prSet presAssocID="{27538ED0-64BF-4C2A-9555-EE39C67C4DB4}" presName="spaceRect" presStyleCnt="0"/>
      <dgm:spPr/>
    </dgm:pt>
    <dgm:pt modelId="{98DF90A5-4512-4039-9B73-EA32B27059E1}" type="pres">
      <dgm:prSet presAssocID="{27538ED0-64BF-4C2A-9555-EE39C67C4DB4}" presName="textRect" presStyleLbl="revTx" presStyleIdx="2" presStyleCnt="3">
        <dgm:presLayoutVars>
          <dgm:chMax val="1"/>
          <dgm:chPref val="1"/>
        </dgm:presLayoutVars>
      </dgm:prSet>
      <dgm:spPr/>
    </dgm:pt>
  </dgm:ptLst>
  <dgm:cxnLst>
    <dgm:cxn modelId="{4287CF02-EE17-4885-8230-E4842422F638}" type="presOf" srcId="{53DEFD83-82D5-4344-8BD8-F8A372167A4A}" destId="{67F67F68-D893-483B-9B2E-96EBB6AAD70A}" srcOrd="0" destOrd="0" presId="urn:microsoft.com/office/officeart/2018/2/layout/IconLabelList"/>
    <dgm:cxn modelId="{4148E13F-343F-4304-93C9-81C860177C65}" srcId="{CC46FC77-0083-46B2-B48E-02B205A2584A}" destId="{53DEFD83-82D5-4344-8BD8-F8A372167A4A}" srcOrd="0" destOrd="0" parTransId="{B9133BF3-0C6D-4CE1-B906-0AF64780EC6E}" sibTransId="{4B4AF594-617D-4D33-A5FC-9ACBB94EB41D}"/>
    <dgm:cxn modelId="{B0EF8C81-D478-4763-8B52-005B390F55DC}" type="presOf" srcId="{E4A19814-DC31-4F43-AF16-C0A19681DE0A}" destId="{C31956D1-6901-4A73-8595-94EB10CCEEC3}" srcOrd="0" destOrd="0" presId="urn:microsoft.com/office/officeart/2018/2/layout/IconLabelList"/>
    <dgm:cxn modelId="{98268C9D-411B-4B1A-9D32-99598142EDB8}" type="presOf" srcId="{CC46FC77-0083-46B2-B48E-02B205A2584A}" destId="{607C6DFE-DC8C-43A8-BA44-DF8AA63F1660}" srcOrd="0" destOrd="0" presId="urn:microsoft.com/office/officeart/2018/2/layout/IconLabelList"/>
    <dgm:cxn modelId="{0A8B49BD-1641-4CA4-9847-2948ED9AEFC7}" srcId="{CC46FC77-0083-46B2-B48E-02B205A2584A}" destId="{27538ED0-64BF-4C2A-9555-EE39C67C4DB4}" srcOrd="2" destOrd="0" parTransId="{40A12900-7B96-43E4-A697-A07A76E3A226}" sibTransId="{8CD35C02-9F63-454E-A3E5-9BB768E5B996}"/>
    <dgm:cxn modelId="{DF8DF5D5-6E4A-4AAA-839B-B2E4E5658774}" srcId="{CC46FC77-0083-46B2-B48E-02B205A2584A}" destId="{E4A19814-DC31-4F43-AF16-C0A19681DE0A}" srcOrd="1" destOrd="0" parTransId="{23520FAC-F130-4117-A9A9-A887A3F592C9}" sibTransId="{0842A8AE-D401-4D6C-A67D-929CF3419EFB}"/>
    <dgm:cxn modelId="{DAF5F3F2-31C2-42FC-BA06-304945A8191B}" type="presOf" srcId="{27538ED0-64BF-4C2A-9555-EE39C67C4DB4}" destId="{98DF90A5-4512-4039-9B73-EA32B27059E1}" srcOrd="0" destOrd="0" presId="urn:microsoft.com/office/officeart/2018/2/layout/IconLabelList"/>
    <dgm:cxn modelId="{E1901B66-0BB7-4144-926C-45853885CBC5}" type="presParOf" srcId="{607C6DFE-DC8C-43A8-BA44-DF8AA63F1660}" destId="{9DAB57B0-F08F-4501-BEBB-48CF90077366}" srcOrd="0" destOrd="0" presId="urn:microsoft.com/office/officeart/2018/2/layout/IconLabelList"/>
    <dgm:cxn modelId="{81254BE8-7031-4645-9260-C6DED06673A0}" type="presParOf" srcId="{9DAB57B0-F08F-4501-BEBB-48CF90077366}" destId="{D49FDF0A-A65C-48CE-861F-DAF07E5EC1DD}" srcOrd="0" destOrd="0" presId="urn:microsoft.com/office/officeart/2018/2/layout/IconLabelList"/>
    <dgm:cxn modelId="{C1EB58AD-4D07-4D6C-BB55-F3412C753C9C}" type="presParOf" srcId="{9DAB57B0-F08F-4501-BEBB-48CF90077366}" destId="{3A41B7F6-B2AC-4606-B803-200779C1B4B3}" srcOrd="1" destOrd="0" presId="urn:microsoft.com/office/officeart/2018/2/layout/IconLabelList"/>
    <dgm:cxn modelId="{1FAF10CC-38D8-4632-9483-BA6F00FEB7E4}" type="presParOf" srcId="{9DAB57B0-F08F-4501-BEBB-48CF90077366}" destId="{67F67F68-D893-483B-9B2E-96EBB6AAD70A}" srcOrd="2" destOrd="0" presId="urn:microsoft.com/office/officeart/2018/2/layout/IconLabelList"/>
    <dgm:cxn modelId="{5FF9EF48-01F8-448A-889A-2EC66F295FFB}" type="presParOf" srcId="{607C6DFE-DC8C-43A8-BA44-DF8AA63F1660}" destId="{E86A9F0A-7303-47E8-B076-F1823B9B4852}" srcOrd="1" destOrd="0" presId="urn:microsoft.com/office/officeart/2018/2/layout/IconLabelList"/>
    <dgm:cxn modelId="{B5CF3448-02B1-4464-8521-5256F8EA5E98}" type="presParOf" srcId="{607C6DFE-DC8C-43A8-BA44-DF8AA63F1660}" destId="{CD0D9167-A547-4AA8-B5F9-7661DDCCD40A}" srcOrd="2" destOrd="0" presId="urn:microsoft.com/office/officeart/2018/2/layout/IconLabelList"/>
    <dgm:cxn modelId="{8BEC0D14-A2B1-4675-98EC-3F567E4871AE}" type="presParOf" srcId="{CD0D9167-A547-4AA8-B5F9-7661DDCCD40A}" destId="{19A468F6-2BD3-40F9-B016-EE859DB3A5D7}" srcOrd="0" destOrd="0" presId="urn:microsoft.com/office/officeart/2018/2/layout/IconLabelList"/>
    <dgm:cxn modelId="{EA48FC5C-89DF-4E16-9EEF-3ABCEC111F8B}" type="presParOf" srcId="{CD0D9167-A547-4AA8-B5F9-7661DDCCD40A}" destId="{589A9E3F-7C9F-4250-A9A2-121964A9F252}" srcOrd="1" destOrd="0" presId="urn:microsoft.com/office/officeart/2018/2/layout/IconLabelList"/>
    <dgm:cxn modelId="{824EB1FD-C76D-4693-8BCF-327CB6B27DAD}" type="presParOf" srcId="{CD0D9167-A547-4AA8-B5F9-7661DDCCD40A}" destId="{C31956D1-6901-4A73-8595-94EB10CCEEC3}" srcOrd="2" destOrd="0" presId="urn:microsoft.com/office/officeart/2018/2/layout/IconLabelList"/>
    <dgm:cxn modelId="{A2CD29B1-D322-4A46-B007-41F475051C2C}" type="presParOf" srcId="{607C6DFE-DC8C-43A8-BA44-DF8AA63F1660}" destId="{D01E4C5E-6D3E-4CB1-90DC-F1CF34DD1AC7}" srcOrd="3" destOrd="0" presId="urn:microsoft.com/office/officeart/2018/2/layout/IconLabelList"/>
    <dgm:cxn modelId="{9B09EF3E-94F3-4EFD-9880-8BD358B3E3AA}" type="presParOf" srcId="{607C6DFE-DC8C-43A8-BA44-DF8AA63F1660}" destId="{EDD1B035-ABEC-47EA-9D30-842698987043}" srcOrd="4" destOrd="0" presId="urn:microsoft.com/office/officeart/2018/2/layout/IconLabelList"/>
    <dgm:cxn modelId="{3308AE51-FA88-4B71-89AA-82764B213EE3}" type="presParOf" srcId="{EDD1B035-ABEC-47EA-9D30-842698987043}" destId="{3755C875-4BA6-4811-8A29-FD0D0BB2471F}" srcOrd="0" destOrd="0" presId="urn:microsoft.com/office/officeart/2018/2/layout/IconLabelList"/>
    <dgm:cxn modelId="{CBDC33C3-BDDB-4014-B3AE-DCAFB194F1F1}" type="presParOf" srcId="{EDD1B035-ABEC-47EA-9D30-842698987043}" destId="{0D896086-9889-42DE-902A-27995BFD5E43}" srcOrd="1" destOrd="0" presId="urn:microsoft.com/office/officeart/2018/2/layout/IconLabelList"/>
    <dgm:cxn modelId="{30DCA29D-3CE2-406C-B188-DACA89CED00E}" type="presParOf" srcId="{EDD1B035-ABEC-47EA-9D30-842698987043}" destId="{98DF90A5-4512-4039-9B73-EA32B27059E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CC3B8-5D00-494C-8582-CE27ECF0FF1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A9E339-069C-46EB-86F6-45440DC92D35}">
      <dgm:prSet/>
      <dgm:spPr/>
      <dgm:t>
        <a:bodyPr/>
        <a:lstStyle/>
        <a:p>
          <a:pPr>
            <a:defRPr b="1"/>
          </a:pPr>
          <a:r>
            <a:rPr lang="en-SG" dirty="0"/>
            <a:t>Introduction</a:t>
          </a:r>
          <a:endParaRPr lang="en-US" dirty="0"/>
        </a:p>
      </dgm:t>
    </dgm:pt>
    <dgm:pt modelId="{B9455C72-A282-4154-B8E6-81382BD5640C}" type="parTrans" cxnId="{D04315EE-1805-4BB2-ACD6-47EC3A071131}">
      <dgm:prSet/>
      <dgm:spPr/>
      <dgm:t>
        <a:bodyPr/>
        <a:lstStyle/>
        <a:p>
          <a:endParaRPr lang="en-US"/>
        </a:p>
      </dgm:t>
    </dgm:pt>
    <dgm:pt modelId="{7F9EF4B2-5E5E-4558-AB97-09A617327477}" type="sibTrans" cxnId="{D04315EE-1805-4BB2-ACD6-47EC3A071131}">
      <dgm:prSet/>
      <dgm:spPr/>
      <dgm:t>
        <a:bodyPr/>
        <a:lstStyle/>
        <a:p>
          <a:endParaRPr lang="en-US"/>
        </a:p>
      </dgm:t>
    </dgm:pt>
    <dgm:pt modelId="{DC313427-5B31-457C-9F69-C22793B1722E}">
      <dgm:prSet/>
      <dgm:spPr/>
      <dgm:t>
        <a:bodyPr/>
        <a:lstStyle/>
        <a:p>
          <a:r>
            <a:rPr lang="en-SG" dirty="0"/>
            <a:t>QRNG under test (QUT) </a:t>
          </a:r>
          <a:endParaRPr lang="en-US" dirty="0"/>
        </a:p>
      </dgm:t>
    </dgm:pt>
    <dgm:pt modelId="{8F9B8E71-1B7C-4B8A-A853-2D7932051894}" type="parTrans" cxnId="{D41C7D0A-FDE7-4AEF-84ED-04C88A46AF44}">
      <dgm:prSet/>
      <dgm:spPr/>
      <dgm:t>
        <a:bodyPr/>
        <a:lstStyle/>
        <a:p>
          <a:endParaRPr lang="en-US"/>
        </a:p>
      </dgm:t>
    </dgm:pt>
    <dgm:pt modelId="{52F19D69-0540-488E-B096-7D64E0100FAE}" type="sibTrans" cxnId="{D41C7D0A-FDE7-4AEF-84ED-04C88A46AF44}">
      <dgm:prSet/>
      <dgm:spPr/>
      <dgm:t>
        <a:bodyPr/>
        <a:lstStyle/>
        <a:p>
          <a:endParaRPr lang="en-US"/>
        </a:p>
      </dgm:t>
    </dgm:pt>
    <dgm:pt modelId="{3794D713-7C1E-4B26-8727-A49CA08976F6}">
      <dgm:prSet/>
      <dgm:spPr/>
      <dgm:t>
        <a:bodyPr/>
        <a:lstStyle/>
        <a:p>
          <a:r>
            <a:rPr lang="en-SG" dirty="0"/>
            <a:t>ML tools </a:t>
          </a:r>
          <a:endParaRPr lang="en-US" dirty="0"/>
        </a:p>
      </dgm:t>
    </dgm:pt>
    <dgm:pt modelId="{1CA948C5-B73C-48DF-822E-62DBF7F14DB4}" type="parTrans" cxnId="{9C13989F-62C3-4531-961D-7103A82AAED8}">
      <dgm:prSet/>
      <dgm:spPr/>
      <dgm:t>
        <a:bodyPr/>
        <a:lstStyle/>
        <a:p>
          <a:endParaRPr lang="en-US"/>
        </a:p>
      </dgm:t>
    </dgm:pt>
    <dgm:pt modelId="{6F3948B3-AE69-4880-9CE5-39562AB63787}" type="sibTrans" cxnId="{9C13989F-62C3-4531-961D-7103A82AAED8}">
      <dgm:prSet/>
      <dgm:spPr/>
      <dgm:t>
        <a:bodyPr/>
        <a:lstStyle/>
        <a:p>
          <a:endParaRPr lang="en-US"/>
        </a:p>
      </dgm:t>
    </dgm:pt>
    <dgm:pt modelId="{F2C0FEF7-EA81-4385-8DA2-784518B71477}">
      <dgm:prSet/>
      <dgm:spPr/>
      <dgm:t>
        <a:bodyPr/>
        <a:lstStyle/>
        <a:p>
          <a:pPr>
            <a:defRPr b="1"/>
          </a:pPr>
          <a:r>
            <a:rPr lang="en-SG"/>
            <a:t>Method</a:t>
          </a:r>
          <a:endParaRPr lang="en-US"/>
        </a:p>
      </dgm:t>
    </dgm:pt>
    <dgm:pt modelId="{80918516-D3DE-4E6F-968F-84686C9C71B7}" type="parTrans" cxnId="{57C4EED1-FD44-487E-8533-8710F8B05E5F}">
      <dgm:prSet/>
      <dgm:spPr/>
      <dgm:t>
        <a:bodyPr/>
        <a:lstStyle/>
        <a:p>
          <a:endParaRPr lang="en-US"/>
        </a:p>
      </dgm:t>
    </dgm:pt>
    <dgm:pt modelId="{E9013143-D5A9-4E71-9D7E-11E755B60035}" type="sibTrans" cxnId="{57C4EED1-FD44-487E-8533-8710F8B05E5F}">
      <dgm:prSet/>
      <dgm:spPr/>
      <dgm:t>
        <a:bodyPr/>
        <a:lstStyle/>
        <a:p>
          <a:endParaRPr lang="en-US"/>
        </a:p>
      </dgm:t>
    </dgm:pt>
    <dgm:pt modelId="{A54C6945-D9C2-4165-A6E8-FA0A9F52DEB8}">
      <dgm:prSet/>
      <dgm:spPr/>
      <dgm:t>
        <a:bodyPr/>
        <a:lstStyle/>
        <a:p>
          <a:r>
            <a:rPr lang="en-SG" dirty="0"/>
            <a:t>Dataset</a:t>
          </a:r>
          <a:endParaRPr lang="en-US" dirty="0"/>
        </a:p>
      </dgm:t>
    </dgm:pt>
    <dgm:pt modelId="{E4523A63-CD0E-42D0-B151-147BC032368E}" type="parTrans" cxnId="{8CA6F7C5-28D7-43A8-A05E-73B89B12B5F8}">
      <dgm:prSet/>
      <dgm:spPr/>
      <dgm:t>
        <a:bodyPr/>
        <a:lstStyle/>
        <a:p>
          <a:endParaRPr lang="en-US"/>
        </a:p>
      </dgm:t>
    </dgm:pt>
    <dgm:pt modelId="{4577D3AB-DE6A-4412-9E1A-BDD48FF9D06A}" type="sibTrans" cxnId="{8CA6F7C5-28D7-43A8-A05E-73B89B12B5F8}">
      <dgm:prSet/>
      <dgm:spPr/>
      <dgm:t>
        <a:bodyPr/>
        <a:lstStyle/>
        <a:p>
          <a:endParaRPr lang="en-US"/>
        </a:p>
      </dgm:t>
    </dgm:pt>
    <dgm:pt modelId="{5B8013AE-32EF-463B-9B99-0C4B863A13CA}">
      <dgm:prSet/>
      <dgm:spPr/>
      <dgm:t>
        <a:bodyPr/>
        <a:lstStyle/>
        <a:p>
          <a:r>
            <a:rPr lang="en-SG" dirty="0"/>
            <a:t>Training of ML</a:t>
          </a:r>
          <a:endParaRPr lang="en-US" dirty="0"/>
        </a:p>
      </dgm:t>
    </dgm:pt>
    <dgm:pt modelId="{C2DAD6ED-2706-4569-B5F2-31E5151E963F}" type="parTrans" cxnId="{4985492E-6627-4192-902D-EEEF5EC690AD}">
      <dgm:prSet/>
      <dgm:spPr/>
      <dgm:t>
        <a:bodyPr/>
        <a:lstStyle/>
        <a:p>
          <a:endParaRPr lang="en-US"/>
        </a:p>
      </dgm:t>
    </dgm:pt>
    <dgm:pt modelId="{93FBF183-0820-46FE-BBF7-409058F5745F}" type="sibTrans" cxnId="{4985492E-6627-4192-902D-EEEF5EC690AD}">
      <dgm:prSet/>
      <dgm:spPr/>
      <dgm:t>
        <a:bodyPr/>
        <a:lstStyle/>
        <a:p>
          <a:endParaRPr lang="en-US"/>
        </a:p>
      </dgm:t>
    </dgm:pt>
    <dgm:pt modelId="{BA1B280F-0EEB-4563-B4FC-20B48DDCA8B8}">
      <dgm:prSet/>
      <dgm:spPr/>
      <dgm:t>
        <a:bodyPr/>
        <a:lstStyle/>
        <a:p>
          <a:pPr>
            <a:defRPr b="1"/>
          </a:pPr>
          <a:r>
            <a:rPr lang="en-SG" dirty="0"/>
            <a:t>Results</a:t>
          </a:r>
          <a:endParaRPr lang="en-US" dirty="0"/>
        </a:p>
      </dgm:t>
    </dgm:pt>
    <dgm:pt modelId="{D89F86B6-82A8-4FA5-BD14-CE9259715F2E}" type="parTrans" cxnId="{7C9FAE4A-83FA-484E-98E5-C238037B65B4}">
      <dgm:prSet/>
      <dgm:spPr/>
      <dgm:t>
        <a:bodyPr/>
        <a:lstStyle/>
        <a:p>
          <a:endParaRPr lang="en-US"/>
        </a:p>
      </dgm:t>
    </dgm:pt>
    <dgm:pt modelId="{BEFE2025-AC02-4038-862A-2B8075719F34}" type="sibTrans" cxnId="{7C9FAE4A-83FA-484E-98E5-C238037B65B4}">
      <dgm:prSet/>
      <dgm:spPr/>
      <dgm:t>
        <a:bodyPr/>
        <a:lstStyle/>
        <a:p>
          <a:endParaRPr lang="en-US"/>
        </a:p>
      </dgm:t>
    </dgm:pt>
    <dgm:pt modelId="{096C4DDE-51F7-43A6-B4E1-3F226EB272E3}">
      <dgm:prSet/>
      <dgm:spPr/>
      <dgm:t>
        <a:bodyPr/>
        <a:lstStyle/>
        <a:p>
          <a:r>
            <a:rPr lang="en-US" dirty="0"/>
            <a:t>Non-uniform randomness</a:t>
          </a:r>
        </a:p>
      </dgm:t>
    </dgm:pt>
    <dgm:pt modelId="{986E8125-BF73-4B1D-85EC-A18807F0FB46}" type="parTrans" cxnId="{801B3A5E-8EEB-4A08-A3C6-B93674BA46A9}">
      <dgm:prSet/>
      <dgm:spPr/>
      <dgm:t>
        <a:bodyPr/>
        <a:lstStyle/>
        <a:p>
          <a:endParaRPr lang="en-US"/>
        </a:p>
      </dgm:t>
    </dgm:pt>
    <dgm:pt modelId="{ED171DA8-7419-4AD0-AAAB-229FC4A4A9BC}" type="sibTrans" cxnId="{801B3A5E-8EEB-4A08-A3C6-B93674BA46A9}">
      <dgm:prSet/>
      <dgm:spPr/>
      <dgm:t>
        <a:bodyPr/>
        <a:lstStyle/>
        <a:p>
          <a:endParaRPr lang="en-US"/>
        </a:p>
      </dgm:t>
    </dgm:pt>
    <dgm:pt modelId="{0B423976-E50F-45BB-96E6-A620EEB7D8A1}">
      <dgm:prSet/>
      <dgm:spPr/>
      <dgm:t>
        <a:bodyPr/>
        <a:lstStyle/>
        <a:p>
          <a:r>
            <a:rPr lang="en-SG" dirty="0"/>
            <a:t>Uniform randomness</a:t>
          </a:r>
          <a:endParaRPr lang="en-US" dirty="0"/>
        </a:p>
      </dgm:t>
    </dgm:pt>
    <dgm:pt modelId="{76E4B693-4320-417A-912B-48A8645B6777}" type="parTrans" cxnId="{214E4FBF-B5ED-4F4B-B49A-9004D85F16AA}">
      <dgm:prSet/>
      <dgm:spPr/>
      <dgm:t>
        <a:bodyPr/>
        <a:lstStyle/>
        <a:p>
          <a:endParaRPr lang="en-US"/>
        </a:p>
      </dgm:t>
    </dgm:pt>
    <dgm:pt modelId="{115D0208-0F99-4E1C-A1C3-08C3155D8D9A}" type="sibTrans" cxnId="{214E4FBF-B5ED-4F4B-B49A-9004D85F16AA}">
      <dgm:prSet/>
      <dgm:spPr/>
      <dgm:t>
        <a:bodyPr/>
        <a:lstStyle/>
        <a:p>
          <a:endParaRPr lang="en-US"/>
        </a:p>
      </dgm:t>
    </dgm:pt>
    <dgm:pt modelId="{9E87C8C2-D89D-4ECB-8A4E-68DD842B7B36}" type="pres">
      <dgm:prSet presAssocID="{07ECC3B8-5D00-494C-8582-CE27ECF0FF1E}" presName="root" presStyleCnt="0">
        <dgm:presLayoutVars>
          <dgm:dir/>
          <dgm:resizeHandles val="exact"/>
        </dgm:presLayoutVars>
      </dgm:prSet>
      <dgm:spPr/>
    </dgm:pt>
    <dgm:pt modelId="{2F9C1C3A-1392-4050-BBCF-BC91A4ECA81E}" type="pres">
      <dgm:prSet presAssocID="{28A9E339-069C-46EB-86F6-45440DC92D35}" presName="compNode" presStyleCnt="0"/>
      <dgm:spPr/>
    </dgm:pt>
    <dgm:pt modelId="{EBF629C4-20F4-491B-B003-D8F2D8FD5F9E}" type="pres">
      <dgm:prSet presAssocID="{28A9E339-069C-46EB-86F6-45440DC92D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4F5887F-E0E4-48FA-B0CD-FD07824CDE30}" type="pres">
      <dgm:prSet presAssocID="{28A9E339-069C-46EB-86F6-45440DC92D35}" presName="iconSpace" presStyleCnt="0"/>
      <dgm:spPr/>
    </dgm:pt>
    <dgm:pt modelId="{D3C3DD68-9E83-4025-92A8-5FCEAD91BF44}" type="pres">
      <dgm:prSet presAssocID="{28A9E339-069C-46EB-86F6-45440DC92D35}" presName="parTx" presStyleLbl="revTx" presStyleIdx="0" presStyleCnt="6">
        <dgm:presLayoutVars>
          <dgm:chMax val="0"/>
          <dgm:chPref val="0"/>
        </dgm:presLayoutVars>
      </dgm:prSet>
      <dgm:spPr/>
    </dgm:pt>
    <dgm:pt modelId="{5A48A954-36FB-463E-B062-3453CD4FBFFF}" type="pres">
      <dgm:prSet presAssocID="{28A9E339-069C-46EB-86F6-45440DC92D35}" presName="txSpace" presStyleCnt="0"/>
      <dgm:spPr/>
    </dgm:pt>
    <dgm:pt modelId="{4C687930-0F69-46CF-BEAF-25BB02021E5E}" type="pres">
      <dgm:prSet presAssocID="{28A9E339-069C-46EB-86F6-45440DC92D35}" presName="desTx" presStyleLbl="revTx" presStyleIdx="1" presStyleCnt="6">
        <dgm:presLayoutVars/>
      </dgm:prSet>
      <dgm:spPr/>
    </dgm:pt>
    <dgm:pt modelId="{D9433577-0AA0-44DF-8569-B44E30DA9A7C}" type="pres">
      <dgm:prSet presAssocID="{7F9EF4B2-5E5E-4558-AB97-09A617327477}" presName="sibTrans" presStyleCnt="0"/>
      <dgm:spPr/>
    </dgm:pt>
    <dgm:pt modelId="{8F94A3BB-1B05-4E7A-A706-D7496C5A575E}" type="pres">
      <dgm:prSet presAssocID="{F2C0FEF7-EA81-4385-8DA2-784518B71477}" presName="compNode" presStyleCnt="0"/>
      <dgm:spPr/>
    </dgm:pt>
    <dgm:pt modelId="{1B8BA63A-C149-44A6-98DC-70D71B4FC5B2}" type="pres">
      <dgm:prSet presAssocID="{F2C0FEF7-EA81-4385-8DA2-784518B714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0489C378-A0BF-44D2-AAFC-D78489C9CB99}" type="pres">
      <dgm:prSet presAssocID="{F2C0FEF7-EA81-4385-8DA2-784518B71477}" presName="iconSpace" presStyleCnt="0"/>
      <dgm:spPr/>
    </dgm:pt>
    <dgm:pt modelId="{ABEF2F6C-0C1E-4FF3-BFD6-33EF7E7B2F23}" type="pres">
      <dgm:prSet presAssocID="{F2C0FEF7-EA81-4385-8DA2-784518B71477}" presName="parTx" presStyleLbl="revTx" presStyleIdx="2" presStyleCnt="6">
        <dgm:presLayoutVars>
          <dgm:chMax val="0"/>
          <dgm:chPref val="0"/>
        </dgm:presLayoutVars>
      </dgm:prSet>
      <dgm:spPr/>
    </dgm:pt>
    <dgm:pt modelId="{15A50544-ED92-4835-8615-5F0CF59CD5CD}" type="pres">
      <dgm:prSet presAssocID="{F2C0FEF7-EA81-4385-8DA2-784518B71477}" presName="txSpace" presStyleCnt="0"/>
      <dgm:spPr/>
    </dgm:pt>
    <dgm:pt modelId="{E63B6214-EEC5-4F2E-851B-39D98523A52F}" type="pres">
      <dgm:prSet presAssocID="{F2C0FEF7-EA81-4385-8DA2-784518B71477}" presName="desTx" presStyleLbl="revTx" presStyleIdx="3" presStyleCnt="6">
        <dgm:presLayoutVars/>
      </dgm:prSet>
      <dgm:spPr/>
    </dgm:pt>
    <dgm:pt modelId="{963D3AD1-CB99-4DD3-9D31-B1EA719D8476}" type="pres">
      <dgm:prSet presAssocID="{E9013143-D5A9-4E71-9D7E-11E755B60035}" presName="sibTrans" presStyleCnt="0"/>
      <dgm:spPr/>
    </dgm:pt>
    <dgm:pt modelId="{B70E416F-73C6-4DFF-A2F3-7F981F846D5B}" type="pres">
      <dgm:prSet presAssocID="{BA1B280F-0EEB-4563-B4FC-20B48DDCA8B8}" presName="compNode" presStyleCnt="0"/>
      <dgm:spPr/>
    </dgm:pt>
    <dgm:pt modelId="{6AF93660-BF60-471B-B180-3A9195C4C9EA}" type="pres">
      <dgm:prSet presAssocID="{BA1B280F-0EEB-4563-B4FC-20B48DDCA8B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sentation with pie chart"/>
        </a:ext>
      </dgm:extLst>
    </dgm:pt>
    <dgm:pt modelId="{D5990068-BDFE-4CFE-90E4-E0B1A0E13AF2}" type="pres">
      <dgm:prSet presAssocID="{BA1B280F-0EEB-4563-B4FC-20B48DDCA8B8}" presName="iconSpace" presStyleCnt="0"/>
      <dgm:spPr/>
    </dgm:pt>
    <dgm:pt modelId="{9A5B48EA-B9D5-4CBD-8A27-92903FCBA0B1}" type="pres">
      <dgm:prSet presAssocID="{BA1B280F-0EEB-4563-B4FC-20B48DDCA8B8}" presName="parTx" presStyleLbl="revTx" presStyleIdx="4" presStyleCnt="6">
        <dgm:presLayoutVars>
          <dgm:chMax val="0"/>
          <dgm:chPref val="0"/>
        </dgm:presLayoutVars>
      </dgm:prSet>
      <dgm:spPr/>
    </dgm:pt>
    <dgm:pt modelId="{A82D77E4-2C13-45B2-878E-6D02E9C69A6F}" type="pres">
      <dgm:prSet presAssocID="{BA1B280F-0EEB-4563-B4FC-20B48DDCA8B8}" presName="txSpace" presStyleCnt="0"/>
      <dgm:spPr/>
    </dgm:pt>
    <dgm:pt modelId="{00C77557-89D2-468C-B100-2FE79D1E0151}" type="pres">
      <dgm:prSet presAssocID="{BA1B280F-0EEB-4563-B4FC-20B48DDCA8B8}" presName="desTx" presStyleLbl="revTx" presStyleIdx="5" presStyleCnt="6">
        <dgm:presLayoutVars/>
      </dgm:prSet>
      <dgm:spPr/>
    </dgm:pt>
  </dgm:ptLst>
  <dgm:cxnLst>
    <dgm:cxn modelId="{5A2BC307-F98F-4FE6-9E86-4AC963BEF796}" type="presOf" srcId="{5B8013AE-32EF-463B-9B99-0C4B863A13CA}" destId="{E63B6214-EEC5-4F2E-851B-39D98523A52F}" srcOrd="0" destOrd="1" presId="urn:microsoft.com/office/officeart/2018/2/layout/IconLabelDescriptionList"/>
    <dgm:cxn modelId="{D41C7D0A-FDE7-4AEF-84ED-04C88A46AF44}" srcId="{28A9E339-069C-46EB-86F6-45440DC92D35}" destId="{DC313427-5B31-457C-9F69-C22793B1722E}" srcOrd="0" destOrd="0" parTransId="{8F9B8E71-1B7C-4B8A-A853-2D7932051894}" sibTransId="{52F19D69-0540-488E-B096-7D64E0100FAE}"/>
    <dgm:cxn modelId="{399E9217-D0A6-4D83-BFE2-E5DA34E17186}" type="presOf" srcId="{A54C6945-D9C2-4165-A6E8-FA0A9F52DEB8}" destId="{E63B6214-EEC5-4F2E-851B-39D98523A52F}" srcOrd="0" destOrd="0" presId="urn:microsoft.com/office/officeart/2018/2/layout/IconLabelDescriptionList"/>
    <dgm:cxn modelId="{12E87918-A182-46F3-B698-84982ED0B7F0}" type="presOf" srcId="{07ECC3B8-5D00-494C-8582-CE27ECF0FF1E}" destId="{9E87C8C2-D89D-4ECB-8A4E-68DD842B7B36}" srcOrd="0" destOrd="0" presId="urn:microsoft.com/office/officeart/2018/2/layout/IconLabelDescriptionList"/>
    <dgm:cxn modelId="{4985492E-6627-4192-902D-EEEF5EC690AD}" srcId="{F2C0FEF7-EA81-4385-8DA2-784518B71477}" destId="{5B8013AE-32EF-463B-9B99-0C4B863A13CA}" srcOrd="1" destOrd="0" parTransId="{C2DAD6ED-2706-4569-B5F2-31E5151E963F}" sibTransId="{93FBF183-0820-46FE-BBF7-409058F5745F}"/>
    <dgm:cxn modelId="{02598A3A-9886-4B64-AE9A-AE7393E4C977}" type="presOf" srcId="{0B423976-E50F-45BB-96E6-A620EEB7D8A1}" destId="{00C77557-89D2-468C-B100-2FE79D1E0151}" srcOrd="0" destOrd="1" presId="urn:microsoft.com/office/officeart/2018/2/layout/IconLabelDescriptionList"/>
    <dgm:cxn modelId="{7C9FAE4A-83FA-484E-98E5-C238037B65B4}" srcId="{07ECC3B8-5D00-494C-8582-CE27ECF0FF1E}" destId="{BA1B280F-0EEB-4563-B4FC-20B48DDCA8B8}" srcOrd="2" destOrd="0" parTransId="{D89F86B6-82A8-4FA5-BD14-CE9259715F2E}" sibTransId="{BEFE2025-AC02-4038-862A-2B8075719F34}"/>
    <dgm:cxn modelId="{801B3A5E-8EEB-4A08-A3C6-B93674BA46A9}" srcId="{BA1B280F-0EEB-4563-B4FC-20B48DDCA8B8}" destId="{096C4DDE-51F7-43A6-B4E1-3F226EB272E3}" srcOrd="0" destOrd="0" parTransId="{986E8125-BF73-4B1D-85EC-A18807F0FB46}" sibTransId="{ED171DA8-7419-4AD0-AAAB-229FC4A4A9BC}"/>
    <dgm:cxn modelId="{01F72D66-33B3-4FD5-B995-371A30592A7A}" type="presOf" srcId="{DC313427-5B31-457C-9F69-C22793B1722E}" destId="{4C687930-0F69-46CF-BEAF-25BB02021E5E}" srcOrd="0" destOrd="0" presId="urn:microsoft.com/office/officeart/2018/2/layout/IconLabelDescriptionList"/>
    <dgm:cxn modelId="{26AABD6B-9928-42C0-8DFD-C01BD0068909}" type="presOf" srcId="{F2C0FEF7-EA81-4385-8DA2-784518B71477}" destId="{ABEF2F6C-0C1E-4FF3-BFD6-33EF7E7B2F23}" srcOrd="0" destOrd="0" presId="urn:microsoft.com/office/officeart/2018/2/layout/IconLabelDescriptionList"/>
    <dgm:cxn modelId="{90E79374-1E86-4C00-8F6E-5CD7EDCE0B49}" type="presOf" srcId="{BA1B280F-0EEB-4563-B4FC-20B48DDCA8B8}" destId="{9A5B48EA-B9D5-4CBD-8A27-92903FCBA0B1}" srcOrd="0" destOrd="0" presId="urn:microsoft.com/office/officeart/2018/2/layout/IconLabelDescriptionList"/>
    <dgm:cxn modelId="{9C13989F-62C3-4531-961D-7103A82AAED8}" srcId="{28A9E339-069C-46EB-86F6-45440DC92D35}" destId="{3794D713-7C1E-4B26-8727-A49CA08976F6}" srcOrd="1" destOrd="0" parTransId="{1CA948C5-B73C-48DF-822E-62DBF7F14DB4}" sibTransId="{6F3948B3-AE69-4880-9CE5-39562AB63787}"/>
    <dgm:cxn modelId="{9D4EDDB1-2679-45D7-94FB-9C6D40F3C3EE}" type="presOf" srcId="{28A9E339-069C-46EB-86F6-45440DC92D35}" destId="{D3C3DD68-9E83-4025-92A8-5FCEAD91BF44}" srcOrd="0" destOrd="0" presId="urn:microsoft.com/office/officeart/2018/2/layout/IconLabelDescriptionList"/>
    <dgm:cxn modelId="{214E4FBF-B5ED-4F4B-B49A-9004D85F16AA}" srcId="{BA1B280F-0EEB-4563-B4FC-20B48DDCA8B8}" destId="{0B423976-E50F-45BB-96E6-A620EEB7D8A1}" srcOrd="1" destOrd="0" parTransId="{76E4B693-4320-417A-912B-48A8645B6777}" sibTransId="{115D0208-0F99-4E1C-A1C3-08C3155D8D9A}"/>
    <dgm:cxn modelId="{8CA6F7C5-28D7-43A8-A05E-73B89B12B5F8}" srcId="{F2C0FEF7-EA81-4385-8DA2-784518B71477}" destId="{A54C6945-D9C2-4165-A6E8-FA0A9F52DEB8}" srcOrd="0" destOrd="0" parTransId="{E4523A63-CD0E-42D0-B151-147BC032368E}" sibTransId="{4577D3AB-DE6A-4412-9E1A-BDD48FF9D06A}"/>
    <dgm:cxn modelId="{57C4EED1-FD44-487E-8533-8710F8B05E5F}" srcId="{07ECC3B8-5D00-494C-8582-CE27ECF0FF1E}" destId="{F2C0FEF7-EA81-4385-8DA2-784518B71477}" srcOrd="1" destOrd="0" parTransId="{80918516-D3DE-4E6F-968F-84686C9C71B7}" sibTransId="{E9013143-D5A9-4E71-9D7E-11E755B60035}"/>
    <dgm:cxn modelId="{D32531D7-3B27-4DFB-9D0F-38CBD0F596BB}" type="presOf" srcId="{3794D713-7C1E-4B26-8727-A49CA08976F6}" destId="{4C687930-0F69-46CF-BEAF-25BB02021E5E}" srcOrd="0" destOrd="1" presId="urn:microsoft.com/office/officeart/2018/2/layout/IconLabelDescriptionList"/>
    <dgm:cxn modelId="{51898AE1-C494-4591-8210-ADAC2BB500D7}" type="presOf" srcId="{096C4DDE-51F7-43A6-B4E1-3F226EB272E3}" destId="{00C77557-89D2-468C-B100-2FE79D1E0151}" srcOrd="0" destOrd="0" presId="urn:microsoft.com/office/officeart/2018/2/layout/IconLabelDescriptionList"/>
    <dgm:cxn modelId="{D04315EE-1805-4BB2-ACD6-47EC3A071131}" srcId="{07ECC3B8-5D00-494C-8582-CE27ECF0FF1E}" destId="{28A9E339-069C-46EB-86F6-45440DC92D35}" srcOrd="0" destOrd="0" parTransId="{B9455C72-A282-4154-B8E6-81382BD5640C}" sibTransId="{7F9EF4B2-5E5E-4558-AB97-09A617327477}"/>
    <dgm:cxn modelId="{07A54266-8A22-4047-B3CD-9B6C20543734}" type="presParOf" srcId="{9E87C8C2-D89D-4ECB-8A4E-68DD842B7B36}" destId="{2F9C1C3A-1392-4050-BBCF-BC91A4ECA81E}" srcOrd="0" destOrd="0" presId="urn:microsoft.com/office/officeart/2018/2/layout/IconLabelDescriptionList"/>
    <dgm:cxn modelId="{E7D7A0D2-C8A3-43D1-8EB3-C6208E0EEB01}" type="presParOf" srcId="{2F9C1C3A-1392-4050-BBCF-BC91A4ECA81E}" destId="{EBF629C4-20F4-491B-B003-D8F2D8FD5F9E}" srcOrd="0" destOrd="0" presId="urn:microsoft.com/office/officeart/2018/2/layout/IconLabelDescriptionList"/>
    <dgm:cxn modelId="{E9B39434-3973-4C37-A7DD-B21768290D32}" type="presParOf" srcId="{2F9C1C3A-1392-4050-BBCF-BC91A4ECA81E}" destId="{74F5887F-E0E4-48FA-B0CD-FD07824CDE30}" srcOrd="1" destOrd="0" presId="urn:microsoft.com/office/officeart/2018/2/layout/IconLabelDescriptionList"/>
    <dgm:cxn modelId="{2A25F706-4D96-4CC8-8D53-5F9DECD27192}" type="presParOf" srcId="{2F9C1C3A-1392-4050-BBCF-BC91A4ECA81E}" destId="{D3C3DD68-9E83-4025-92A8-5FCEAD91BF44}" srcOrd="2" destOrd="0" presId="urn:microsoft.com/office/officeart/2018/2/layout/IconLabelDescriptionList"/>
    <dgm:cxn modelId="{608EFB22-01EF-4F11-B4FA-F3C373716B5E}" type="presParOf" srcId="{2F9C1C3A-1392-4050-BBCF-BC91A4ECA81E}" destId="{5A48A954-36FB-463E-B062-3453CD4FBFFF}" srcOrd="3" destOrd="0" presId="urn:microsoft.com/office/officeart/2018/2/layout/IconLabelDescriptionList"/>
    <dgm:cxn modelId="{71B6872F-00D9-409A-AEA3-337A065A459C}" type="presParOf" srcId="{2F9C1C3A-1392-4050-BBCF-BC91A4ECA81E}" destId="{4C687930-0F69-46CF-BEAF-25BB02021E5E}" srcOrd="4" destOrd="0" presId="urn:microsoft.com/office/officeart/2018/2/layout/IconLabelDescriptionList"/>
    <dgm:cxn modelId="{B3D0D8AB-711F-4388-B2FA-2F8538C47888}" type="presParOf" srcId="{9E87C8C2-D89D-4ECB-8A4E-68DD842B7B36}" destId="{D9433577-0AA0-44DF-8569-B44E30DA9A7C}" srcOrd="1" destOrd="0" presId="urn:microsoft.com/office/officeart/2018/2/layout/IconLabelDescriptionList"/>
    <dgm:cxn modelId="{BD765B9F-A888-4749-9090-A89CEDC661BE}" type="presParOf" srcId="{9E87C8C2-D89D-4ECB-8A4E-68DD842B7B36}" destId="{8F94A3BB-1B05-4E7A-A706-D7496C5A575E}" srcOrd="2" destOrd="0" presId="urn:microsoft.com/office/officeart/2018/2/layout/IconLabelDescriptionList"/>
    <dgm:cxn modelId="{742D1775-777E-4A58-B387-AA131E38CC0A}" type="presParOf" srcId="{8F94A3BB-1B05-4E7A-A706-D7496C5A575E}" destId="{1B8BA63A-C149-44A6-98DC-70D71B4FC5B2}" srcOrd="0" destOrd="0" presId="urn:microsoft.com/office/officeart/2018/2/layout/IconLabelDescriptionList"/>
    <dgm:cxn modelId="{7B19D3DB-FE03-4C5D-9D7F-C7D63484461F}" type="presParOf" srcId="{8F94A3BB-1B05-4E7A-A706-D7496C5A575E}" destId="{0489C378-A0BF-44D2-AAFC-D78489C9CB99}" srcOrd="1" destOrd="0" presId="urn:microsoft.com/office/officeart/2018/2/layout/IconLabelDescriptionList"/>
    <dgm:cxn modelId="{82151FE6-D222-499E-82B2-32817B8E98D7}" type="presParOf" srcId="{8F94A3BB-1B05-4E7A-A706-D7496C5A575E}" destId="{ABEF2F6C-0C1E-4FF3-BFD6-33EF7E7B2F23}" srcOrd="2" destOrd="0" presId="urn:microsoft.com/office/officeart/2018/2/layout/IconLabelDescriptionList"/>
    <dgm:cxn modelId="{7F4E0231-51AE-40DE-A36C-D14F982113E4}" type="presParOf" srcId="{8F94A3BB-1B05-4E7A-A706-D7496C5A575E}" destId="{15A50544-ED92-4835-8615-5F0CF59CD5CD}" srcOrd="3" destOrd="0" presId="urn:microsoft.com/office/officeart/2018/2/layout/IconLabelDescriptionList"/>
    <dgm:cxn modelId="{7A1700AF-F914-4B49-8B12-9FCC9D9AC321}" type="presParOf" srcId="{8F94A3BB-1B05-4E7A-A706-D7496C5A575E}" destId="{E63B6214-EEC5-4F2E-851B-39D98523A52F}" srcOrd="4" destOrd="0" presId="urn:microsoft.com/office/officeart/2018/2/layout/IconLabelDescriptionList"/>
    <dgm:cxn modelId="{C6BD0785-C482-4914-988F-4EC65FF9C823}" type="presParOf" srcId="{9E87C8C2-D89D-4ECB-8A4E-68DD842B7B36}" destId="{963D3AD1-CB99-4DD3-9D31-B1EA719D8476}" srcOrd="3" destOrd="0" presId="urn:microsoft.com/office/officeart/2018/2/layout/IconLabelDescriptionList"/>
    <dgm:cxn modelId="{D6387BF9-0B0A-4779-A985-FA60CA7966E7}" type="presParOf" srcId="{9E87C8C2-D89D-4ECB-8A4E-68DD842B7B36}" destId="{B70E416F-73C6-4DFF-A2F3-7F981F846D5B}" srcOrd="4" destOrd="0" presId="urn:microsoft.com/office/officeart/2018/2/layout/IconLabelDescriptionList"/>
    <dgm:cxn modelId="{FCB8CDD8-42C0-4FE7-ADA6-B918BD34B9A7}" type="presParOf" srcId="{B70E416F-73C6-4DFF-A2F3-7F981F846D5B}" destId="{6AF93660-BF60-471B-B180-3A9195C4C9EA}" srcOrd="0" destOrd="0" presId="urn:microsoft.com/office/officeart/2018/2/layout/IconLabelDescriptionList"/>
    <dgm:cxn modelId="{92FC2E7C-0DCB-427A-B169-A6E57F9EB870}" type="presParOf" srcId="{B70E416F-73C6-4DFF-A2F3-7F981F846D5B}" destId="{D5990068-BDFE-4CFE-90E4-E0B1A0E13AF2}" srcOrd="1" destOrd="0" presId="urn:microsoft.com/office/officeart/2018/2/layout/IconLabelDescriptionList"/>
    <dgm:cxn modelId="{8CF60C31-FCA3-428C-86A8-E01A66642CCA}" type="presParOf" srcId="{B70E416F-73C6-4DFF-A2F3-7F981F846D5B}" destId="{9A5B48EA-B9D5-4CBD-8A27-92903FCBA0B1}" srcOrd="2" destOrd="0" presId="urn:microsoft.com/office/officeart/2018/2/layout/IconLabelDescriptionList"/>
    <dgm:cxn modelId="{E580501C-4BFA-43B8-A225-CC2D0A42F88E}" type="presParOf" srcId="{B70E416F-73C6-4DFF-A2F3-7F981F846D5B}" destId="{A82D77E4-2C13-45B2-878E-6D02E9C69A6F}" srcOrd="3" destOrd="0" presId="urn:microsoft.com/office/officeart/2018/2/layout/IconLabelDescriptionList"/>
    <dgm:cxn modelId="{C48FE274-C2D4-4DA3-B218-0ECCBCED360C}" type="presParOf" srcId="{B70E416F-73C6-4DFF-A2F3-7F981F846D5B}" destId="{00C77557-89D2-468C-B100-2FE79D1E015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E63D3D-11ED-4802-825F-FC8F284F1F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3B37FE-F712-49F9-BCB1-CB1EF265DAEC}">
      <dgm:prSet/>
      <dgm:spPr/>
      <dgm:t>
        <a:bodyPr/>
        <a:lstStyle/>
        <a:p>
          <a:pPr>
            <a:lnSpc>
              <a:spcPct val="100000"/>
            </a:lnSpc>
          </a:pPr>
          <a:r>
            <a:rPr lang="en-SG" dirty="0"/>
            <a:t>RNGs under Tests</a:t>
          </a:r>
          <a:endParaRPr lang="en-US" dirty="0"/>
        </a:p>
      </dgm:t>
    </dgm:pt>
    <dgm:pt modelId="{A769917C-4D7B-4542-AFC9-A5E2A5362EE2}" type="parTrans" cxnId="{EC692838-28B2-4F8B-8B74-DD1D527F64F6}">
      <dgm:prSet/>
      <dgm:spPr/>
      <dgm:t>
        <a:bodyPr/>
        <a:lstStyle/>
        <a:p>
          <a:endParaRPr lang="en-US"/>
        </a:p>
      </dgm:t>
    </dgm:pt>
    <dgm:pt modelId="{FF1B6C1B-42AB-4FCC-A311-34C09D378066}" type="sibTrans" cxnId="{EC692838-28B2-4F8B-8B74-DD1D527F64F6}">
      <dgm:prSet/>
      <dgm:spPr/>
      <dgm:t>
        <a:bodyPr/>
        <a:lstStyle/>
        <a:p>
          <a:endParaRPr lang="en-US"/>
        </a:p>
      </dgm:t>
    </dgm:pt>
    <dgm:pt modelId="{11DE33F7-5174-4A1D-9BFA-803ED7F18F1B}">
      <dgm:prSet/>
      <dgm:spPr/>
      <dgm:t>
        <a:bodyPr/>
        <a:lstStyle/>
        <a:p>
          <a:pPr>
            <a:lnSpc>
              <a:spcPct val="100000"/>
            </a:lnSpc>
          </a:pPr>
          <a:r>
            <a:rPr lang="en-SG" dirty="0"/>
            <a:t>Pseudo-RNG (Congruential RNG)</a:t>
          </a:r>
        </a:p>
        <a:p>
          <a:pPr>
            <a:lnSpc>
              <a:spcPct val="100000"/>
            </a:lnSpc>
          </a:pPr>
          <a:r>
            <a:rPr lang="en-SG" dirty="0"/>
            <a:t>QRNG</a:t>
          </a:r>
          <a:endParaRPr lang="en-US" dirty="0"/>
        </a:p>
      </dgm:t>
    </dgm:pt>
    <dgm:pt modelId="{4477823C-4353-47F3-8C28-A7CF0921C033}" type="parTrans" cxnId="{93D0F3A1-A394-4DDF-AFB6-5EAAAC2307AA}">
      <dgm:prSet/>
      <dgm:spPr/>
      <dgm:t>
        <a:bodyPr/>
        <a:lstStyle/>
        <a:p>
          <a:endParaRPr lang="en-US"/>
        </a:p>
      </dgm:t>
    </dgm:pt>
    <dgm:pt modelId="{D62448DC-F36E-4E0B-AF39-443A807E675B}" type="sibTrans" cxnId="{93D0F3A1-A394-4DDF-AFB6-5EAAAC2307AA}">
      <dgm:prSet/>
      <dgm:spPr/>
      <dgm:t>
        <a:bodyPr/>
        <a:lstStyle/>
        <a:p>
          <a:endParaRPr lang="en-US"/>
        </a:p>
      </dgm:t>
    </dgm:pt>
    <dgm:pt modelId="{D47722BA-A7C2-4FD8-B066-DA207381F66E}">
      <dgm:prSet/>
      <dgm:spPr/>
      <dgm:t>
        <a:bodyPr/>
        <a:lstStyle/>
        <a:p>
          <a:pPr>
            <a:lnSpc>
              <a:spcPct val="100000"/>
            </a:lnSpc>
          </a:pPr>
          <a:r>
            <a:rPr lang="en-SG"/>
            <a:t>Type of Tests</a:t>
          </a:r>
          <a:endParaRPr lang="en-US"/>
        </a:p>
      </dgm:t>
    </dgm:pt>
    <dgm:pt modelId="{BD700DB1-A0BF-474A-9448-D9952CAAB2A4}" type="parTrans" cxnId="{13E1AE74-2BFC-432D-8799-353BBFF24812}">
      <dgm:prSet/>
      <dgm:spPr/>
      <dgm:t>
        <a:bodyPr/>
        <a:lstStyle/>
        <a:p>
          <a:endParaRPr lang="en-US"/>
        </a:p>
      </dgm:t>
    </dgm:pt>
    <dgm:pt modelId="{4F1ACDD2-8657-4F65-AC68-577F8EFF442A}" type="sibTrans" cxnId="{13E1AE74-2BFC-432D-8799-353BBFF24812}">
      <dgm:prSet/>
      <dgm:spPr/>
      <dgm:t>
        <a:bodyPr/>
        <a:lstStyle/>
        <a:p>
          <a:endParaRPr lang="en-US"/>
        </a:p>
      </dgm:t>
    </dgm:pt>
    <dgm:pt modelId="{54518143-1ABD-44B9-925E-7A75A484EA4B}">
      <dgm:prSet/>
      <dgm:spPr/>
      <dgm:t>
        <a:bodyPr/>
        <a:lstStyle/>
        <a:p>
          <a:pPr>
            <a:lnSpc>
              <a:spcPct val="100000"/>
            </a:lnSpc>
          </a:pPr>
          <a:r>
            <a:rPr lang="en-SG" dirty="0"/>
            <a:t>NIST Statistical</a:t>
          </a:r>
          <a:endParaRPr lang="en-US" dirty="0"/>
        </a:p>
      </dgm:t>
    </dgm:pt>
    <dgm:pt modelId="{CBDD2D1A-9CD1-403A-AE34-2C52ECD86041}" type="parTrans" cxnId="{39FA4482-9586-4390-8CFF-0232A9D4CD3D}">
      <dgm:prSet/>
      <dgm:spPr/>
      <dgm:t>
        <a:bodyPr/>
        <a:lstStyle/>
        <a:p>
          <a:endParaRPr lang="en-US"/>
        </a:p>
      </dgm:t>
    </dgm:pt>
    <dgm:pt modelId="{86DE8968-C1DE-4895-A209-753431D03C1A}" type="sibTrans" cxnId="{39FA4482-9586-4390-8CFF-0232A9D4CD3D}">
      <dgm:prSet/>
      <dgm:spPr/>
      <dgm:t>
        <a:bodyPr/>
        <a:lstStyle/>
        <a:p>
          <a:endParaRPr lang="en-US"/>
        </a:p>
      </dgm:t>
    </dgm:pt>
    <dgm:pt modelId="{C1834305-0681-4E57-AB9A-0ACF34EEF800}">
      <dgm:prSet/>
      <dgm:spPr/>
      <dgm:t>
        <a:bodyPr/>
        <a:lstStyle/>
        <a:p>
          <a:pPr>
            <a:lnSpc>
              <a:spcPct val="100000"/>
            </a:lnSpc>
          </a:pPr>
          <a:r>
            <a:rPr lang="en-SG" dirty="0"/>
            <a:t>ML Benchmarking </a:t>
          </a:r>
          <a:endParaRPr lang="en-US" dirty="0"/>
        </a:p>
      </dgm:t>
    </dgm:pt>
    <dgm:pt modelId="{073E1E27-A711-42BA-994B-F7D80B07B9A2}" type="parTrans" cxnId="{17AFD4B8-2EE7-42E0-B20B-D957DCC5029E}">
      <dgm:prSet/>
      <dgm:spPr/>
      <dgm:t>
        <a:bodyPr/>
        <a:lstStyle/>
        <a:p>
          <a:endParaRPr lang="en-US"/>
        </a:p>
      </dgm:t>
    </dgm:pt>
    <dgm:pt modelId="{AECE9DD4-2921-4A54-AD98-78CF63A627B3}" type="sibTrans" cxnId="{17AFD4B8-2EE7-42E0-B20B-D957DCC5029E}">
      <dgm:prSet/>
      <dgm:spPr/>
      <dgm:t>
        <a:bodyPr/>
        <a:lstStyle/>
        <a:p>
          <a:endParaRPr lang="en-US"/>
        </a:p>
      </dgm:t>
    </dgm:pt>
    <dgm:pt modelId="{A5D8D9C7-0FE2-4DF5-AE45-4DDECE67B6EB}">
      <dgm:prSet/>
      <dgm:spPr/>
      <dgm:t>
        <a:bodyPr/>
        <a:lstStyle/>
        <a:p>
          <a:pPr>
            <a:lnSpc>
              <a:spcPct val="100000"/>
            </a:lnSpc>
          </a:pPr>
          <a:r>
            <a:rPr lang="en-US" dirty="0"/>
            <a:t>Data Size</a:t>
          </a:r>
        </a:p>
      </dgm:t>
    </dgm:pt>
    <dgm:pt modelId="{DA053955-8CB4-414E-8DC2-229ED35F6D8B}" type="parTrans" cxnId="{9E96F33B-4199-48EB-8D3D-DAECC58B56E9}">
      <dgm:prSet/>
      <dgm:spPr/>
      <dgm:t>
        <a:bodyPr/>
        <a:lstStyle/>
        <a:p>
          <a:endParaRPr lang="en-SG"/>
        </a:p>
      </dgm:t>
    </dgm:pt>
    <dgm:pt modelId="{3F5D4B84-3884-480F-8E78-D59F23B6C1F7}" type="sibTrans" cxnId="{9E96F33B-4199-48EB-8D3D-DAECC58B56E9}">
      <dgm:prSet/>
      <dgm:spPr/>
      <dgm:t>
        <a:bodyPr/>
        <a:lstStyle/>
        <a:p>
          <a:endParaRPr lang="en-SG"/>
        </a:p>
      </dgm:t>
    </dgm:pt>
    <dgm:pt modelId="{34EA966D-711E-403E-B22D-13AAFE89B6B6}">
      <dgm:prSet/>
      <dgm:spPr/>
      <dgm:t>
        <a:bodyPr/>
        <a:lstStyle/>
        <a:p>
          <a:pPr>
            <a:lnSpc>
              <a:spcPct val="100000"/>
            </a:lnSpc>
          </a:pPr>
          <a:r>
            <a:rPr lang="en-US" dirty="0"/>
            <a:t>Training: 125 Million 8-bit data</a:t>
          </a:r>
        </a:p>
      </dgm:t>
    </dgm:pt>
    <dgm:pt modelId="{A2654C44-56CB-45C2-89C8-087A5CB1D33D}" type="parTrans" cxnId="{3D269646-E3B8-4B17-BBDE-EFB2AD0F1204}">
      <dgm:prSet/>
      <dgm:spPr/>
      <dgm:t>
        <a:bodyPr/>
        <a:lstStyle/>
        <a:p>
          <a:endParaRPr lang="en-SG"/>
        </a:p>
      </dgm:t>
    </dgm:pt>
    <dgm:pt modelId="{3552B88F-CE4F-4C53-9C14-E18A234268FD}" type="sibTrans" cxnId="{3D269646-E3B8-4B17-BBDE-EFB2AD0F1204}">
      <dgm:prSet/>
      <dgm:spPr/>
      <dgm:t>
        <a:bodyPr/>
        <a:lstStyle/>
        <a:p>
          <a:endParaRPr lang="en-SG"/>
        </a:p>
      </dgm:t>
    </dgm:pt>
    <dgm:pt modelId="{2F6F47B6-5EE8-4E18-8167-995ECF270684}">
      <dgm:prSet/>
      <dgm:spPr/>
      <dgm:t>
        <a:bodyPr/>
        <a:lstStyle/>
        <a:p>
          <a:pPr>
            <a:lnSpc>
              <a:spcPct val="100000"/>
            </a:lnSpc>
          </a:pPr>
          <a:r>
            <a:rPr lang="en-US" dirty="0"/>
            <a:t>Testing: 25 Million 8-bit data (5 sets)</a:t>
          </a:r>
        </a:p>
      </dgm:t>
    </dgm:pt>
    <dgm:pt modelId="{9EC28E46-8E91-49CE-8572-BAB232B1A1D3}" type="parTrans" cxnId="{95D188FD-59E6-4FA6-969C-2E7A94C75317}">
      <dgm:prSet/>
      <dgm:spPr/>
      <dgm:t>
        <a:bodyPr/>
        <a:lstStyle/>
        <a:p>
          <a:endParaRPr lang="en-SG"/>
        </a:p>
      </dgm:t>
    </dgm:pt>
    <dgm:pt modelId="{C58A7F65-C4EE-43DF-A003-7910D33B54F4}" type="sibTrans" cxnId="{95D188FD-59E6-4FA6-969C-2E7A94C75317}">
      <dgm:prSet/>
      <dgm:spPr/>
      <dgm:t>
        <a:bodyPr/>
        <a:lstStyle/>
        <a:p>
          <a:endParaRPr lang="en-SG"/>
        </a:p>
      </dgm:t>
    </dgm:pt>
    <dgm:pt modelId="{C89D37C3-14D5-4550-AE89-A4FEC7E8CB3B}" type="pres">
      <dgm:prSet presAssocID="{8AE63D3D-11ED-4802-825F-FC8F284F1F61}" presName="root" presStyleCnt="0">
        <dgm:presLayoutVars>
          <dgm:dir/>
          <dgm:resizeHandles val="exact"/>
        </dgm:presLayoutVars>
      </dgm:prSet>
      <dgm:spPr/>
    </dgm:pt>
    <dgm:pt modelId="{2C9395A3-AEC8-405B-985F-61BC12CD5926}" type="pres">
      <dgm:prSet presAssocID="{2B3B37FE-F712-49F9-BCB1-CB1EF265DAEC}" presName="compNode" presStyleCnt="0"/>
      <dgm:spPr/>
    </dgm:pt>
    <dgm:pt modelId="{3F679C45-34A6-4BFE-AEF1-C674E8A97606}" type="pres">
      <dgm:prSet presAssocID="{2B3B37FE-F712-49F9-BCB1-CB1EF265DAEC}" presName="bgRect" presStyleLbl="bgShp" presStyleIdx="0" presStyleCnt="3"/>
      <dgm:spPr/>
    </dgm:pt>
    <dgm:pt modelId="{8BC5EBA5-5D41-43F4-9685-0942D7FDB0FF}" type="pres">
      <dgm:prSet presAssocID="{2B3B37FE-F712-49F9-BCB1-CB1EF265DAE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search"/>
        </a:ext>
      </dgm:extLst>
    </dgm:pt>
    <dgm:pt modelId="{647A2AF7-CBBC-4E90-8ADE-CD13AE924C42}" type="pres">
      <dgm:prSet presAssocID="{2B3B37FE-F712-49F9-BCB1-CB1EF265DAEC}" presName="spaceRect" presStyleCnt="0"/>
      <dgm:spPr/>
    </dgm:pt>
    <dgm:pt modelId="{866CB164-BB4B-4505-A9E3-586A9022B9B8}" type="pres">
      <dgm:prSet presAssocID="{2B3B37FE-F712-49F9-BCB1-CB1EF265DAEC}" presName="parTx" presStyleLbl="revTx" presStyleIdx="0" presStyleCnt="6">
        <dgm:presLayoutVars>
          <dgm:chMax val="0"/>
          <dgm:chPref val="0"/>
        </dgm:presLayoutVars>
      </dgm:prSet>
      <dgm:spPr/>
    </dgm:pt>
    <dgm:pt modelId="{709EB586-9A6E-4451-BE01-96E52546BA0C}" type="pres">
      <dgm:prSet presAssocID="{2B3B37FE-F712-49F9-BCB1-CB1EF265DAEC}" presName="desTx" presStyleLbl="revTx" presStyleIdx="1" presStyleCnt="6">
        <dgm:presLayoutVars/>
      </dgm:prSet>
      <dgm:spPr/>
    </dgm:pt>
    <dgm:pt modelId="{141A3070-2454-41D0-9F54-61361BFC0789}" type="pres">
      <dgm:prSet presAssocID="{FF1B6C1B-42AB-4FCC-A311-34C09D378066}" presName="sibTrans" presStyleCnt="0"/>
      <dgm:spPr/>
    </dgm:pt>
    <dgm:pt modelId="{B0C9300B-EFA2-4423-9CE8-3050C09B2D47}" type="pres">
      <dgm:prSet presAssocID="{D47722BA-A7C2-4FD8-B066-DA207381F66E}" presName="compNode" presStyleCnt="0"/>
      <dgm:spPr/>
    </dgm:pt>
    <dgm:pt modelId="{455D33A9-3AB4-4102-AC58-5879A679959B}" type="pres">
      <dgm:prSet presAssocID="{D47722BA-A7C2-4FD8-B066-DA207381F66E}" presName="bgRect" presStyleLbl="bgShp" presStyleIdx="1" presStyleCnt="3"/>
      <dgm:spPr/>
    </dgm:pt>
    <dgm:pt modelId="{EFCD24FF-D009-418C-80BF-E1C4ABD0B68B}" type="pres">
      <dgm:prSet presAssocID="{D47722BA-A7C2-4FD8-B066-DA207381F6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0F8DB89-A435-400C-8227-5DEAE6F1BA6B}" type="pres">
      <dgm:prSet presAssocID="{D47722BA-A7C2-4FD8-B066-DA207381F66E}" presName="spaceRect" presStyleCnt="0"/>
      <dgm:spPr/>
    </dgm:pt>
    <dgm:pt modelId="{A95D4E1D-7296-4077-9EF6-87C358367F4D}" type="pres">
      <dgm:prSet presAssocID="{D47722BA-A7C2-4FD8-B066-DA207381F66E}" presName="parTx" presStyleLbl="revTx" presStyleIdx="2" presStyleCnt="6">
        <dgm:presLayoutVars>
          <dgm:chMax val="0"/>
          <dgm:chPref val="0"/>
        </dgm:presLayoutVars>
      </dgm:prSet>
      <dgm:spPr/>
    </dgm:pt>
    <dgm:pt modelId="{7034D0DB-4382-4E97-B9AA-7EABF5168D87}" type="pres">
      <dgm:prSet presAssocID="{D47722BA-A7C2-4FD8-B066-DA207381F66E}" presName="desTx" presStyleLbl="revTx" presStyleIdx="3" presStyleCnt="6">
        <dgm:presLayoutVars/>
      </dgm:prSet>
      <dgm:spPr/>
    </dgm:pt>
    <dgm:pt modelId="{AB50C556-C740-4E0C-9F20-A2CEA04B2D6D}" type="pres">
      <dgm:prSet presAssocID="{4F1ACDD2-8657-4F65-AC68-577F8EFF442A}" presName="sibTrans" presStyleCnt="0"/>
      <dgm:spPr/>
    </dgm:pt>
    <dgm:pt modelId="{5F7E9544-69DC-4B2C-AFE2-DD2C5520D5A7}" type="pres">
      <dgm:prSet presAssocID="{A5D8D9C7-0FE2-4DF5-AE45-4DDECE67B6EB}" presName="compNode" presStyleCnt="0"/>
      <dgm:spPr/>
    </dgm:pt>
    <dgm:pt modelId="{4C1C458D-7236-42E9-A07A-E1FBC8F26902}" type="pres">
      <dgm:prSet presAssocID="{A5D8D9C7-0FE2-4DF5-AE45-4DDECE67B6EB}" presName="bgRect" presStyleLbl="bgShp" presStyleIdx="2" presStyleCnt="3"/>
      <dgm:spPr/>
    </dgm:pt>
    <dgm:pt modelId="{2B63C3BA-DE53-4F66-B53E-718BD6924F9C}" type="pres">
      <dgm:prSet presAssocID="{A5D8D9C7-0FE2-4DF5-AE45-4DDECE67B6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a:ext>
      </dgm:extLst>
    </dgm:pt>
    <dgm:pt modelId="{03E94F3C-AD80-48DB-87CA-551F9A3AD3E9}" type="pres">
      <dgm:prSet presAssocID="{A5D8D9C7-0FE2-4DF5-AE45-4DDECE67B6EB}" presName="spaceRect" presStyleCnt="0"/>
      <dgm:spPr/>
    </dgm:pt>
    <dgm:pt modelId="{17BE4522-88AE-41E7-AF23-7BB9E1D602BB}" type="pres">
      <dgm:prSet presAssocID="{A5D8D9C7-0FE2-4DF5-AE45-4DDECE67B6EB}" presName="parTx" presStyleLbl="revTx" presStyleIdx="4" presStyleCnt="6">
        <dgm:presLayoutVars>
          <dgm:chMax val="0"/>
          <dgm:chPref val="0"/>
        </dgm:presLayoutVars>
      </dgm:prSet>
      <dgm:spPr/>
    </dgm:pt>
    <dgm:pt modelId="{2BB21562-0302-49F4-A939-81E68DFE60D2}" type="pres">
      <dgm:prSet presAssocID="{A5D8D9C7-0FE2-4DF5-AE45-4DDECE67B6EB}" presName="desTx" presStyleLbl="revTx" presStyleIdx="5" presStyleCnt="6">
        <dgm:presLayoutVars/>
      </dgm:prSet>
      <dgm:spPr/>
    </dgm:pt>
  </dgm:ptLst>
  <dgm:cxnLst>
    <dgm:cxn modelId="{E980B510-C72F-4555-8C47-84E5EC4000F6}" type="presOf" srcId="{8AE63D3D-11ED-4802-825F-FC8F284F1F61}" destId="{C89D37C3-14D5-4550-AE89-A4FEC7E8CB3B}" srcOrd="0" destOrd="0" presId="urn:microsoft.com/office/officeart/2018/2/layout/IconVerticalSolidList"/>
    <dgm:cxn modelId="{299E8912-873B-4759-A8E5-B93B331ABCAE}" type="presOf" srcId="{2B3B37FE-F712-49F9-BCB1-CB1EF265DAEC}" destId="{866CB164-BB4B-4505-A9E3-586A9022B9B8}" srcOrd="0" destOrd="0" presId="urn:microsoft.com/office/officeart/2018/2/layout/IconVerticalSolidList"/>
    <dgm:cxn modelId="{5F4E1C24-4E0C-40B9-A1FC-4AECBB8B526B}" type="presOf" srcId="{D47722BA-A7C2-4FD8-B066-DA207381F66E}" destId="{A95D4E1D-7296-4077-9EF6-87C358367F4D}" srcOrd="0" destOrd="0" presId="urn:microsoft.com/office/officeart/2018/2/layout/IconVerticalSolidList"/>
    <dgm:cxn modelId="{EC692838-28B2-4F8B-8B74-DD1D527F64F6}" srcId="{8AE63D3D-11ED-4802-825F-FC8F284F1F61}" destId="{2B3B37FE-F712-49F9-BCB1-CB1EF265DAEC}" srcOrd="0" destOrd="0" parTransId="{A769917C-4D7B-4542-AFC9-A5E2A5362EE2}" sibTransId="{FF1B6C1B-42AB-4FCC-A311-34C09D378066}"/>
    <dgm:cxn modelId="{9E96F33B-4199-48EB-8D3D-DAECC58B56E9}" srcId="{8AE63D3D-11ED-4802-825F-FC8F284F1F61}" destId="{A5D8D9C7-0FE2-4DF5-AE45-4DDECE67B6EB}" srcOrd="2" destOrd="0" parTransId="{DA053955-8CB4-414E-8DC2-229ED35F6D8B}" sibTransId="{3F5D4B84-3884-480F-8E78-D59F23B6C1F7}"/>
    <dgm:cxn modelId="{3D269646-E3B8-4B17-BBDE-EFB2AD0F1204}" srcId="{A5D8D9C7-0FE2-4DF5-AE45-4DDECE67B6EB}" destId="{34EA966D-711E-403E-B22D-13AAFE89B6B6}" srcOrd="0" destOrd="0" parTransId="{A2654C44-56CB-45C2-89C8-087A5CB1D33D}" sibTransId="{3552B88F-CE4F-4C53-9C14-E18A234268FD}"/>
    <dgm:cxn modelId="{A35A9152-96FC-4B30-BF4E-D7C781CFEAAE}" type="presOf" srcId="{A5D8D9C7-0FE2-4DF5-AE45-4DDECE67B6EB}" destId="{17BE4522-88AE-41E7-AF23-7BB9E1D602BB}" srcOrd="0" destOrd="0" presId="urn:microsoft.com/office/officeart/2018/2/layout/IconVerticalSolidList"/>
    <dgm:cxn modelId="{454BC35F-CACB-4750-B5E8-D30EDF8C4F94}" type="presOf" srcId="{11DE33F7-5174-4A1D-9BFA-803ED7F18F1B}" destId="{709EB586-9A6E-4451-BE01-96E52546BA0C}" srcOrd="0" destOrd="0" presId="urn:microsoft.com/office/officeart/2018/2/layout/IconVerticalSolidList"/>
    <dgm:cxn modelId="{3069C060-AC10-4590-A1A4-E7572ED981DD}" type="presOf" srcId="{34EA966D-711E-403E-B22D-13AAFE89B6B6}" destId="{2BB21562-0302-49F4-A939-81E68DFE60D2}" srcOrd="0" destOrd="0" presId="urn:microsoft.com/office/officeart/2018/2/layout/IconVerticalSolidList"/>
    <dgm:cxn modelId="{61AA636C-F596-4357-B2E6-BCAB273C6C4E}" type="presOf" srcId="{C1834305-0681-4E57-AB9A-0ACF34EEF800}" destId="{7034D0DB-4382-4E97-B9AA-7EABF5168D87}" srcOrd="0" destOrd="1" presId="urn:microsoft.com/office/officeart/2018/2/layout/IconVerticalSolidList"/>
    <dgm:cxn modelId="{ABC8C06D-3DA8-4152-9992-9AF09C7CD08A}" type="presOf" srcId="{2F6F47B6-5EE8-4E18-8167-995ECF270684}" destId="{2BB21562-0302-49F4-A939-81E68DFE60D2}" srcOrd="0" destOrd="1" presId="urn:microsoft.com/office/officeart/2018/2/layout/IconVerticalSolidList"/>
    <dgm:cxn modelId="{EA490070-CCB9-4471-83B9-028ADF7947C8}" type="presOf" srcId="{54518143-1ABD-44B9-925E-7A75A484EA4B}" destId="{7034D0DB-4382-4E97-B9AA-7EABF5168D87}" srcOrd="0" destOrd="0" presId="urn:microsoft.com/office/officeart/2018/2/layout/IconVerticalSolidList"/>
    <dgm:cxn modelId="{13E1AE74-2BFC-432D-8799-353BBFF24812}" srcId="{8AE63D3D-11ED-4802-825F-FC8F284F1F61}" destId="{D47722BA-A7C2-4FD8-B066-DA207381F66E}" srcOrd="1" destOrd="0" parTransId="{BD700DB1-A0BF-474A-9448-D9952CAAB2A4}" sibTransId="{4F1ACDD2-8657-4F65-AC68-577F8EFF442A}"/>
    <dgm:cxn modelId="{39FA4482-9586-4390-8CFF-0232A9D4CD3D}" srcId="{D47722BA-A7C2-4FD8-B066-DA207381F66E}" destId="{54518143-1ABD-44B9-925E-7A75A484EA4B}" srcOrd="0" destOrd="0" parTransId="{CBDD2D1A-9CD1-403A-AE34-2C52ECD86041}" sibTransId="{86DE8968-C1DE-4895-A209-753431D03C1A}"/>
    <dgm:cxn modelId="{93D0F3A1-A394-4DDF-AFB6-5EAAAC2307AA}" srcId="{2B3B37FE-F712-49F9-BCB1-CB1EF265DAEC}" destId="{11DE33F7-5174-4A1D-9BFA-803ED7F18F1B}" srcOrd="0" destOrd="0" parTransId="{4477823C-4353-47F3-8C28-A7CF0921C033}" sibTransId="{D62448DC-F36E-4E0B-AF39-443A807E675B}"/>
    <dgm:cxn modelId="{17AFD4B8-2EE7-42E0-B20B-D957DCC5029E}" srcId="{D47722BA-A7C2-4FD8-B066-DA207381F66E}" destId="{C1834305-0681-4E57-AB9A-0ACF34EEF800}" srcOrd="1" destOrd="0" parTransId="{073E1E27-A711-42BA-994B-F7D80B07B9A2}" sibTransId="{AECE9DD4-2921-4A54-AD98-78CF63A627B3}"/>
    <dgm:cxn modelId="{95D188FD-59E6-4FA6-969C-2E7A94C75317}" srcId="{A5D8D9C7-0FE2-4DF5-AE45-4DDECE67B6EB}" destId="{2F6F47B6-5EE8-4E18-8167-995ECF270684}" srcOrd="1" destOrd="0" parTransId="{9EC28E46-8E91-49CE-8572-BAB232B1A1D3}" sibTransId="{C58A7F65-C4EE-43DF-A003-7910D33B54F4}"/>
    <dgm:cxn modelId="{235954DC-1489-48DE-BF5E-6380032046C7}" type="presParOf" srcId="{C89D37C3-14D5-4550-AE89-A4FEC7E8CB3B}" destId="{2C9395A3-AEC8-405B-985F-61BC12CD5926}" srcOrd="0" destOrd="0" presId="urn:microsoft.com/office/officeart/2018/2/layout/IconVerticalSolidList"/>
    <dgm:cxn modelId="{21606C59-5DC8-466F-B5D3-8C92A94296E4}" type="presParOf" srcId="{2C9395A3-AEC8-405B-985F-61BC12CD5926}" destId="{3F679C45-34A6-4BFE-AEF1-C674E8A97606}" srcOrd="0" destOrd="0" presId="urn:microsoft.com/office/officeart/2018/2/layout/IconVerticalSolidList"/>
    <dgm:cxn modelId="{B427191E-D6AA-431D-BF52-18CF008ACBAE}" type="presParOf" srcId="{2C9395A3-AEC8-405B-985F-61BC12CD5926}" destId="{8BC5EBA5-5D41-43F4-9685-0942D7FDB0FF}" srcOrd="1" destOrd="0" presId="urn:microsoft.com/office/officeart/2018/2/layout/IconVerticalSolidList"/>
    <dgm:cxn modelId="{7AB72BCD-F88C-4F19-AE15-F6893FC0D21E}" type="presParOf" srcId="{2C9395A3-AEC8-405B-985F-61BC12CD5926}" destId="{647A2AF7-CBBC-4E90-8ADE-CD13AE924C42}" srcOrd="2" destOrd="0" presId="urn:microsoft.com/office/officeart/2018/2/layout/IconVerticalSolidList"/>
    <dgm:cxn modelId="{0F597B5E-28CF-4ED8-B494-01C364430BE6}" type="presParOf" srcId="{2C9395A3-AEC8-405B-985F-61BC12CD5926}" destId="{866CB164-BB4B-4505-A9E3-586A9022B9B8}" srcOrd="3" destOrd="0" presId="urn:microsoft.com/office/officeart/2018/2/layout/IconVerticalSolidList"/>
    <dgm:cxn modelId="{F90DE25F-4E02-4D14-880F-C5D1F21FB0D6}" type="presParOf" srcId="{2C9395A3-AEC8-405B-985F-61BC12CD5926}" destId="{709EB586-9A6E-4451-BE01-96E52546BA0C}" srcOrd="4" destOrd="0" presId="urn:microsoft.com/office/officeart/2018/2/layout/IconVerticalSolidList"/>
    <dgm:cxn modelId="{81302546-FB62-400F-83B3-21F15956D0EC}" type="presParOf" srcId="{C89D37C3-14D5-4550-AE89-A4FEC7E8CB3B}" destId="{141A3070-2454-41D0-9F54-61361BFC0789}" srcOrd="1" destOrd="0" presId="urn:microsoft.com/office/officeart/2018/2/layout/IconVerticalSolidList"/>
    <dgm:cxn modelId="{F8A483D3-BAA6-48EB-BCF5-1022DB01DBD9}" type="presParOf" srcId="{C89D37C3-14D5-4550-AE89-A4FEC7E8CB3B}" destId="{B0C9300B-EFA2-4423-9CE8-3050C09B2D47}" srcOrd="2" destOrd="0" presId="urn:microsoft.com/office/officeart/2018/2/layout/IconVerticalSolidList"/>
    <dgm:cxn modelId="{341CA22E-C4D9-4460-AA33-8C4B63B7B25D}" type="presParOf" srcId="{B0C9300B-EFA2-4423-9CE8-3050C09B2D47}" destId="{455D33A9-3AB4-4102-AC58-5879A679959B}" srcOrd="0" destOrd="0" presId="urn:microsoft.com/office/officeart/2018/2/layout/IconVerticalSolidList"/>
    <dgm:cxn modelId="{2E75866C-5593-4778-B1E6-FA355CA0E395}" type="presParOf" srcId="{B0C9300B-EFA2-4423-9CE8-3050C09B2D47}" destId="{EFCD24FF-D009-418C-80BF-E1C4ABD0B68B}" srcOrd="1" destOrd="0" presId="urn:microsoft.com/office/officeart/2018/2/layout/IconVerticalSolidList"/>
    <dgm:cxn modelId="{709DD2B1-74F2-4532-8F27-3956ECF9F1B6}" type="presParOf" srcId="{B0C9300B-EFA2-4423-9CE8-3050C09B2D47}" destId="{A0F8DB89-A435-400C-8227-5DEAE6F1BA6B}" srcOrd="2" destOrd="0" presId="urn:microsoft.com/office/officeart/2018/2/layout/IconVerticalSolidList"/>
    <dgm:cxn modelId="{C46BE18E-1829-4786-BAEE-C21F32F385CF}" type="presParOf" srcId="{B0C9300B-EFA2-4423-9CE8-3050C09B2D47}" destId="{A95D4E1D-7296-4077-9EF6-87C358367F4D}" srcOrd="3" destOrd="0" presId="urn:microsoft.com/office/officeart/2018/2/layout/IconVerticalSolidList"/>
    <dgm:cxn modelId="{DF4B5DC9-435B-4970-8776-E8B4B720B06E}" type="presParOf" srcId="{B0C9300B-EFA2-4423-9CE8-3050C09B2D47}" destId="{7034D0DB-4382-4E97-B9AA-7EABF5168D87}" srcOrd="4" destOrd="0" presId="urn:microsoft.com/office/officeart/2018/2/layout/IconVerticalSolidList"/>
    <dgm:cxn modelId="{0DDED3D8-8775-4FC3-91E3-7A8CEF13724D}" type="presParOf" srcId="{C89D37C3-14D5-4550-AE89-A4FEC7E8CB3B}" destId="{AB50C556-C740-4E0C-9F20-A2CEA04B2D6D}" srcOrd="3" destOrd="0" presId="urn:microsoft.com/office/officeart/2018/2/layout/IconVerticalSolidList"/>
    <dgm:cxn modelId="{2D8CC036-4B66-431A-98BA-4573714B899A}" type="presParOf" srcId="{C89D37C3-14D5-4550-AE89-A4FEC7E8CB3B}" destId="{5F7E9544-69DC-4B2C-AFE2-DD2C5520D5A7}" srcOrd="4" destOrd="0" presId="urn:microsoft.com/office/officeart/2018/2/layout/IconVerticalSolidList"/>
    <dgm:cxn modelId="{D57996A2-3B63-4701-B226-3F7E68B6940E}" type="presParOf" srcId="{5F7E9544-69DC-4B2C-AFE2-DD2C5520D5A7}" destId="{4C1C458D-7236-42E9-A07A-E1FBC8F26902}" srcOrd="0" destOrd="0" presId="urn:microsoft.com/office/officeart/2018/2/layout/IconVerticalSolidList"/>
    <dgm:cxn modelId="{EDC5E4DF-3C1A-4506-8128-953A9A503BE4}" type="presParOf" srcId="{5F7E9544-69DC-4B2C-AFE2-DD2C5520D5A7}" destId="{2B63C3BA-DE53-4F66-B53E-718BD6924F9C}" srcOrd="1" destOrd="0" presId="urn:microsoft.com/office/officeart/2018/2/layout/IconVerticalSolidList"/>
    <dgm:cxn modelId="{8D94B9FF-0BBB-4770-884B-311A7FCD2DF5}" type="presParOf" srcId="{5F7E9544-69DC-4B2C-AFE2-DD2C5520D5A7}" destId="{03E94F3C-AD80-48DB-87CA-551F9A3AD3E9}" srcOrd="2" destOrd="0" presId="urn:microsoft.com/office/officeart/2018/2/layout/IconVerticalSolidList"/>
    <dgm:cxn modelId="{356F0431-7C2B-4DC4-8963-F6CA6AE09337}" type="presParOf" srcId="{5F7E9544-69DC-4B2C-AFE2-DD2C5520D5A7}" destId="{17BE4522-88AE-41E7-AF23-7BB9E1D602BB}" srcOrd="3" destOrd="0" presId="urn:microsoft.com/office/officeart/2018/2/layout/IconVerticalSolidList"/>
    <dgm:cxn modelId="{7ED2E8CC-C20A-408B-88A6-07AB8FEF7F6F}" type="presParOf" srcId="{5F7E9544-69DC-4B2C-AFE2-DD2C5520D5A7}" destId="{2BB21562-0302-49F4-A939-81E68DFE60D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FDF0A-A65C-48CE-861F-DAF07E5EC1DD}">
      <dsp:nvSpPr>
        <dsp:cNvPr id="0" name=""/>
        <dsp:cNvSpPr/>
      </dsp:nvSpPr>
      <dsp:spPr>
        <a:xfrm>
          <a:off x="1428761" y="371753"/>
          <a:ext cx="1091119" cy="109111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67F68-D893-483B-9B2E-96EBB6AAD70A}">
      <dsp:nvSpPr>
        <dsp:cNvPr id="0" name=""/>
        <dsp:cNvSpPr/>
      </dsp:nvSpPr>
      <dsp:spPr>
        <a:xfrm>
          <a:off x="761966" y="1801867"/>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SG" sz="1700" kern="1200" dirty="0"/>
            <a:t>Simulation </a:t>
          </a:r>
          <a:br>
            <a:rPr lang="en-SG" sz="1700" kern="1200" dirty="0"/>
          </a:br>
          <a:r>
            <a:rPr lang="en-SG" sz="1700" kern="1200" dirty="0"/>
            <a:t>(Monte Carlo, Sampling)</a:t>
          </a:r>
        </a:p>
      </dsp:txBody>
      <dsp:txXfrm>
        <a:off x="761966" y="1801867"/>
        <a:ext cx="2424709" cy="720000"/>
      </dsp:txXfrm>
    </dsp:sp>
    <dsp:sp modelId="{19A468F6-2BD3-40F9-B016-EE859DB3A5D7}">
      <dsp:nvSpPr>
        <dsp:cNvPr id="0" name=""/>
        <dsp:cNvSpPr/>
      </dsp:nvSpPr>
      <dsp:spPr>
        <a:xfrm>
          <a:off x="4277794" y="371753"/>
          <a:ext cx="1091119" cy="109111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1956D1-6901-4A73-8595-94EB10CCEEC3}">
      <dsp:nvSpPr>
        <dsp:cNvPr id="0" name=""/>
        <dsp:cNvSpPr/>
      </dsp:nvSpPr>
      <dsp:spPr>
        <a:xfrm>
          <a:off x="3610999" y="1801867"/>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SG" sz="1700" kern="1200" dirty="0"/>
            <a:t>Cryptography</a:t>
          </a:r>
        </a:p>
        <a:p>
          <a:pPr marL="0" lvl="0" indent="0" algn="ctr" defTabSz="755650">
            <a:lnSpc>
              <a:spcPct val="100000"/>
            </a:lnSpc>
            <a:spcBef>
              <a:spcPct val="0"/>
            </a:spcBef>
            <a:spcAft>
              <a:spcPct val="35000"/>
            </a:spcAft>
            <a:buNone/>
          </a:pPr>
          <a:r>
            <a:rPr lang="en-SG" sz="1700" kern="1200" dirty="0"/>
            <a:t>(Banking, Encryption, QKD)</a:t>
          </a:r>
          <a:endParaRPr lang="en-US" sz="1700" kern="1200" dirty="0"/>
        </a:p>
      </dsp:txBody>
      <dsp:txXfrm>
        <a:off x="3610999" y="1801867"/>
        <a:ext cx="2424709" cy="720000"/>
      </dsp:txXfrm>
    </dsp:sp>
    <dsp:sp modelId="{3755C875-4BA6-4811-8A29-FD0D0BB2471F}">
      <dsp:nvSpPr>
        <dsp:cNvPr id="0" name=""/>
        <dsp:cNvSpPr/>
      </dsp:nvSpPr>
      <dsp:spPr>
        <a:xfrm>
          <a:off x="2853277" y="3128044"/>
          <a:ext cx="1091119" cy="109111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DF90A5-4512-4039-9B73-EA32B27059E1}">
      <dsp:nvSpPr>
        <dsp:cNvPr id="0" name=""/>
        <dsp:cNvSpPr/>
      </dsp:nvSpPr>
      <dsp:spPr>
        <a:xfrm>
          <a:off x="2186482" y="4558158"/>
          <a:ext cx="242470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SG" sz="1700" kern="1200" dirty="0"/>
            <a:t>Fundamental science</a:t>
          </a:r>
          <a:br>
            <a:rPr lang="en-SG" sz="1700" kern="1200" dirty="0"/>
          </a:br>
          <a:r>
            <a:rPr lang="en-SG" sz="1700" kern="1200" dirty="0"/>
            <a:t>(Loophole-free Bell test)</a:t>
          </a:r>
          <a:endParaRPr lang="en-US" sz="1700" kern="1200" dirty="0"/>
        </a:p>
      </dsp:txBody>
      <dsp:txXfrm>
        <a:off x="2186482" y="4558158"/>
        <a:ext cx="242470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629C4-20F4-491B-B003-D8F2D8FD5F9E}">
      <dsp:nvSpPr>
        <dsp:cNvPr id="0" name=""/>
        <dsp:cNvSpPr/>
      </dsp:nvSpPr>
      <dsp:spPr>
        <a:xfrm>
          <a:off x="4985" y="1011744"/>
          <a:ext cx="1049835" cy="104983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C3DD68-9E83-4025-92A8-5FCEAD91BF44}">
      <dsp:nvSpPr>
        <dsp:cNvPr id="0" name=""/>
        <dsp:cNvSpPr/>
      </dsp:nvSpPr>
      <dsp:spPr>
        <a:xfrm>
          <a:off x="4985" y="2156626"/>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SG" sz="3200" kern="1200" dirty="0"/>
            <a:t>Introduction</a:t>
          </a:r>
          <a:endParaRPr lang="en-US" sz="3200" kern="1200" dirty="0"/>
        </a:p>
      </dsp:txBody>
      <dsp:txXfrm>
        <a:off x="4985" y="2156626"/>
        <a:ext cx="2999531" cy="449929"/>
      </dsp:txXfrm>
    </dsp:sp>
    <dsp:sp modelId="{4C687930-0F69-46CF-BEAF-25BB02021E5E}">
      <dsp:nvSpPr>
        <dsp:cNvPr id="0" name=""/>
        <dsp:cNvSpPr/>
      </dsp:nvSpPr>
      <dsp:spPr>
        <a:xfrm>
          <a:off x="4985" y="2650763"/>
          <a:ext cx="2999531" cy="57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SG" sz="1700" kern="1200" dirty="0"/>
            <a:t>QRNG under test (QUT) </a:t>
          </a:r>
          <a:endParaRPr lang="en-US" sz="1700" kern="1200" dirty="0"/>
        </a:p>
        <a:p>
          <a:pPr marL="0" lvl="0" indent="0" algn="l" defTabSz="755650">
            <a:lnSpc>
              <a:spcPct val="90000"/>
            </a:lnSpc>
            <a:spcBef>
              <a:spcPct val="0"/>
            </a:spcBef>
            <a:spcAft>
              <a:spcPct val="35000"/>
            </a:spcAft>
            <a:buNone/>
          </a:pPr>
          <a:r>
            <a:rPr lang="en-SG" sz="1700" kern="1200" dirty="0"/>
            <a:t>ML tools </a:t>
          </a:r>
          <a:endParaRPr lang="en-US" sz="1700" kern="1200" dirty="0"/>
        </a:p>
      </dsp:txBody>
      <dsp:txXfrm>
        <a:off x="4985" y="2650763"/>
        <a:ext cx="2999531" cy="571354"/>
      </dsp:txXfrm>
    </dsp:sp>
    <dsp:sp modelId="{1B8BA63A-C149-44A6-98DC-70D71B4FC5B2}">
      <dsp:nvSpPr>
        <dsp:cNvPr id="0" name=""/>
        <dsp:cNvSpPr/>
      </dsp:nvSpPr>
      <dsp:spPr>
        <a:xfrm>
          <a:off x="3529434" y="1011744"/>
          <a:ext cx="1049835" cy="104983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EF2F6C-0C1E-4FF3-BFD6-33EF7E7B2F23}">
      <dsp:nvSpPr>
        <dsp:cNvPr id="0" name=""/>
        <dsp:cNvSpPr/>
      </dsp:nvSpPr>
      <dsp:spPr>
        <a:xfrm>
          <a:off x="3529434" y="2156626"/>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SG" sz="3200" kern="1200"/>
            <a:t>Method</a:t>
          </a:r>
          <a:endParaRPr lang="en-US" sz="3200" kern="1200"/>
        </a:p>
      </dsp:txBody>
      <dsp:txXfrm>
        <a:off x="3529434" y="2156626"/>
        <a:ext cx="2999531" cy="449929"/>
      </dsp:txXfrm>
    </dsp:sp>
    <dsp:sp modelId="{E63B6214-EEC5-4F2E-851B-39D98523A52F}">
      <dsp:nvSpPr>
        <dsp:cNvPr id="0" name=""/>
        <dsp:cNvSpPr/>
      </dsp:nvSpPr>
      <dsp:spPr>
        <a:xfrm>
          <a:off x="3529434" y="2650763"/>
          <a:ext cx="2999531" cy="57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SG" sz="1700" kern="1200" dirty="0"/>
            <a:t>Dataset</a:t>
          </a:r>
          <a:endParaRPr lang="en-US" sz="1700" kern="1200" dirty="0"/>
        </a:p>
        <a:p>
          <a:pPr marL="0" lvl="0" indent="0" algn="l" defTabSz="755650">
            <a:lnSpc>
              <a:spcPct val="90000"/>
            </a:lnSpc>
            <a:spcBef>
              <a:spcPct val="0"/>
            </a:spcBef>
            <a:spcAft>
              <a:spcPct val="35000"/>
            </a:spcAft>
            <a:buNone/>
          </a:pPr>
          <a:r>
            <a:rPr lang="en-SG" sz="1700" kern="1200" dirty="0"/>
            <a:t>Training of ML</a:t>
          </a:r>
          <a:endParaRPr lang="en-US" sz="1700" kern="1200" dirty="0"/>
        </a:p>
      </dsp:txBody>
      <dsp:txXfrm>
        <a:off x="3529434" y="2650763"/>
        <a:ext cx="2999531" cy="571354"/>
      </dsp:txXfrm>
    </dsp:sp>
    <dsp:sp modelId="{6AF93660-BF60-471B-B180-3A9195C4C9EA}">
      <dsp:nvSpPr>
        <dsp:cNvPr id="0" name=""/>
        <dsp:cNvSpPr/>
      </dsp:nvSpPr>
      <dsp:spPr>
        <a:xfrm>
          <a:off x="7053883" y="1011744"/>
          <a:ext cx="1049835" cy="10498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5B48EA-B9D5-4CBD-8A27-92903FCBA0B1}">
      <dsp:nvSpPr>
        <dsp:cNvPr id="0" name=""/>
        <dsp:cNvSpPr/>
      </dsp:nvSpPr>
      <dsp:spPr>
        <a:xfrm>
          <a:off x="7053883" y="2156626"/>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SG" sz="3200" kern="1200" dirty="0"/>
            <a:t>Results</a:t>
          </a:r>
          <a:endParaRPr lang="en-US" sz="3200" kern="1200" dirty="0"/>
        </a:p>
      </dsp:txBody>
      <dsp:txXfrm>
        <a:off x="7053883" y="2156626"/>
        <a:ext cx="2999531" cy="449929"/>
      </dsp:txXfrm>
    </dsp:sp>
    <dsp:sp modelId="{00C77557-89D2-468C-B100-2FE79D1E0151}">
      <dsp:nvSpPr>
        <dsp:cNvPr id="0" name=""/>
        <dsp:cNvSpPr/>
      </dsp:nvSpPr>
      <dsp:spPr>
        <a:xfrm>
          <a:off x="7053883" y="2650763"/>
          <a:ext cx="2999531" cy="571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Non-uniform randomness</a:t>
          </a:r>
        </a:p>
        <a:p>
          <a:pPr marL="0" lvl="0" indent="0" algn="l" defTabSz="755650">
            <a:lnSpc>
              <a:spcPct val="90000"/>
            </a:lnSpc>
            <a:spcBef>
              <a:spcPct val="0"/>
            </a:spcBef>
            <a:spcAft>
              <a:spcPct val="35000"/>
            </a:spcAft>
            <a:buNone/>
          </a:pPr>
          <a:r>
            <a:rPr lang="en-SG" sz="1700" kern="1200" dirty="0"/>
            <a:t>Uniform randomness</a:t>
          </a:r>
          <a:endParaRPr lang="en-US" sz="1700" kern="1200" dirty="0"/>
        </a:p>
      </dsp:txBody>
      <dsp:txXfrm>
        <a:off x="7053883" y="2650763"/>
        <a:ext cx="2999531" cy="571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79C45-34A6-4BFE-AEF1-C674E8A97606}">
      <dsp:nvSpPr>
        <dsp:cNvPr id="0" name=""/>
        <dsp:cNvSpPr/>
      </dsp:nvSpPr>
      <dsp:spPr>
        <a:xfrm>
          <a:off x="0" y="516"/>
          <a:ext cx="10058399" cy="1209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5EBA5-5D41-43F4-9685-0942D7FDB0FF}">
      <dsp:nvSpPr>
        <dsp:cNvPr id="0" name=""/>
        <dsp:cNvSpPr/>
      </dsp:nvSpPr>
      <dsp:spPr>
        <a:xfrm>
          <a:off x="365837" y="272627"/>
          <a:ext cx="665158" cy="6651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CB164-BB4B-4505-A9E3-586A9022B9B8}">
      <dsp:nvSpPr>
        <dsp:cNvPr id="0" name=""/>
        <dsp:cNvSpPr/>
      </dsp:nvSpPr>
      <dsp:spPr>
        <a:xfrm>
          <a:off x="1396833" y="516"/>
          <a:ext cx="4526280"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1111250">
            <a:lnSpc>
              <a:spcPct val="100000"/>
            </a:lnSpc>
            <a:spcBef>
              <a:spcPct val="0"/>
            </a:spcBef>
            <a:spcAft>
              <a:spcPct val="35000"/>
            </a:spcAft>
            <a:buNone/>
          </a:pPr>
          <a:r>
            <a:rPr lang="en-SG" sz="2500" kern="1200" dirty="0"/>
            <a:t>RNGs under Tests</a:t>
          </a:r>
          <a:endParaRPr lang="en-US" sz="2500" kern="1200" dirty="0"/>
        </a:p>
      </dsp:txBody>
      <dsp:txXfrm>
        <a:off x="1396833" y="516"/>
        <a:ext cx="4526280" cy="1209379"/>
      </dsp:txXfrm>
    </dsp:sp>
    <dsp:sp modelId="{709EB586-9A6E-4451-BE01-96E52546BA0C}">
      <dsp:nvSpPr>
        <dsp:cNvPr id="0" name=""/>
        <dsp:cNvSpPr/>
      </dsp:nvSpPr>
      <dsp:spPr>
        <a:xfrm>
          <a:off x="5923113" y="516"/>
          <a:ext cx="4135286"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800100">
            <a:lnSpc>
              <a:spcPct val="100000"/>
            </a:lnSpc>
            <a:spcBef>
              <a:spcPct val="0"/>
            </a:spcBef>
            <a:spcAft>
              <a:spcPct val="35000"/>
            </a:spcAft>
            <a:buNone/>
          </a:pPr>
          <a:r>
            <a:rPr lang="en-SG" sz="1800" kern="1200" dirty="0"/>
            <a:t>Pseudo-RNG (Congruential RNG)</a:t>
          </a:r>
        </a:p>
        <a:p>
          <a:pPr marL="0" lvl="0" indent="0" algn="l" defTabSz="800100">
            <a:lnSpc>
              <a:spcPct val="100000"/>
            </a:lnSpc>
            <a:spcBef>
              <a:spcPct val="0"/>
            </a:spcBef>
            <a:spcAft>
              <a:spcPct val="35000"/>
            </a:spcAft>
            <a:buNone/>
          </a:pPr>
          <a:r>
            <a:rPr lang="en-SG" sz="1800" kern="1200" dirty="0"/>
            <a:t>QRNG</a:t>
          </a:r>
          <a:endParaRPr lang="en-US" sz="1800" kern="1200" dirty="0"/>
        </a:p>
      </dsp:txBody>
      <dsp:txXfrm>
        <a:off x="5923113" y="516"/>
        <a:ext cx="4135286" cy="1209379"/>
      </dsp:txXfrm>
    </dsp:sp>
    <dsp:sp modelId="{455D33A9-3AB4-4102-AC58-5879A679959B}">
      <dsp:nvSpPr>
        <dsp:cNvPr id="0" name=""/>
        <dsp:cNvSpPr/>
      </dsp:nvSpPr>
      <dsp:spPr>
        <a:xfrm>
          <a:off x="0" y="1512241"/>
          <a:ext cx="10058399" cy="1209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D24FF-D009-418C-80BF-E1C4ABD0B68B}">
      <dsp:nvSpPr>
        <dsp:cNvPr id="0" name=""/>
        <dsp:cNvSpPr/>
      </dsp:nvSpPr>
      <dsp:spPr>
        <a:xfrm>
          <a:off x="365837" y="1784352"/>
          <a:ext cx="665158" cy="66515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5D4E1D-7296-4077-9EF6-87C358367F4D}">
      <dsp:nvSpPr>
        <dsp:cNvPr id="0" name=""/>
        <dsp:cNvSpPr/>
      </dsp:nvSpPr>
      <dsp:spPr>
        <a:xfrm>
          <a:off x="1396833" y="1512241"/>
          <a:ext cx="4526280"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1111250">
            <a:lnSpc>
              <a:spcPct val="100000"/>
            </a:lnSpc>
            <a:spcBef>
              <a:spcPct val="0"/>
            </a:spcBef>
            <a:spcAft>
              <a:spcPct val="35000"/>
            </a:spcAft>
            <a:buNone/>
          </a:pPr>
          <a:r>
            <a:rPr lang="en-SG" sz="2500" kern="1200"/>
            <a:t>Type of Tests</a:t>
          </a:r>
          <a:endParaRPr lang="en-US" sz="2500" kern="1200"/>
        </a:p>
      </dsp:txBody>
      <dsp:txXfrm>
        <a:off x="1396833" y="1512241"/>
        <a:ext cx="4526280" cy="1209379"/>
      </dsp:txXfrm>
    </dsp:sp>
    <dsp:sp modelId="{7034D0DB-4382-4E97-B9AA-7EABF5168D87}">
      <dsp:nvSpPr>
        <dsp:cNvPr id="0" name=""/>
        <dsp:cNvSpPr/>
      </dsp:nvSpPr>
      <dsp:spPr>
        <a:xfrm>
          <a:off x="5923113" y="1512241"/>
          <a:ext cx="4135286"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800100">
            <a:lnSpc>
              <a:spcPct val="100000"/>
            </a:lnSpc>
            <a:spcBef>
              <a:spcPct val="0"/>
            </a:spcBef>
            <a:spcAft>
              <a:spcPct val="35000"/>
            </a:spcAft>
            <a:buNone/>
          </a:pPr>
          <a:r>
            <a:rPr lang="en-SG" sz="1800" kern="1200" dirty="0"/>
            <a:t>NIST Statistical</a:t>
          </a:r>
          <a:endParaRPr lang="en-US" sz="1800" kern="1200" dirty="0"/>
        </a:p>
        <a:p>
          <a:pPr marL="0" lvl="0" indent="0" algn="l" defTabSz="800100">
            <a:lnSpc>
              <a:spcPct val="100000"/>
            </a:lnSpc>
            <a:spcBef>
              <a:spcPct val="0"/>
            </a:spcBef>
            <a:spcAft>
              <a:spcPct val="35000"/>
            </a:spcAft>
            <a:buNone/>
          </a:pPr>
          <a:r>
            <a:rPr lang="en-SG" sz="1800" kern="1200" dirty="0"/>
            <a:t>ML Benchmarking </a:t>
          </a:r>
          <a:endParaRPr lang="en-US" sz="1800" kern="1200" dirty="0"/>
        </a:p>
      </dsp:txBody>
      <dsp:txXfrm>
        <a:off x="5923113" y="1512241"/>
        <a:ext cx="4135286" cy="1209379"/>
      </dsp:txXfrm>
    </dsp:sp>
    <dsp:sp modelId="{4C1C458D-7236-42E9-A07A-E1FBC8F26902}">
      <dsp:nvSpPr>
        <dsp:cNvPr id="0" name=""/>
        <dsp:cNvSpPr/>
      </dsp:nvSpPr>
      <dsp:spPr>
        <a:xfrm>
          <a:off x="0" y="3023966"/>
          <a:ext cx="10058399" cy="12093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3C3BA-DE53-4F66-B53E-718BD6924F9C}">
      <dsp:nvSpPr>
        <dsp:cNvPr id="0" name=""/>
        <dsp:cNvSpPr/>
      </dsp:nvSpPr>
      <dsp:spPr>
        <a:xfrm>
          <a:off x="365837" y="3296076"/>
          <a:ext cx="665158" cy="66515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E4522-88AE-41E7-AF23-7BB9E1D602BB}">
      <dsp:nvSpPr>
        <dsp:cNvPr id="0" name=""/>
        <dsp:cNvSpPr/>
      </dsp:nvSpPr>
      <dsp:spPr>
        <a:xfrm>
          <a:off x="1396833" y="3023966"/>
          <a:ext cx="4526280"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1111250">
            <a:lnSpc>
              <a:spcPct val="100000"/>
            </a:lnSpc>
            <a:spcBef>
              <a:spcPct val="0"/>
            </a:spcBef>
            <a:spcAft>
              <a:spcPct val="35000"/>
            </a:spcAft>
            <a:buNone/>
          </a:pPr>
          <a:r>
            <a:rPr lang="en-US" sz="2500" kern="1200" dirty="0"/>
            <a:t>Data Size</a:t>
          </a:r>
        </a:p>
      </dsp:txBody>
      <dsp:txXfrm>
        <a:off x="1396833" y="3023966"/>
        <a:ext cx="4526280" cy="1209379"/>
      </dsp:txXfrm>
    </dsp:sp>
    <dsp:sp modelId="{2BB21562-0302-49F4-A939-81E68DFE60D2}">
      <dsp:nvSpPr>
        <dsp:cNvPr id="0" name=""/>
        <dsp:cNvSpPr/>
      </dsp:nvSpPr>
      <dsp:spPr>
        <a:xfrm>
          <a:off x="5923113" y="3023966"/>
          <a:ext cx="4135286" cy="120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993" tIns="127993" rIns="127993" bIns="127993" numCol="1" spcCol="1270" anchor="ctr" anchorCtr="0">
          <a:noAutofit/>
        </a:bodyPr>
        <a:lstStyle/>
        <a:p>
          <a:pPr marL="0" lvl="0" indent="0" algn="l" defTabSz="800100">
            <a:lnSpc>
              <a:spcPct val="100000"/>
            </a:lnSpc>
            <a:spcBef>
              <a:spcPct val="0"/>
            </a:spcBef>
            <a:spcAft>
              <a:spcPct val="35000"/>
            </a:spcAft>
            <a:buNone/>
          </a:pPr>
          <a:r>
            <a:rPr lang="en-US" sz="1800" kern="1200" dirty="0"/>
            <a:t>Training: 125 Million 8-bit data</a:t>
          </a:r>
        </a:p>
        <a:p>
          <a:pPr marL="0" lvl="0" indent="0" algn="l" defTabSz="800100">
            <a:lnSpc>
              <a:spcPct val="100000"/>
            </a:lnSpc>
            <a:spcBef>
              <a:spcPct val="0"/>
            </a:spcBef>
            <a:spcAft>
              <a:spcPct val="35000"/>
            </a:spcAft>
            <a:buNone/>
          </a:pPr>
          <a:r>
            <a:rPr lang="en-US" sz="1800" kern="1200" dirty="0"/>
            <a:t>Testing: 25 Million 8-bit data (5 sets)</a:t>
          </a:r>
        </a:p>
      </dsp:txBody>
      <dsp:txXfrm>
        <a:off x="5923113" y="3023966"/>
        <a:ext cx="4135286" cy="120937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31T07:43:12.6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69193-B7A4-4173-A587-F787E548ACD7}" type="datetimeFigureOut">
              <a:rPr lang="en-SG" smtClean="0"/>
              <a:t>19/8/20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27A92-38FF-4225-84AD-C4E8857ED233}" type="slidenum">
              <a:rPr lang="en-SG" smtClean="0"/>
              <a:t>‹#›</a:t>
            </a:fld>
            <a:endParaRPr lang="en-SG"/>
          </a:p>
        </p:txBody>
      </p:sp>
    </p:spTree>
    <p:extLst>
      <p:ext uri="{BB962C8B-B14F-4D97-AF65-F5344CB8AC3E}">
        <p14:creationId xmlns:p14="http://schemas.microsoft.com/office/powerpoint/2010/main" val="369163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Hello everyone. My name is Jing Yan, from Quantum Communication Lab, National University of Singapore. </a:t>
            </a:r>
            <a:br>
              <a:rPr lang="en-SG" dirty="0"/>
            </a:br>
            <a:r>
              <a:rPr lang="en-SG" dirty="0"/>
              <a:t>It is my privilege to share with you our recent work, “</a:t>
            </a:r>
            <a:r>
              <a:rPr lang="en-GB" sz="1200" dirty="0"/>
              <a:t>Benchmarking a Quantum </a:t>
            </a:r>
            <a:br>
              <a:rPr lang="en-GB" sz="1200" dirty="0"/>
            </a:br>
            <a:r>
              <a:rPr lang="en-GB" sz="1200" dirty="0"/>
              <a:t>Random Number Generator with Machine </a:t>
            </a:r>
            <a:r>
              <a:rPr lang="en-SG" sz="1200" dirty="0"/>
              <a:t>Learning</a:t>
            </a:r>
            <a:r>
              <a:rPr lang="en-SG" dirty="0"/>
              <a:t>”, This work is done with my ANU colleagues Assad and Ping Koy, and ML experts from Uni of Sydney, Nhan and Omid.</a:t>
            </a:r>
          </a:p>
        </p:txBody>
      </p:sp>
      <p:sp>
        <p:nvSpPr>
          <p:cNvPr id="4" name="Slide Number Placeholder 3"/>
          <p:cNvSpPr>
            <a:spLocks noGrp="1"/>
          </p:cNvSpPr>
          <p:nvPr>
            <p:ph type="sldNum" sz="quarter" idx="5"/>
          </p:nvPr>
        </p:nvSpPr>
        <p:spPr/>
        <p:txBody>
          <a:bodyPr/>
          <a:lstStyle/>
          <a:p>
            <a:fld id="{9B227A92-38FF-4225-84AD-C4E8857ED233}" type="slidenum">
              <a:rPr lang="en-SG" smtClean="0"/>
              <a:t>1</a:t>
            </a:fld>
            <a:endParaRPr lang="en-SG"/>
          </a:p>
        </p:txBody>
      </p:sp>
    </p:spTree>
    <p:extLst>
      <p:ext uri="{BB962C8B-B14F-4D97-AF65-F5344CB8AC3E}">
        <p14:creationId xmlns:p14="http://schemas.microsoft.com/office/powerpoint/2010/main" val="199030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as a famous quote in the Bible, “Freely you have received; freely give”, given that our input state comes for free (the vacuum), we also freely share and stream the random numbers online. The website so far has more than millions of visits, and together with APIs and independent GitHub codes, we have users from all over the world. For those who are into abstract art, we have our artificial painter here, which gives you random RGB </a:t>
            </a:r>
            <a:r>
              <a:rPr lang="en-GB" dirty="0" err="1"/>
              <a:t>color</a:t>
            </a:r>
            <a:r>
              <a:rPr lang="en-GB" dirty="0"/>
              <a:t> blocks, and nice matrix background for smartphone perhaps. I’ll pass to Nhan to explain the machine learning</a:t>
            </a:r>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12</a:t>
            </a:fld>
            <a:endParaRPr lang="en-SG"/>
          </a:p>
        </p:txBody>
      </p:sp>
    </p:spTree>
    <p:extLst>
      <p:ext uri="{BB962C8B-B14F-4D97-AF65-F5344CB8AC3E}">
        <p14:creationId xmlns:p14="http://schemas.microsoft.com/office/powerpoint/2010/main" val="322589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In recent years, you may have heard a lot about machine learning or deep learning in particular, and what they are capable of. People have been using deep learning in computer vision, speech analysis, natural language processing, medical applications, astronomy, and the list continues. In our work, we used the two most common and mature deep learning architectures, namely convolutional neural network and long-short term memory recurrent neural network. So, how do we do it? </a:t>
            </a:r>
          </a:p>
          <a:p>
            <a:endParaRPr lang="en-AU" i="1" dirty="0"/>
          </a:p>
          <a:p>
            <a:r>
              <a:rPr lang="en-AU" i="1" dirty="0"/>
              <a:t>Let’s have a look at an example. Given this incomplete sentence and the task is to fill the blank. Many of us will instantly think of a list of possible words that would fit the sentence well. So, what helps us determine the potential words so efficiently. That’s thanks to given words or the context. In other words, if we know the context, we may be able to predict the incoming events.</a:t>
            </a:r>
          </a:p>
        </p:txBody>
      </p:sp>
      <p:sp>
        <p:nvSpPr>
          <p:cNvPr id="4" name="Slide Number Placeholder 3"/>
          <p:cNvSpPr>
            <a:spLocks noGrp="1"/>
          </p:cNvSpPr>
          <p:nvPr>
            <p:ph type="sldNum" sz="quarter" idx="5"/>
          </p:nvPr>
        </p:nvSpPr>
        <p:spPr/>
        <p:txBody>
          <a:bodyPr/>
          <a:lstStyle/>
          <a:p>
            <a:fld id="{9B227A92-38FF-4225-84AD-C4E8857ED233}" type="slidenum">
              <a:rPr lang="en-SG" smtClean="0"/>
              <a:t>13</a:t>
            </a:fld>
            <a:endParaRPr lang="en-SG"/>
          </a:p>
        </p:txBody>
      </p:sp>
    </p:spTree>
    <p:extLst>
      <p:ext uri="{BB962C8B-B14F-4D97-AF65-F5344CB8AC3E}">
        <p14:creationId xmlns:p14="http://schemas.microsoft.com/office/powerpoint/2010/main" val="148003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Back to our QRNG, the random numbers are generated continuously in sequence. Now let’s link to the example that I gave just now, we can try to estimate the context, if any, of the QRNG by monitoring its generated numbers. The question will be, </a:t>
            </a:r>
            <a:r>
              <a:rPr lang="en-AU" sz="1200" dirty="0">
                <a:solidFill>
                  <a:srgbClr val="C00000"/>
                </a:solidFill>
              </a:rPr>
              <a:t>Can we use previously generated numbers to guess the next one?</a:t>
            </a:r>
          </a:p>
        </p:txBody>
      </p:sp>
      <p:sp>
        <p:nvSpPr>
          <p:cNvPr id="4" name="Slide Number Placeholder 3"/>
          <p:cNvSpPr>
            <a:spLocks noGrp="1"/>
          </p:cNvSpPr>
          <p:nvPr>
            <p:ph type="sldNum" sz="quarter" idx="5"/>
          </p:nvPr>
        </p:nvSpPr>
        <p:spPr/>
        <p:txBody>
          <a:bodyPr/>
          <a:lstStyle/>
          <a:p>
            <a:fld id="{9B227A92-38FF-4225-84AD-C4E8857ED233}" type="slidenum">
              <a:rPr lang="en-SG" smtClean="0"/>
              <a:t>14</a:t>
            </a:fld>
            <a:endParaRPr lang="en-SG"/>
          </a:p>
        </p:txBody>
      </p:sp>
    </p:spTree>
    <p:extLst>
      <p:ext uri="{BB962C8B-B14F-4D97-AF65-F5344CB8AC3E}">
        <p14:creationId xmlns:p14="http://schemas.microsoft.com/office/powerpoint/2010/main" val="3184095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set up our experiment by collecting 10 million numbers generated at each stage of the QRNG. We will talk about those stages in the next slides later on. Now, with 10 million numbers at each stage, we use 5 million to train our deep learning model, and divide the rest 5 million into 5 test sets, each of 1 million. </a:t>
            </a:r>
          </a:p>
          <a:p>
            <a:endParaRPr lang="en-AU" dirty="0"/>
          </a:p>
          <a:p>
            <a:r>
              <a:rPr lang="en-AU" dirty="0"/>
              <a:t>For the training set, we group N adjacent numbers and use them as input (X1) to our model. The number at location N+1 is used as the label (y1) for that input. In our work, we use N = 100. Then we skip or slide the window by S steps to get the next pair (X2,y2). Here we use S = 3. S can be increased if the training takes too long to finish.</a:t>
            </a:r>
          </a:p>
          <a:p>
            <a:endParaRPr lang="en-AU" dirty="0"/>
          </a:p>
          <a:p>
            <a:r>
              <a:rPr lang="en-AU" dirty="0"/>
              <a:t>We evaluate the performance of the deep learning model by comparing its accuracy with the probability of the number that appears the most frequently.</a:t>
            </a:r>
          </a:p>
        </p:txBody>
      </p:sp>
      <p:sp>
        <p:nvSpPr>
          <p:cNvPr id="4" name="Slide Number Placeholder 3"/>
          <p:cNvSpPr>
            <a:spLocks noGrp="1"/>
          </p:cNvSpPr>
          <p:nvPr>
            <p:ph type="sldNum" sz="quarter" idx="5"/>
          </p:nvPr>
        </p:nvSpPr>
        <p:spPr/>
        <p:txBody>
          <a:bodyPr/>
          <a:lstStyle/>
          <a:p>
            <a:fld id="{9B227A92-38FF-4225-84AD-C4E8857ED233}" type="slidenum">
              <a:rPr lang="en-SG" smtClean="0"/>
              <a:t>15</a:t>
            </a:fld>
            <a:endParaRPr lang="en-SG"/>
          </a:p>
        </p:txBody>
      </p:sp>
    </p:spTree>
    <p:extLst>
      <p:ext uri="{BB962C8B-B14F-4D97-AF65-F5344CB8AC3E}">
        <p14:creationId xmlns:p14="http://schemas.microsoft.com/office/powerpoint/2010/main" val="324957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CNN has been used widely in many fields. This is a typical architecture of a CNN. The idea of CNN is to capture the spatial information from adjacent inputs, or adjacent pixels in the case of image. In this example, we have two convolutional layers. Depending on the problem we want to solve, we can have many more convolutional layers. To the right-hand side is the visualization of what a CNN learns after training. The first convolutional layer is able to extract simple features from the input. They are basically lines at different angles. And the next convolutional layers are able to learn more complicated shapes or higher level features.</a:t>
            </a:r>
          </a:p>
          <a:p>
            <a:endParaRPr lang="en-US" dirty="0"/>
          </a:p>
          <a:p>
            <a:r>
              <a:rPr lang="en-US" dirty="0"/>
              <a:t>RNNs on the other hand try to capture the temporal or time-dependent information from a sequence of input. It does that by transforming and storing the past inputs in its memory. In theory, RNN is able to relate the past events to predict the incoming ones. In practice, RNN has difficulty when the useful information is far away from the present. In other words, it has problem with long-term dependencies. Long-short term memory was developed to handle this situation by deploying some mechanisms to determine how much a past event should be discarded or incorporated to the memory and the output.</a:t>
            </a:r>
          </a:p>
        </p:txBody>
      </p:sp>
      <p:sp>
        <p:nvSpPr>
          <p:cNvPr id="4" name="Slide Number Placeholder 3"/>
          <p:cNvSpPr>
            <a:spLocks noGrp="1"/>
          </p:cNvSpPr>
          <p:nvPr>
            <p:ph type="sldNum" sz="quarter" idx="5"/>
          </p:nvPr>
        </p:nvSpPr>
        <p:spPr/>
        <p:txBody>
          <a:bodyPr/>
          <a:lstStyle/>
          <a:p>
            <a:fld id="{9B227A92-38FF-4225-84AD-C4E8857ED233}" type="slidenum">
              <a:rPr lang="en-SG" smtClean="0"/>
              <a:t>16</a:t>
            </a:fld>
            <a:endParaRPr lang="en-SG"/>
          </a:p>
        </p:txBody>
      </p:sp>
    </p:spTree>
    <p:extLst>
      <p:ext uri="{BB962C8B-B14F-4D97-AF65-F5344CB8AC3E}">
        <p14:creationId xmlns:p14="http://schemas.microsoft.com/office/powerpoint/2010/main" val="62893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deep learning model consists of 3 parts: convolutional layers, long-short term memory layers, and fully-connected or multiple perceptron layers.</a:t>
            </a:r>
          </a:p>
          <a:p>
            <a:endParaRPr lang="en-AU" dirty="0"/>
          </a:p>
          <a:p>
            <a:r>
              <a:rPr lang="en-AU" dirty="0"/>
              <a:t>The inputs are firstly converted to vector using one-hot encoder. Here is an example of one-hot encoder. It is used to convert a categorical data into vectors with only one element is one, the rest are zero.</a:t>
            </a:r>
          </a:p>
          <a:p>
            <a:r>
              <a:rPr lang="en-AU" dirty="0"/>
              <a:t>(If someone ask why, we answer that we want to treat each generated number as a category, not a number. And categorical data must be transformed to numerical value so that the model can understand. This is also the common approach people use in natural language processing)</a:t>
            </a:r>
          </a:p>
          <a:p>
            <a:endParaRPr lang="en-AU" dirty="0"/>
          </a:p>
          <a:p>
            <a:r>
              <a:rPr lang="en-AU" dirty="0"/>
              <a:t>Convolutional layers are aimed to extract high level features (what features? we don’t know :D) from the input. Then those features will be fed in sequence (in multiple sequences in parallel if someone wants to clarify) to a long-short term memory network. The LSTM is aimed to extract the time information among those features and feed to the last part of the model, fully-connected or multiple perceptron network, where the input is finally classified. In other word, the last part will estimate what number will be generated next.</a:t>
            </a:r>
          </a:p>
        </p:txBody>
      </p:sp>
      <p:sp>
        <p:nvSpPr>
          <p:cNvPr id="4" name="Slide Number Placeholder 3"/>
          <p:cNvSpPr>
            <a:spLocks noGrp="1"/>
          </p:cNvSpPr>
          <p:nvPr>
            <p:ph type="sldNum" sz="quarter" idx="5"/>
          </p:nvPr>
        </p:nvSpPr>
        <p:spPr/>
        <p:txBody>
          <a:bodyPr/>
          <a:lstStyle/>
          <a:p>
            <a:fld id="{9B227A92-38FF-4225-84AD-C4E8857ED233}" type="slidenum">
              <a:rPr lang="en-SG" smtClean="0"/>
              <a:t>17</a:t>
            </a:fld>
            <a:endParaRPr lang="en-SG"/>
          </a:p>
        </p:txBody>
      </p:sp>
    </p:spTree>
    <p:extLst>
      <p:ext uri="{BB962C8B-B14F-4D97-AF65-F5344CB8AC3E}">
        <p14:creationId xmlns:p14="http://schemas.microsoft.com/office/powerpoint/2010/main" val="244994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Thanks Nhan. Now back to the setup, in order to test our ML tools, we do an autopsy on our QRNG by probing and collecting data from various stages of the QRNG. We expect to see some deviation from our modelling, as it is only applicable for a full setup. Two scenarios are considered. First we turn off the local oscillator to gather entropy with classical origin, then we turn it back on to access the entropy from the quantum source again.</a:t>
            </a:r>
          </a:p>
        </p:txBody>
      </p:sp>
      <p:sp>
        <p:nvSpPr>
          <p:cNvPr id="4" name="Slide Number Placeholder 3"/>
          <p:cNvSpPr>
            <a:spLocks noGrp="1"/>
          </p:cNvSpPr>
          <p:nvPr>
            <p:ph type="sldNum" sz="quarter" idx="5"/>
          </p:nvPr>
        </p:nvSpPr>
        <p:spPr/>
        <p:txBody>
          <a:bodyPr/>
          <a:lstStyle/>
          <a:p>
            <a:fld id="{9B227A92-38FF-4225-84AD-C4E8857ED233}" type="slidenum">
              <a:rPr lang="en-SG" smtClean="0"/>
              <a:t>18</a:t>
            </a:fld>
            <a:endParaRPr lang="en-SG"/>
          </a:p>
        </p:txBody>
      </p:sp>
    </p:spTree>
    <p:extLst>
      <p:ext uri="{BB962C8B-B14F-4D97-AF65-F5344CB8AC3E}">
        <p14:creationId xmlns:p14="http://schemas.microsoft.com/office/powerpoint/2010/main" val="3462896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 now look at the result. So here we can imagine that given the access to previous output bits (training set), an adversary buy a good GPU card, and then start training over the data. She then compare this over the probability of the highest-bin in the training set. And this is what she gets. The first observation is that more than half of the </a:t>
            </a:r>
            <a:r>
              <a:rPr lang="en-SG" dirty="0" err="1"/>
              <a:t>Pg</a:t>
            </a:r>
            <a:r>
              <a:rPr lang="en-SG" dirty="0"/>
              <a:t> differ from </a:t>
            </a:r>
            <a:r>
              <a:rPr lang="en-SG" dirty="0" err="1"/>
              <a:t>Pml</a:t>
            </a:r>
            <a:r>
              <a:rPr lang="en-SG" dirty="0"/>
              <a:t> by more than 2SDs. As mentioned previously, we expect discrepancies, since there are likely correlations at various stages separately, and heuristically speaking, only in </a:t>
            </a:r>
            <a:r>
              <a:rPr lang="en-SG" dirty="0" err="1"/>
              <a:t>iid</a:t>
            </a:r>
            <a:r>
              <a:rPr lang="en-SG" dirty="0"/>
              <a:t> and large data limit these two quantities will converge. </a:t>
            </a:r>
            <a:br>
              <a:rPr lang="en-SG" dirty="0"/>
            </a:br>
            <a:r>
              <a:rPr lang="en-SG" dirty="0"/>
              <a:t>Secondly, once the quantum entropy is put back to the system, the ML technique only outperform the max-bin guessing in 1 case, indicating that the underlying entropy is less predictable. </a:t>
            </a:r>
          </a:p>
          <a:p>
            <a:r>
              <a:rPr lang="en-SG" dirty="0"/>
              <a:t>Let’s us zoom in the case where the simple estimator </a:t>
            </a:r>
            <a:r>
              <a:rPr lang="en-SG" dirty="0" err="1"/>
              <a:t>P_g</a:t>
            </a:r>
            <a:r>
              <a:rPr lang="en-SG" dirty="0"/>
              <a:t> is most different from P_ML.</a:t>
            </a:r>
          </a:p>
        </p:txBody>
      </p:sp>
      <p:sp>
        <p:nvSpPr>
          <p:cNvPr id="4" name="Slide Number Placeholder 3"/>
          <p:cNvSpPr>
            <a:spLocks noGrp="1"/>
          </p:cNvSpPr>
          <p:nvPr>
            <p:ph type="sldNum" sz="quarter" idx="5"/>
          </p:nvPr>
        </p:nvSpPr>
        <p:spPr/>
        <p:txBody>
          <a:bodyPr/>
          <a:lstStyle/>
          <a:p>
            <a:fld id="{9B227A92-38FF-4225-84AD-C4E8857ED233}" type="slidenum">
              <a:rPr lang="en-SG" smtClean="0"/>
              <a:t>19</a:t>
            </a:fld>
            <a:endParaRPr lang="en-SG"/>
          </a:p>
        </p:txBody>
      </p:sp>
    </p:spTree>
    <p:extLst>
      <p:ext uri="{BB962C8B-B14F-4D97-AF65-F5344CB8AC3E}">
        <p14:creationId xmlns:p14="http://schemas.microsoft.com/office/powerpoint/2010/main" val="147194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For this scenario, by plotting the PS and AC, we see that there are strong periodic traces (pick-up signals) and also persisting auto-correlation too. This stage is actually the stage prior to final measurement, but without a low pass filter to remove </a:t>
            </a:r>
            <a:r>
              <a:rPr lang="en-GB" sz="1200" b="0" i="0" u="none" strike="noStrike" kern="1200" baseline="0" dirty="0">
                <a:solidFill>
                  <a:schemeClr val="tx1"/>
                </a:solidFill>
                <a:latin typeface="+mn-lt"/>
                <a:ea typeface="+mn-ea"/>
                <a:cs typeface="+mn-cs"/>
              </a:rPr>
              <a:t>aliases. Hence, our ML attack utilizes the predictability in the data and gain advantage in the predicting the next output over </a:t>
            </a:r>
            <a:r>
              <a:rPr lang="en-GB" sz="1200" b="0" i="0" u="none" strike="noStrike" kern="1200" baseline="0" dirty="0" err="1">
                <a:solidFill>
                  <a:schemeClr val="tx1"/>
                </a:solidFill>
                <a:latin typeface="+mn-lt"/>
                <a:ea typeface="+mn-ea"/>
                <a:cs typeface="+mn-cs"/>
              </a:rPr>
              <a:t>P_g</a:t>
            </a:r>
            <a:r>
              <a:rPr lang="en-GB" sz="1200" b="0" i="0" u="none" strike="noStrike" kern="1200" baseline="0" dirty="0">
                <a:solidFill>
                  <a:schemeClr val="tx1"/>
                </a:solidFill>
                <a:latin typeface="+mn-lt"/>
                <a:ea typeface="+mn-ea"/>
                <a:cs typeface="+mn-cs"/>
              </a:rPr>
              <a:t>. While this is a simple example, we believe that by comparing PML with a better estimator, this can be a powerful tools in uncovering more obscure patterns.</a:t>
            </a:r>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20</a:t>
            </a:fld>
            <a:endParaRPr lang="en-SG"/>
          </a:p>
        </p:txBody>
      </p:sp>
    </p:spTree>
    <p:extLst>
      <p:ext uri="{BB962C8B-B14F-4D97-AF65-F5344CB8AC3E}">
        <p14:creationId xmlns:p14="http://schemas.microsoft.com/office/powerpoint/2010/main" val="158407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the final round, we put two RNG under testing, first is the Linear Congruential Pseudo-RNG, which was introduced earlier, and also the final hashed output of our QRNG. We subject them to both the NIST statistical test suites, and also our ML benchmarking. For this round, we have 125 million 8-bit data, or equivalently of 1 Gbit data as both training and testing.</a:t>
            </a:r>
          </a:p>
        </p:txBody>
      </p:sp>
      <p:sp>
        <p:nvSpPr>
          <p:cNvPr id="4" name="Slide Number Placeholder 3"/>
          <p:cNvSpPr>
            <a:spLocks noGrp="1"/>
          </p:cNvSpPr>
          <p:nvPr>
            <p:ph type="sldNum" sz="quarter" idx="5"/>
          </p:nvPr>
        </p:nvSpPr>
        <p:spPr/>
        <p:txBody>
          <a:bodyPr/>
          <a:lstStyle/>
          <a:p>
            <a:fld id="{9B227A92-38FF-4225-84AD-C4E8857ED233}" type="slidenum">
              <a:rPr lang="en-SG" smtClean="0"/>
              <a:t>21</a:t>
            </a:fld>
            <a:endParaRPr lang="en-SG"/>
          </a:p>
        </p:txBody>
      </p:sp>
    </p:spTree>
    <p:extLst>
      <p:ext uri="{BB962C8B-B14F-4D97-AF65-F5344CB8AC3E}">
        <p14:creationId xmlns:p14="http://schemas.microsoft.com/office/powerpoint/2010/main" val="40123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 us start by asking the question of: Why do we need random numbers? Firstly, in simulations, scientists use RN to solve complex problems by averaging over random instances, and to perform random sampling for statistics. For cryptographic applications, RN are required to ensure that security keys are drawn randomly for critical applications, such as banking, encryption and of course in protocols such as quantum key distribution. Finally, for fundamental science, experiments such as loophole free Bell-test would require randomness that is uncorrelated to the setup.</a:t>
            </a:r>
          </a:p>
        </p:txBody>
      </p:sp>
      <p:sp>
        <p:nvSpPr>
          <p:cNvPr id="4" name="Slide Number Placeholder 3"/>
          <p:cNvSpPr>
            <a:spLocks noGrp="1"/>
          </p:cNvSpPr>
          <p:nvPr>
            <p:ph type="sldNum" sz="quarter" idx="5"/>
          </p:nvPr>
        </p:nvSpPr>
        <p:spPr/>
        <p:txBody>
          <a:bodyPr/>
          <a:lstStyle/>
          <a:p>
            <a:fld id="{9B227A92-38FF-4225-84AD-C4E8857ED233}" type="slidenum">
              <a:rPr lang="en-SG" smtClean="0"/>
              <a:t>2</a:t>
            </a:fld>
            <a:endParaRPr lang="en-SG"/>
          </a:p>
        </p:txBody>
      </p:sp>
    </p:spTree>
    <p:extLst>
      <p:ext uri="{BB962C8B-B14F-4D97-AF65-F5344CB8AC3E}">
        <p14:creationId xmlns:p14="http://schemas.microsoft.com/office/powerpoint/2010/main" val="274399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First, the NIST test. We perform this over the test dataset of 1Gbit consisting of 1000 samples of 1MBit each. </a:t>
            </a:r>
          </a:p>
          <a:p>
            <a:r>
              <a:rPr lang="en-SG" dirty="0"/>
              <a:t>The CRNG, where the output follow this recursive relation, in which the period set by the parameter M, passes the tests when M is larger than 2^28. And as expected, the QRNG hashed output passes the NIST test as well, as it should.</a:t>
            </a:r>
          </a:p>
        </p:txBody>
      </p:sp>
      <p:sp>
        <p:nvSpPr>
          <p:cNvPr id="4" name="Slide Number Placeholder 3"/>
          <p:cNvSpPr>
            <a:spLocks noGrp="1"/>
          </p:cNvSpPr>
          <p:nvPr>
            <p:ph type="sldNum" sz="quarter" idx="5"/>
          </p:nvPr>
        </p:nvSpPr>
        <p:spPr/>
        <p:txBody>
          <a:bodyPr/>
          <a:lstStyle/>
          <a:p>
            <a:fld id="{9B227A92-38FF-4225-84AD-C4E8857ED233}" type="slidenum">
              <a:rPr lang="en-SG" smtClean="0"/>
              <a:t>22</a:t>
            </a:fld>
            <a:endParaRPr lang="en-SG"/>
          </a:p>
        </p:txBody>
      </p:sp>
    </p:spTree>
    <p:extLst>
      <p:ext uri="{BB962C8B-B14F-4D97-AF65-F5344CB8AC3E}">
        <p14:creationId xmlns:p14="http://schemas.microsoft.com/office/powerpoint/2010/main" val="3551152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Next we have a look at the ML approach. This round, only the QRNG and CRNG with period M&gt; 1 Billion passed the ML. In other words, for the M=2^28, even though it passes the NIST STS, it couldn’t hide its true identity of a fake RNG under the scrutiny of ML police. Here, we would like to comment that while both the NIST and ML tests are aiming at detecting deviations from true randomness, they are operationally different. For the STS, the uniformity of a sequence is examined through various statistical algorithms. Our ML, on the other hand, targets at the unpredictability aspect of an RNG by learning the previously generated sequence to guess the next output bit.</a:t>
            </a:r>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23</a:t>
            </a:fld>
            <a:endParaRPr lang="en-SG"/>
          </a:p>
        </p:txBody>
      </p:sp>
    </p:spTree>
    <p:extLst>
      <p:ext uri="{BB962C8B-B14F-4D97-AF65-F5344CB8AC3E}">
        <p14:creationId xmlns:p14="http://schemas.microsoft.com/office/powerpoint/2010/main" val="4069269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summarize, we hope to have convince you that you *need* to invest in your RNG and test it properly if you want to use it for cryptography. To this end, we put forth our ML benchmarking tools, which we believe is useful in three distinct manners. First, for an experimentalist, or an RNG designer, ML can help you to dissect and examine different component of our device rigorously. For a  verifier, an algorithm-agnostic benchmarking tools is invaluable in examining both the raw and the hashed output. Finally, for end user, they can use this technique to test the entropy of their RNG, or even any protocols that involved the use of an RNG.</a:t>
            </a:r>
          </a:p>
          <a:p>
            <a:endParaRPr lang="en-SG" dirty="0"/>
          </a:p>
          <a:p>
            <a:r>
              <a:rPr lang="en-SG" dirty="0"/>
              <a:t>As for the outlook, the cryptanalysis attack can be further strengthened by including the side-channels information, or even attack. We are also looking at comparing our approach with the NIST’s publication on min-entropy estimation using predictive model. Forming a hypothesis testing would also allow us to quantify the ML performance quantitatively. In terms of implementation, we can optimise the deep learning model for better accuracy and speed, or explore the possibility of a hardware implementation, such as on an FPGA.</a:t>
            </a:r>
          </a:p>
        </p:txBody>
      </p:sp>
      <p:sp>
        <p:nvSpPr>
          <p:cNvPr id="4" name="Slide Number Placeholder 3"/>
          <p:cNvSpPr>
            <a:spLocks noGrp="1"/>
          </p:cNvSpPr>
          <p:nvPr>
            <p:ph type="sldNum" sz="quarter" idx="5"/>
          </p:nvPr>
        </p:nvSpPr>
        <p:spPr/>
        <p:txBody>
          <a:bodyPr/>
          <a:lstStyle/>
          <a:p>
            <a:fld id="{9B227A92-38FF-4225-84AD-C4E8857ED233}" type="slidenum">
              <a:rPr lang="en-SG" smtClean="0"/>
              <a:t>24</a:t>
            </a:fld>
            <a:endParaRPr lang="en-SG"/>
          </a:p>
        </p:txBody>
      </p:sp>
    </p:spTree>
    <p:extLst>
      <p:ext uri="{BB962C8B-B14F-4D97-AF65-F5344CB8AC3E}">
        <p14:creationId xmlns:p14="http://schemas.microsoft.com/office/powerpoint/2010/main" val="392274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source code is also available on GitHub, where you can find at the link below. Special thanks to Hong Jie, who joined the project recently, for helping us to update the codes and making it more robust. </a:t>
            </a:r>
            <a:br>
              <a:rPr lang="en-GB" dirty="0"/>
            </a:br>
            <a:r>
              <a:rPr lang="en-GB" dirty="0"/>
              <a:t>As your reward for staying with us till the end of the video presentation, we will also announce a tutorial version of our code on Google </a:t>
            </a:r>
            <a:r>
              <a:rPr lang="en-GB" dirty="0" err="1"/>
              <a:t>colab</a:t>
            </a:r>
            <a:r>
              <a:rPr lang="en-GB" dirty="0"/>
              <a:t>, an online python notebook platform during the live presentation for everyone to try out.</a:t>
            </a:r>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25</a:t>
            </a:fld>
            <a:endParaRPr lang="en-SG"/>
          </a:p>
        </p:txBody>
      </p:sp>
    </p:spTree>
    <p:extLst>
      <p:ext uri="{BB962C8B-B14F-4D97-AF65-F5344CB8AC3E}">
        <p14:creationId xmlns:p14="http://schemas.microsoft.com/office/powerpoint/2010/main" val="273614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Thank you for listening, and we hope you have enjoyed the talk. If you are interesting to find out more, do check out our published paper (and codes) under the description below. We look forward to meeting you all during the conference.</a:t>
            </a:r>
          </a:p>
        </p:txBody>
      </p:sp>
      <p:sp>
        <p:nvSpPr>
          <p:cNvPr id="4" name="Slide Number Placeholder 3"/>
          <p:cNvSpPr>
            <a:spLocks noGrp="1"/>
          </p:cNvSpPr>
          <p:nvPr>
            <p:ph type="sldNum" sz="quarter" idx="5"/>
          </p:nvPr>
        </p:nvSpPr>
        <p:spPr/>
        <p:txBody>
          <a:bodyPr/>
          <a:lstStyle/>
          <a:p>
            <a:fld id="{9B227A92-38FF-4225-84AD-C4E8857ED233}" type="slidenum">
              <a:rPr lang="en-SG" smtClean="0"/>
              <a:t>26</a:t>
            </a:fld>
            <a:endParaRPr lang="en-SG"/>
          </a:p>
        </p:txBody>
      </p:sp>
    </p:spTree>
    <p:extLst>
      <p:ext uri="{BB962C8B-B14F-4D97-AF65-F5344CB8AC3E}">
        <p14:creationId xmlns:p14="http://schemas.microsoft.com/office/powerpoint/2010/main" val="105321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To generate random numbers, people usually relied upon either of these two options (a Pseudo RNG or a true RNG):</a:t>
            </a:r>
          </a:p>
          <a:p>
            <a:r>
              <a:rPr lang="en-SG" dirty="0"/>
              <a:t>A </a:t>
            </a:r>
            <a:r>
              <a:rPr lang="en-SG" dirty="0" err="1"/>
              <a:t>PseudoRNG</a:t>
            </a:r>
            <a:r>
              <a:rPr lang="en-SG" dirty="0"/>
              <a:t> is typically based on seeded algorithm. Examples includes Linear congruential PRNG, which is based on recursive formula or a cryptographically secure PRNGs, which is usually designed to be computationally hard to find out past or future sequence given the current state of the generator. They could also be seeded by a TRNG. </a:t>
            </a:r>
          </a:p>
          <a:p>
            <a:r>
              <a:rPr lang="en-SG" dirty="0"/>
              <a:t>And the second one being hardware, or sometime called true, RNG, where instead of mathematical complexity, it is based on physical processes., such as chaotic process and quantum phenomena.</a:t>
            </a:r>
          </a:p>
          <a:p>
            <a:endParaRPr lang="en-SG" dirty="0"/>
          </a:p>
          <a:p>
            <a:r>
              <a:rPr lang="en-SG" dirty="0"/>
              <a:t>When it comes to designing the RNGs for cryptographic applications, one would ask the following questions:</a:t>
            </a:r>
          </a:p>
          <a:p>
            <a:r>
              <a:rPr lang="en-SG" dirty="0"/>
              <a:t>First, is the RNG output *uniformly* distributed and unbiased, secondly, is it private or secret, in other words, uncorrelated to any other parties?</a:t>
            </a:r>
          </a:p>
          <a:p>
            <a:endParaRPr lang="en-SG" dirty="0"/>
          </a:p>
          <a:p>
            <a:r>
              <a:rPr lang="en-SG" dirty="0"/>
              <a:t>Hardware RNG generally can </a:t>
            </a:r>
            <a:r>
              <a:rPr lang="en-SG" dirty="0" err="1"/>
              <a:t>satisty</a:t>
            </a:r>
            <a:r>
              <a:rPr lang="en-SG" dirty="0"/>
              <a:t>, however, the chaotic case is due lack of incomplete knowledge of the physical setup. We will come to the quantum one in more details later. For the PRNG, while it does provide high-quality uniform output, it is deterministic since once the seed is compromised, the protocol is no longer fully secure.</a:t>
            </a:r>
          </a:p>
          <a:p>
            <a:endParaRPr lang="en-SG" dirty="0"/>
          </a:p>
          <a:p>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3</a:t>
            </a:fld>
            <a:endParaRPr lang="en-SG"/>
          </a:p>
        </p:txBody>
      </p:sp>
    </p:spTree>
    <p:extLst>
      <p:ext uri="{BB962C8B-B14F-4D97-AF65-F5344CB8AC3E}">
        <p14:creationId xmlns:p14="http://schemas.microsoft.com/office/powerpoint/2010/main" val="280096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Consider a case in 2012, where the biggest scan of the TLS and SSH has uncovered a widespread of vulnerable keys.</a:t>
            </a:r>
          </a:p>
          <a:p>
            <a:r>
              <a:rPr lang="en-SG" dirty="0"/>
              <a:t>In particular, by exploiting the entropy loopholes, for example initialization with default setting or with poor entropy sources, </a:t>
            </a:r>
            <a:r>
              <a:rPr lang="en-SG" dirty="0" err="1"/>
              <a:t>Heninger</a:t>
            </a:r>
            <a:r>
              <a:rPr lang="en-SG" dirty="0"/>
              <a:t> and co-worker successfully cracked non-negligible amount of the private keys. Note an RSA encryption, which is based on factorization, is supposed to be computationally hard.</a:t>
            </a:r>
          </a:p>
          <a:p>
            <a:r>
              <a:rPr lang="en-SG" dirty="0"/>
              <a:t>The lessons that we can learn here is that if you have a weak RNG for your crypto system, you are essentially leaving a backdoor to your supposedly secure system.</a:t>
            </a:r>
          </a:p>
          <a:p>
            <a:r>
              <a:rPr lang="en-SG" dirty="0"/>
              <a:t>It does not really matter how secure or rigorous the other components are, as cryptography is only as secure as its weakest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Therefore, for cryptographic purposes and applications, one must design, or choose their RNG very carefully, and of course to test it RNG rigorously.</a:t>
            </a:r>
          </a:p>
          <a:p>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4</a:t>
            </a:fld>
            <a:endParaRPr lang="en-SG"/>
          </a:p>
        </p:txBody>
      </p:sp>
    </p:spTree>
    <p:extLst>
      <p:ext uri="{BB962C8B-B14F-4D97-AF65-F5344CB8AC3E}">
        <p14:creationId xmlns:p14="http://schemas.microsoft.com/office/powerpoint/2010/main" val="28879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view of such a security dilemma, QRNG, which is based on quantum effect, in theory, is the perfect solution.</a:t>
            </a:r>
          </a:p>
          <a:p>
            <a:r>
              <a:rPr lang="en-SG" dirty="0"/>
              <a:t>First, a quantum phenomena is inherently random, and with access to a pure quantum state, one can guarantee the randomness to be unpredictable and private. We note that is also device-independent scenario, where one instead generate randomness from non-local correlations without assuming knowledge of the system.</a:t>
            </a:r>
          </a:p>
          <a:p>
            <a:endParaRPr lang="en-SG" dirty="0"/>
          </a:p>
          <a:p>
            <a:r>
              <a:rPr lang="en-SG" dirty="0"/>
              <a:t>While the output might be biased, one can </a:t>
            </a:r>
            <a:r>
              <a:rPr lang="en-SG" dirty="0" err="1"/>
              <a:t>distill</a:t>
            </a:r>
            <a:r>
              <a:rPr lang="en-SG" dirty="0"/>
              <a:t> the randomness via an extractor to obtain a close to uniform output </a:t>
            </a:r>
          </a:p>
        </p:txBody>
      </p:sp>
      <p:sp>
        <p:nvSpPr>
          <p:cNvPr id="4" name="Slide Number Placeholder 3"/>
          <p:cNvSpPr>
            <a:spLocks noGrp="1"/>
          </p:cNvSpPr>
          <p:nvPr>
            <p:ph type="sldNum" sz="quarter" idx="5"/>
          </p:nvPr>
        </p:nvSpPr>
        <p:spPr/>
        <p:txBody>
          <a:bodyPr/>
          <a:lstStyle/>
          <a:p>
            <a:fld id="{9B227A92-38FF-4225-84AD-C4E8857ED233}" type="slidenum">
              <a:rPr lang="en-SG" smtClean="0"/>
              <a:t>5</a:t>
            </a:fld>
            <a:endParaRPr lang="en-SG"/>
          </a:p>
        </p:txBody>
      </p:sp>
    </p:spTree>
    <p:extLst>
      <p:ext uri="{BB962C8B-B14F-4D97-AF65-F5344CB8AC3E}">
        <p14:creationId xmlns:p14="http://schemas.microsoft.com/office/powerpoint/2010/main" val="289440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is all good, however, in reality, the state might not be pure, and neither do we have a noiseless measurement device, nor a QRNG that is isolated from the environment. As such, the additional entropy from undesired sources, both quantum and classical will need to be characterise and model the QRNG to ensure that only the trusted and desired quantum entropy are extracted. the device-dependent and </a:t>
            </a:r>
            <a:r>
              <a:rPr lang="en-SG" dirty="0" err="1"/>
              <a:t>sdi</a:t>
            </a:r>
            <a:r>
              <a:rPr lang="en-SG" dirty="0"/>
              <a:t> RNGs</a:t>
            </a:r>
          </a:p>
        </p:txBody>
      </p:sp>
      <p:sp>
        <p:nvSpPr>
          <p:cNvPr id="4" name="Slide Number Placeholder 3"/>
          <p:cNvSpPr>
            <a:spLocks noGrp="1"/>
          </p:cNvSpPr>
          <p:nvPr>
            <p:ph type="sldNum" sz="quarter" idx="5"/>
          </p:nvPr>
        </p:nvSpPr>
        <p:spPr/>
        <p:txBody>
          <a:bodyPr/>
          <a:lstStyle/>
          <a:p>
            <a:fld id="{9B227A92-38FF-4225-84AD-C4E8857ED233}" type="slidenum">
              <a:rPr lang="en-SG" smtClean="0"/>
              <a:t>6</a:t>
            </a:fld>
            <a:endParaRPr lang="en-SG"/>
          </a:p>
        </p:txBody>
      </p:sp>
    </p:spTree>
    <p:extLst>
      <p:ext uri="{BB962C8B-B14F-4D97-AF65-F5344CB8AC3E}">
        <p14:creationId xmlns:p14="http://schemas.microsoft.com/office/powerpoint/2010/main" val="301018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B227A92-38FF-4225-84AD-C4E8857ED233}" type="slidenum">
              <a:rPr lang="en-SG" smtClean="0"/>
              <a:t>7</a:t>
            </a:fld>
            <a:endParaRPr lang="en-SG"/>
          </a:p>
        </p:txBody>
      </p:sp>
    </p:spTree>
    <p:extLst>
      <p:ext uri="{BB962C8B-B14F-4D97-AF65-F5344CB8AC3E}">
        <p14:creationId xmlns:p14="http://schemas.microsoft.com/office/powerpoint/2010/main" val="267228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Here’s a brief outline for the content today.</a:t>
            </a:r>
            <a:br>
              <a:rPr lang="en-SG" dirty="0"/>
            </a:br>
            <a:r>
              <a:rPr lang="en-SG" dirty="0"/>
              <a:t>First, I will introduce to you our QRNG under test, and Nhan will be your tour guide for the machine learning, in particular, how we deal with the data and train our machine. Finally, I will present to you our results, where we evaluate the performance of our model by examining two scenarios: raw data with partial randomness and postprocessed data that is almost uniformly distributed</a:t>
            </a:r>
          </a:p>
        </p:txBody>
      </p:sp>
      <p:sp>
        <p:nvSpPr>
          <p:cNvPr id="4" name="Slide Number Placeholder 3"/>
          <p:cNvSpPr>
            <a:spLocks noGrp="1"/>
          </p:cNvSpPr>
          <p:nvPr>
            <p:ph type="sldNum" sz="quarter" idx="5"/>
          </p:nvPr>
        </p:nvSpPr>
        <p:spPr/>
        <p:txBody>
          <a:bodyPr/>
          <a:lstStyle/>
          <a:p>
            <a:fld id="{9B227A92-38FF-4225-84AD-C4E8857ED233}" type="slidenum">
              <a:rPr lang="en-SG" smtClean="0"/>
              <a:t>10</a:t>
            </a:fld>
            <a:endParaRPr lang="en-SG"/>
          </a:p>
        </p:txBody>
      </p:sp>
    </p:spTree>
    <p:extLst>
      <p:ext uri="{BB962C8B-B14F-4D97-AF65-F5344CB8AC3E}">
        <p14:creationId xmlns:p14="http://schemas.microsoft.com/office/powerpoint/2010/main" val="257691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Our QRNG under test is a continuous variable QRNG, where the entropy source comes from the vacuum fluctuation. This entropy is harnessed via the broadband homodyne measurement, in which the amplitude-quadrature of the vacuum state, which is Gaussian distributed, is amplified by the local oscillator. </a:t>
            </a:r>
            <a:br>
              <a:rPr lang="en-SG" dirty="0"/>
            </a:br>
            <a:br>
              <a:rPr lang="en-SG" dirty="0"/>
            </a:br>
            <a:r>
              <a:rPr lang="en-SG" dirty="0"/>
              <a:t>In our work, we quantified the classical side-information in our entropy estimation and optimised our </a:t>
            </a:r>
            <a:r>
              <a:rPr lang="en-SG" dirty="0" err="1"/>
              <a:t>analog</a:t>
            </a:r>
            <a:r>
              <a:rPr lang="en-SG" dirty="0"/>
              <a:t>-to-digital converter for maximum throughput. Finally, we post-processed our output with cryptography hashing function (Advance Encryption Standard) and obtained a final secure bit-generation rate of more than 3.5 Gbit/s.</a:t>
            </a:r>
          </a:p>
        </p:txBody>
      </p:sp>
      <p:sp>
        <p:nvSpPr>
          <p:cNvPr id="4" name="Slide Number Placeholder 3"/>
          <p:cNvSpPr>
            <a:spLocks noGrp="1"/>
          </p:cNvSpPr>
          <p:nvPr>
            <p:ph type="sldNum" sz="quarter" idx="5"/>
          </p:nvPr>
        </p:nvSpPr>
        <p:spPr/>
        <p:txBody>
          <a:bodyPr/>
          <a:lstStyle/>
          <a:p>
            <a:fld id="{9B227A92-38FF-4225-84AD-C4E8857ED233}" type="slidenum">
              <a:rPr lang="en-SG" smtClean="0"/>
              <a:t>11</a:t>
            </a:fld>
            <a:endParaRPr lang="en-SG"/>
          </a:p>
        </p:txBody>
      </p:sp>
    </p:spTree>
    <p:extLst>
      <p:ext uri="{BB962C8B-B14F-4D97-AF65-F5344CB8AC3E}">
        <p14:creationId xmlns:p14="http://schemas.microsoft.com/office/powerpoint/2010/main" val="128765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Jing Yan Haw, Nhan Duy Truong</a:t>
            </a:r>
            <a:endParaRPr lang="en-SG" dirty="0"/>
          </a:p>
        </p:txBody>
      </p:sp>
      <p:sp>
        <p:nvSpPr>
          <p:cNvPr id="5" name="Footer Placeholder 4"/>
          <p:cNvSpPr>
            <a:spLocks noGrp="1"/>
          </p:cNvSpPr>
          <p:nvPr>
            <p:ph type="ftr" sz="quarter" idx="11"/>
          </p:nvPr>
        </p:nvSpPr>
        <p:spPr/>
        <p:txBody>
          <a:bodyPr/>
          <a:lstStyle/>
          <a:p>
            <a:r>
              <a:rPr lang="en-GB"/>
              <a:t>Benchmarking a Quantum Random Number Generator with Machine Learning</a:t>
            </a:r>
            <a:endParaRPr lang="en-SG"/>
          </a:p>
        </p:txBody>
      </p:sp>
      <p:sp>
        <p:nvSpPr>
          <p:cNvPr id="6" name="Slide Number Placeholder 5"/>
          <p:cNvSpPr>
            <a:spLocks noGrp="1"/>
          </p:cNvSpPr>
          <p:nvPr>
            <p:ph type="sldNum" sz="quarter" idx="12"/>
          </p:nvPr>
        </p:nvSpPr>
        <p:spPr/>
        <p:txBody>
          <a:bodyPr/>
          <a:lstStyle/>
          <a:p>
            <a:fld id="{E49445EB-3588-45B3-A4EA-423BD4E34E85}"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79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Jing Yan Haw, Nhan Duy Truong</a:t>
            </a:r>
            <a:endParaRPr lang="en-SG"/>
          </a:p>
        </p:txBody>
      </p:sp>
      <p:sp>
        <p:nvSpPr>
          <p:cNvPr id="5" name="Footer Placeholder 4"/>
          <p:cNvSpPr>
            <a:spLocks noGrp="1"/>
          </p:cNvSpPr>
          <p:nvPr>
            <p:ph type="ftr" sz="quarter" idx="11"/>
          </p:nvPr>
        </p:nvSpPr>
        <p:spPr/>
        <p:txBody>
          <a:bodyPr/>
          <a:lstStyle/>
          <a:p>
            <a:r>
              <a:rPr lang="en-GB"/>
              <a:t>Benchmarking a Quantum Random Number Generator with Machine Learning</a:t>
            </a:r>
            <a:endParaRPr lang="en-SG"/>
          </a:p>
        </p:txBody>
      </p:sp>
      <p:sp>
        <p:nvSpPr>
          <p:cNvPr id="6" name="Slide Number Placeholder 5"/>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144267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Jing Yan Haw, Nhan Duy Truong</a:t>
            </a:r>
            <a:endParaRPr lang="en-SG"/>
          </a:p>
        </p:txBody>
      </p:sp>
      <p:sp>
        <p:nvSpPr>
          <p:cNvPr id="5" name="Footer Placeholder 4"/>
          <p:cNvSpPr>
            <a:spLocks noGrp="1"/>
          </p:cNvSpPr>
          <p:nvPr>
            <p:ph type="ftr" sz="quarter" idx="11"/>
          </p:nvPr>
        </p:nvSpPr>
        <p:spPr/>
        <p:txBody>
          <a:bodyPr/>
          <a:lstStyle/>
          <a:p>
            <a:r>
              <a:rPr lang="en-GB"/>
              <a:t>Benchmarking a Quantum Random Number Generator with Machine Learning</a:t>
            </a:r>
            <a:endParaRPr lang="en-SG"/>
          </a:p>
        </p:txBody>
      </p:sp>
      <p:sp>
        <p:nvSpPr>
          <p:cNvPr id="6" name="Slide Number Placeholder 5"/>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15262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7324"/>
          </a:xfrm>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Jing Yan Haw, Nhan Duy Truong</a:t>
            </a:r>
            <a:endParaRPr lang="en-SG" dirty="0"/>
          </a:p>
        </p:txBody>
      </p:sp>
      <p:sp>
        <p:nvSpPr>
          <p:cNvPr id="5" name="Footer Placeholder 4"/>
          <p:cNvSpPr>
            <a:spLocks noGrp="1"/>
          </p:cNvSpPr>
          <p:nvPr>
            <p:ph type="ftr" sz="quarter" idx="11"/>
          </p:nvPr>
        </p:nvSpPr>
        <p:spPr/>
        <p:txBody>
          <a:bodyPr/>
          <a:lstStyle>
            <a:lvl1pPr>
              <a:defRPr sz="1000" b="0"/>
            </a:lvl1pPr>
          </a:lstStyle>
          <a:p>
            <a:r>
              <a:rPr lang="en-GB" dirty="0"/>
              <a:t>Benchmarking a Quantum Random Number Generator with Machine Learning</a:t>
            </a:r>
            <a:endParaRPr lang="en-SG" dirty="0"/>
          </a:p>
        </p:txBody>
      </p:sp>
      <p:sp>
        <p:nvSpPr>
          <p:cNvPr id="6" name="Slide Number Placeholder 5"/>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306628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Jing Yan Haw, Nhan Duy Truong</a:t>
            </a:r>
            <a:endParaRPr lang="en-SG"/>
          </a:p>
        </p:txBody>
      </p:sp>
      <p:sp>
        <p:nvSpPr>
          <p:cNvPr id="5" name="Footer Placeholder 4"/>
          <p:cNvSpPr>
            <a:spLocks noGrp="1"/>
          </p:cNvSpPr>
          <p:nvPr>
            <p:ph type="ftr" sz="quarter" idx="11"/>
          </p:nvPr>
        </p:nvSpPr>
        <p:spPr/>
        <p:txBody>
          <a:bodyPr/>
          <a:lstStyle/>
          <a:p>
            <a:r>
              <a:rPr lang="en-GB"/>
              <a:t>Benchmarking a Quantum Random Number Generator with Machine Learning</a:t>
            </a:r>
            <a:endParaRPr lang="en-SG"/>
          </a:p>
        </p:txBody>
      </p:sp>
      <p:sp>
        <p:nvSpPr>
          <p:cNvPr id="6" name="Slide Number Placeholder 5"/>
          <p:cNvSpPr>
            <a:spLocks noGrp="1"/>
          </p:cNvSpPr>
          <p:nvPr>
            <p:ph type="sldNum" sz="quarter" idx="12"/>
          </p:nvPr>
        </p:nvSpPr>
        <p:spPr/>
        <p:txBody>
          <a:bodyPr/>
          <a:lstStyle/>
          <a:p>
            <a:fld id="{E49445EB-3588-45B3-A4EA-423BD4E34E85}" type="slidenum">
              <a:rPr lang="en-SG" smtClean="0"/>
              <a:t>‹#›</a:t>
            </a:fld>
            <a:endParaRPr lang="en-SG"/>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47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23739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Jing Yan Haw, Nhan Duy Truong</a:t>
            </a:r>
            <a:endParaRPr lang="en-SG"/>
          </a:p>
        </p:txBody>
      </p:sp>
      <p:sp>
        <p:nvSpPr>
          <p:cNvPr id="6" name="Footer Placeholder 5"/>
          <p:cNvSpPr>
            <a:spLocks noGrp="1"/>
          </p:cNvSpPr>
          <p:nvPr>
            <p:ph type="ftr" sz="quarter" idx="11"/>
          </p:nvPr>
        </p:nvSpPr>
        <p:spPr/>
        <p:txBody>
          <a:bodyPr/>
          <a:lstStyle/>
          <a:p>
            <a:r>
              <a:rPr lang="en-GB"/>
              <a:t>Benchmarking a Quantum Random Number Generator with Machine Learning</a:t>
            </a:r>
            <a:endParaRPr lang="en-SG"/>
          </a:p>
        </p:txBody>
      </p:sp>
      <p:sp>
        <p:nvSpPr>
          <p:cNvPr id="7" name="Slide Number Placeholder 6"/>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176160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1938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Jing Yan Haw, Nhan Duy Truong</a:t>
            </a:r>
            <a:endParaRPr lang="en-SG"/>
          </a:p>
        </p:txBody>
      </p:sp>
      <p:sp>
        <p:nvSpPr>
          <p:cNvPr id="8" name="Footer Placeholder 7"/>
          <p:cNvSpPr>
            <a:spLocks noGrp="1"/>
          </p:cNvSpPr>
          <p:nvPr>
            <p:ph type="ftr" sz="quarter" idx="11"/>
          </p:nvPr>
        </p:nvSpPr>
        <p:spPr/>
        <p:txBody>
          <a:bodyPr/>
          <a:lstStyle/>
          <a:p>
            <a:r>
              <a:rPr lang="en-GB"/>
              <a:t>Benchmarking a Quantum Random Number Generator with Machine Learning</a:t>
            </a:r>
            <a:endParaRPr lang="en-SG"/>
          </a:p>
        </p:txBody>
      </p:sp>
      <p:sp>
        <p:nvSpPr>
          <p:cNvPr id="9" name="Slide Number Placeholder 8"/>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303243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Jing Yan Haw, Nhan Duy Truong</a:t>
            </a:r>
            <a:endParaRPr lang="en-SG"/>
          </a:p>
        </p:txBody>
      </p:sp>
      <p:sp>
        <p:nvSpPr>
          <p:cNvPr id="4" name="Footer Placeholder 3"/>
          <p:cNvSpPr>
            <a:spLocks noGrp="1"/>
          </p:cNvSpPr>
          <p:nvPr>
            <p:ph type="ftr" sz="quarter" idx="11"/>
          </p:nvPr>
        </p:nvSpPr>
        <p:spPr/>
        <p:txBody>
          <a:bodyPr/>
          <a:lstStyle/>
          <a:p>
            <a:r>
              <a:rPr lang="en-GB"/>
              <a:t>Benchmarking a Quantum Random Number Generator with Machine Learning</a:t>
            </a:r>
            <a:endParaRPr lang="en-SG"/>
          </a:p>
        </p:txBody>
      </p:sp>
      <p:sp>
        <p:nvSpPr>
          <p:cNvPr id="5" name="Slide Number Placeholder 4"/>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54179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Jing Yan Haw, Nhan Duy Truong</a:t>
            </a:r>
            <a:endParaRPr lang="en-SG"/>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Benchmarking a Quantum Random Number Generator with Machine Learning</a:t>
            </a:r>
            <a:endParaRPr lang="en-SG"/>
          </a:p>
        </p:txBody>
      </p:sp>
      <p:sp>
        <p:nvSpPr>
          <p:cNvPr id="9" name="Slide Number Placeholder 8"/>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135012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Jing Yan Haw, Nhan Duy Truong</a:t>
            </a:r>
            <a:endParaRPr lang="en-SG"/>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Benchmarking a Quantum Random Number Generator with Machine Learning</a:t>
            </a:r>
            <a:endParaRPr lang="en-SG"/>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9445EB-3588-45B3-A4EA-423BD4E34E85}" type="slidenum">
              <a:rPr lang="en-SG" smtClean="0"/>
              <a:t>‹#›</a:t>
            </a:fld>
            <a:endParaRPr lang="en-SG"/>
          </a:p>
        </p:txBody>
      </p:sp>
    </p:spTree>
    <p:extLst>
      <p:ext uri="{BB962C8B-B14F-4D97-AF65-F5344CB8AC3E}">
        <p14:creationId xmlns:p14="http://schemas.microsoft.com/office/powerpoint/2010/main" val="314635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Jing Yan Haw, Nhan Duy Truong</a:t>
            </a:r>
            <a:endParaRPr lang="en-SG"/>
          </a:p>
        </p:txBody>
      </p:sp>
      <p:sp>
        <p:nvSpPr>
          <p:cNvPr id="6" name="Footer Placeholder 5"/>
          <p:cNvSpPr>
            <a:spLocks noGrp="1"/>
          </p:cNvSpPr>
          <p:nvPr>
            <p:ph type="ftr" sz="quarter" idx="11"/>
          </p:nvPr>
        </p:nvSpPr>
        <p:spPr/>
        <p:txBody>
          <a:bodyPr/>
          <a:lstStyle/>
          <a:p>
            <a:r>
              <a:rPr lang="en-GB"/>
              <a:t>Benchmarking a Quantum Random Number Generator with Machine Learning</a:t>
            </a:r>
            <a:endParaRPr lang="en-SG"/>
          </a:p>
        </p:txBody>
      </p:sp>
      <p:sp>
        <p:nvSpPr>
          <p:cNvPr id="7" name="Slide Number Placeholder 6"/>
          <p:cNvSpPr>
            <a:spLocks noGrp="1"/>
          </p:cNvSpPr>
          <p:nvPr>
            <p:ph type="sldNum" sz="quarter" idx="12"/>
          </p:nvPr>
        </p:nvSpPr>
        <p:spPr/>
        <p:txBody>
          <a:bodyPr/>
          <a:lstStyle/>
          <a:p>
            <a:fld id="{E49445EB-3588-45B3-A4EA-423BD4E34E85}" type="slidenum">
              <a:rPr lang="en-SG" smtClean="0"/>
              <a:t>‹#›</a:t>
            </a:fld>
            <a:endParaRPr lang="en-SG"/>
          </a:p>
        </p:txBody>
      </p:sp>
    </p:spTree>
    <p:extLst>
      <p:ext uri="{BB962C8B-B14F-4D97-AF65-F5344CB8AC3E}">
        <p14:creationId xmlns:p14="http://schemas.microsoft.com/office/powerpoint/2010/main" val="20352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13289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635235"/>
            <a:ext cx="10058400" cy="423385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000" b="1">
                <a:solidFill>
                  <a:srgbClr val="FFFFFF"/>
                </a:solidFill>
              </a:defRPr>
            </a:lvl1pPr>
          </a:lstStyle>
          <a:p>
            <a:r>
              <a:rPr lang="en-US"/>
              <a:t>Jing Yan Haw, Nhan Duy Truong</a:t>
            </a:r>
            <a:endParaRPr lang="en-SG" dirty="0"/>
          </a:p>
        </p:txBody>
      </p:sp>
      <p:sp>
        <p:nvSpPr>
          <p:cNvPr id="5" name="Footer Placeholder 4"/>
          <p:cNvSpPr>
            <a:spLocks noGrp="1"/>
          </p:cNvSpPr>
          <p:nvPr>
            <p:ph type="ftr" sz="quarter" idx="3"/>
          </p:nvPr>
        </p:nvSpPr>
        <p:spPr>
          <a:xfrm>
            <a:off x="3686185" y="6459785"/>
            <a:ext cx="5234756"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GB" dirty="0"/>
              <a:t>Benchmarking a Quantum Random Number Generator with Machine Learning</a:t>
            </a:r>
            <a:endParaRPr lang="en-SG"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9445EB-3588-45B3-A4EA-423BD4E34E85}" type="slidenum">
              <a:rPr lang="en-SG" smtClean="0"/>
              <a:t>‹#›</a:t>
            </a:fld>
            <a:endParaRPr lang="en-SG"/>
          </a:p>
        </p:txBody>
      </p:sp>
      <p:cxnSp>
        <p:nvCxnSpPr>
          <p:cNvPr id="10" name="Straight Connector 9"/>
          <p:cNvCxnSpPr/>
          <p:nvPr/>
        </p:nvCxnSpPr>
        <p:spPr>
          <a:xfrm>
            <a:off x="1193532" y="148319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8228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p:txStyles>
    <p:titleStyle>
      <a:lvl1pPr algn="l" defTabSz="914400" rtl="0" eaLnBrk="1" latinLnBrk="0" hangingPunct="1">
        <a:lnSpc>
          <a:spcPct val="85000"/>
        </a:lnSpc>
        <a:spcBef>
          <a:spcPct val="0"/>
        </a:spcBef>
        <a:buNone/>
        <a:defRPr sz="4800" kern="1200" spc="-50" baseline="0">
          <a:solidFill>
            <a:srgbClr val="FF6600"/>
          </a:solidFill>
          <a:latin typeface="Gill Sans Nova" panose="020B06020201040202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ill Sans Nova" panose="020B060202010402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ill Sans Nova" panose="020B060202010402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Nova" panose="020B060202010402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Nova" panose="020B060202010402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ill Sans Nova" panose="020B060202010402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uy.truong@sydney.edu.au" TargetMode="External"/><Relationship Id="rId3" Type="http://schemas.openxmlformats.org/officeDocument/2006/relationships/image" Target="../media/image1.png"/><Relationship Id="rId7" Type="http://schemas.openxmlformats.org/officeDocument/2006/relationships/hyperlink" Target="mailto:elehjy@nus.edu.s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9.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qrng.anu.edu.au/FAQ.php" TargetMode="External"/><Relationship Id="rId11" Type="http://schemas.openxmlformats.org/officeDocument/2006/relationships/customXml" Target="../ink/ink1.xml"/><Relationship Id="rId5" Type="http://schemas.openxmlformats.org/officeDocument/2006/relationships/hyperlink" Target="https://qrng.anu.edu.au/" TargetMode="External"/><Relationship Id="rId10" Type="http://schemas.openxmlformats.org/officeDocument/2006/relationships/hyperlink" Target="http://qrng.anu.edu.au/Matrix.php" TargetMode="External"/><Relationship Id="rId4" Type="http://schemas.openxmlformats.org/officeDocument/2006/relationships/notesSlide" Target="../notesSlides/notesSlide10.xml"/><Relationship Id="rId9" Type="http://schemas.openxmlformats.org/officeDocument/2006/relationships/hyperlink" Target="https://qrng.anu.edu.au/RainCol.php" TargetMode="External"/><Relationship Id="rId14" Type="http://schemas.openxmlformats.org/officeDocument/2006/relationships/image" Target="../media/image49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www.orientalmotor.com/applications/conveyor-start-stop.html" TargetMode="External"/><Relationship Id="rId4" Type="http://schemas.openxmlformats.org/officeDocument/2006/relationships/image" Target="../media/image49.gif"/></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hyperlink" Target="https://colah.github.io/posts/2015-08-Understanding-LSTMs/" TargetMode="External"/><Relationship Id="rId3" Type="http://schemas.openxmlformats.org/officeDocument/2006/relationships/notesSlide" Target="../notesSlides/notesSlide14.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cs231n.github.io/understanding-cnn/" TargetMode="External"/><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2.jp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en.wikipedia.org/wiki/A_Million_Random_Digits_with_100,000_Normal_Deviates" TargetMode="External"/><Relationship Id="rId4" Type="http://schemas.openxmlformats.org/officeDocument/2006/relationships/diagramLayout" Target="../diagrams/layout1.xml"/><Relationship Id="rId9" Type="http://schemas.openxmlformats.org/officeDocument/2006/relationships/hyperlink" Target="https://en.wikipedia.org/wiki/en:RAND_Corporation"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0.xml"/><Relationship Id="rId7" Type="http://schemas.openxmlformats.org/officeDocument/2006/relationships/image" Target="../media/image710.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74.sv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s://github.com/NeuroSyd/Machine-Learning-Cryptanalysis-of-a-Quantum-Random-Number-Generator"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duy.truong@sydney.edu.au" TargetMode="External"/><Relationship Id="rId3" Type="http://schemas.openxmlformats.org/officeDocument/2006/relationships/image" Target="../media/image77.png"/><Relationship Id="rId7" Type="http://schemas.openxmlformats.org/officeDocument/2006/relationships/hyperlink" Target="mailto:elehjy@nus.edu.sg" TargetMode="External"/><Relationship Id="rId12"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arxiv.org/abs/1905.02342" TargetMode="External"/><Relationship Id="rId11" Type="http://schemas.openxmlformats.org/officeDocument/2006/relationships/image" Target="../media/image4.jpeg"/><Relationship Id="rId5" Type="http://schemas.openxmlformats.org/officeDocument/2006/relationships/hyperlink" Target="https://ieeexplore.ieee.org/document/8396276" TargetMode="External"/><Relationship Id="rId10" Type="http://schemas.openxmlformats.org/officeDocument/2006/relationships/image" Target="../media/image3.png"/><Relationship Id="rId4" Type="http://schemas.openxmlformats.org/officeDocument/2006/relationships/image" Target="../media/image78.sv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sv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2.svg"/><Relationship Id="rId11" Type="http://schemas.openxmlformats.org/officeDocument/2006/relationships/image" Target="../media/image27.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3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EC00-BBC2-4582-B4BE-33923BBC7BD5}"/>
              </a:ext>
            </a:extLst>
          </p:cNvPr>
          <p:cNvSpPr>
            <a:spLocks noGrp="1"/>
          </p:cNvSpPr>
          <p:nvPr>
            <p:ph type="ctrTitle"/>
          </p:nvPr>
        </p:nvSpPr>
        <p:spPr/>
        <p:txBody>
          <a:bodyPr>
            <a:noAutofit/>
          </a:bodyPr>
          <a:lstStyle/>
          <a:p>
            <a:r>
              <a:rPr lang="en-GB" sz="5400" dirty="0"/>
              <a:t>Benchmarking a Quantum </a:t>
            </a:r>
            <a:br>
              <a:rPr lang="en-GB" sz="5400" dirty="0"/>
            </a:br>
            <a:r>
              <a:rPr lang="en-GB" sz="5400" dirty="0"/>
              <a:t>Random Number Generator </a:t>
            </a:r>
            <a:br>
              <a:rPr lang="en-GB" sz="5400" dirty="0"/>
            </a:br>
            <a:r>
              <a:rPr lang="en-GB" sz="5400" dirty="0"/>
              <a:t>with Machine </a:t>
            </a:r>
            <a:r>
              <a:rPr lang="en-SG" sz="5400" dirty="0"/>
              <a:t>Learning</a:t>
            </a:r>
          </a:p>
        </p:txBody>
      </p:sp>
      <p:sp>
        <p:nvSpPr>
          <p:cNvPr id="3" name="Subtitle 2">
            <a:extLst>
              <a:ext uri="{FF2B5EF4-FFF2-40B4-BE49-F238E27FC236}">
                <a16:creationId xmlns:a16="http://schemas.microsoft.com/office/drawing/2014/main" id="{F387CB57-9B69-4ACF-A427-DA143EC63470}"/>
              </a:ext>
            </a:extLst>
          </p:cNvPr>
          <p:cNvSpPr>
            <a:spLocks noGrp="1"/>
          </p:cNvSpPr>
          <p:nvPr>
            <p:ph type="subTitle" idx="1"/>
          </p:nvPr>
        </p:nvSpPr>
        <p:spPr>
          <a:xfrm>
            <a:off x="1100050" y="4455621"/>
            <a:ext cx="11091950" cy="1419225"/>
          </a:xfrm>
        </p:spPr>
        <p:txBody>
          <a:bodyPr>
            <a:normAutofit fontScale="62500" lnSpcReduction="20000"/>
          </a:bodyPr>
          <a:lstStyle/>
          <a:p>
            <a:r>
              <a:rPr lang="en-SG" sz="2800" b="1" u="sng" dirty="0"/>
              <a:t>Jing Yan Haw</a:t>
            </a:r>
            <a:r>
              <a:rPr lang="en-SG" sz="2800" b="1" baseline="30000" dirty="0"/>
              <a:t>1,3*</a:t>
            </a:r>
            <a:r>
              <a:rPr lang="en-SG" sz="2800" b="1" dirty="0"/>
              <a:t>,</a:t>
            </a:r>
            <a:r>
              <a:rPr lang="en-SG" sz="2800" b="1" u="sng" dirty="0"/>
              <a:t>Nhan Duy Truong</a:t>
            </a:r>
            <a:r>
              <a:rPr lang="en-SG" sz="2800" b="1" baseline="30000" dirty="0"/>
              <a:t>2^</a:t>
            </a:r>
            <a:r>
              <a:rPr lang="en-SG" sz="2800" b="1" dirty="0"/>
              <a:t>, Syed M. Assad</a:t>
            </a:r>
            <a:r>
              <a:rPr lang="en-SG" sz="2800" b="1" baseline="30000" dirty="0"/>
              <a:t>1</a:t>
            </a:r>
            <a:r>
              <a:rPr lang="en-SG" sz="2800" b="1" dirty="0"/>
              <a:t>, Ping Koy Lam</a:t>
            </a:r>
            <a:r>
              <a:rPr lang="en-SG" sz="2800" b="1" baseline="30000" dirty="0"/>
              <a:t>1</a:t>
            </a:r>
            <a:r>
              <a:rPr lang="en-SG" sz="2800" b="1" dirty="0"/>
              <a:t>, Omid Kavehei</a:t>
            </a:r>
            <a:r>
              <a:rPr lang="en-SG" sz="2800" b="1" baseline="30000" dirty="0"/>
              <a:t>2</a:t>
            </a:r>
            <a:endParaRPr lang="en-SG" b="1" baseline="30000" dirty="0"/>
          </a:p>
          <a:p>
            <a:r>
              <a:rPr lang="en-SG" baseline="30000" dirty="0"/>
              <a:t>1</a:t>
            </a:r>
            <a:r>
              <a:rPr lang="en-SG" dirty="0"/>
              <a:t>CQC2T, Australian National University</a:t>
            </a:r>
            <a:br>
              <a:rPr lang="en-SG" dirty="0"/>
            </a:br>
            <a:r>
              <a:rPr lang="en-SG" baseline="30000" dirty="0"/>
              <a:t>2</a:t>
            </a:r>
            <a:r>
              <a:rPr lang="en-SG" dirty="0"/>
              <a:t>NeuroSyd Research Laboratory, School of Biomedical Engineering, </a:t>
            </a:r>
            <a:br>
              <a:rPr lang="en-SG" dirty="0"/>
            </a:br>
            <a:r>
              <a:rPr lang="en-SG" dirty="0"/>
              <a:t>University of Sydney</a:t>
            </a:r>
            <a:br>
              <a:rPr lang="en-SG" b="1" dirty="0"/>
            </a:br>
            <a:r>
              <a:rPr lang="en-SG" baseline="30000" dirty="0"/>
              <a:t>3</a:t>
            </a:r>
            <a:r>
              <a:rPr lang="en-SG" dirty="0"/>
              <a:t>QCL, ECE, National University of Singapore</a:t>
            </a:r>
            <a:endParaRPr lang="en-SG" baseline="30000" dirty="0"/>
          </a:p>
        </p:txBody>
      </p:sp>
      <p:pic>
        <p:nvPicPr>
          <p:cNvPr id="7" name="Picture 6" descr="A picture containing drawing&#10;&#10;Description automatically generated">
            <a:extLst>
              <a:ext uri="{FF2B5EF4-FFF2-40B4-BE49-F238E27FC236}">
                <a16:creationId xmlns:a16="http://schemas.microsoft.com/office/drawing/2014/main" id="{A496201A-1EDA-4901-89E1-28A1BAD627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8461"/>
            <a:ext cx="2282697" cy="1143000"/>
          </a:xfrm>
          <a:prstGeom prst="rect">
            <a:avLst/>
          </a:prstGeom>
        </p:spPr>
      </p:pic>
      <p:pic>
        <p:nvPicPr>
          <p:cNvPr id="6" name="Picture 2">
            <a:extLst>
              <a:ext uri="{FF2B5EF4-FFF2-40B4-BE49-F238E27FC236}">
                <a16:creationId xmlns:a16="http://schemas.microsoft.com/office/drawing/2014/main" id="{93C92C3A-8D6E-4B36-8E3C-887635BF9E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98079" y="248946"/>
            <a:ext cx="1738913" cy="970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107F618E-03E5-4C2E-A9F2-DCE1B56B9E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44112" y="275920"/>
            <a:ext cx="1738913" cy="966063"/>
          </a:xfrm>
          <a:prstGeom prst="rect">
            <a:avLst/>
          </a:prstGeom>
        </p:spPr>
      </p:pic>
      <p:pic>
        <p:nvPicPr>
          <p:cNvPr id="9" name="Picture 8" descr="A close up of a logo&#10;&#10;Description automatically generated">
            <a:extLst>
              <a:ext uri="{FF2B5EF4-FFF2-40B4-BE49-F238E27FC236}">
                <a16:creationId xmlns:a16="http://schemas.microsoft.com/office/drawing/2014/main" id="{528AACE0-7026-474B-A1E3-C3CB0FA9DD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22433" y="162977"/>
            <a:ext cx="2017679" cy="1253168"/>
          </a:xfrm>
          <a:prstGeom prst="rect">
            <a:avLst/>
          </a:prstGeom>
        </p:spPr>
      </p:pic>
      <p:sp>
        <p:nvSpPr>
          <p:cNvPr id="5" name="TextBox 4">
            <a:extLst>
              <a:ext uri="{FF2B5EF4-FFF2-40B4-BE49-F238E27FC236}">
                <a16:creationId xmlns:a16="http://schemas.microsoft.com/office/drawing/2014/main" id="{6D1D41EC-34D6-4583-900D-F50F7130794C}"/>
              </a:ext>
            </a:extLst>
          </p:cNvPr>
          <p:cNvSpPr txBox="1"/>
          <p:nvPr/>
        </p:nvSpPr>
        <p:spPr>
          <a:xfrm>
            <a:off x="1097280" y="5929771"/>
            <a:ext cx="4812438" cy="338554"/>
          </a:xfrm>
          <a:prstGeom prst="rect">
            <a:avLst/>
          </a:prstGeom>
          <a:noFill/>
        </p:spPr>
        <p:txBody>
          <a:bodyPr wrap="square" rtlCol="0">
            <a:spAutoFit/>
          </a:bodyPr>
          <a:lstStyle/>
          <a:p>
            <a:r>
              <a:rPr lang="en-SG" sz="1600" dirty="0"/>
              <a:t>* </a:t>
            </a:r>
            <a:r>
              <a:rPr lang="en-SG" sz="1600" dirty="0">
                <a:hlinkClick r:id="rId7"/>
              </a:rPr>
              <a:t>elehjy@nus.edu.sg</a:t>
            </a:r>
            <a:r>
              <a:rPr lang="en-SG" sz="1600" dirty="0"/>
              <a:t>  ^ </a:t>
            </a:r>
            <a:r>
              <a:rPr lang="en-SG" sz="1600" dirty="0">
                <a:hlinkClick r:id="rId8"/>
              </a:rPr>
              <a:t>duy.truong@sydney.edu.au</a:t>
            </a:r>
            <a:r>
              <a:rPr lang="en-SG" sz="1600" dirty="0"/>
              <a:t> </a:t>
            </a:r>
          </a:p>
        </p:txBody>
      </p:sp>
      <p:pic>
        <p:nvPicPr>
          <p:cNvPr id="10" name="Picture 9" descr="A picture containing knife&#10;&#10;Description automatically generated">
            <a:extLst>
              <a:ext uri="{FF2B5EF4-FFF2-40B4-BE49-F238E27FC236}">
                <a16:creationId xmlns:a16="http://schemas.microsoft.com/office/drawing/2014/main" id="{015C9E85-D7E1-4605-A51E-92445A46E73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74315" y="444380"/>
            <a:ext cx="2492436" cy="717081"/>
          </a:xfrm>
          <a:prstGeom prst="rect">
            <a:avLst/>
          </a:prstGeom>
        </p:spPr>
      </p:pic>
      <p:pic>
        <p:nvPicPr>
          <p:cNvPr id="11" name="Picture 10">
            <a:extLst>
              <a:ext uri="{FF2B5EF4-FFF2-40B4-BE49-F238E27FC236}">
                <a16:creationId xmlns:a16="http://schemas.microsoft.com/office/drawing/2014/main" id="{D7ABC184-8990-44FD-AF31-002BBC839546}"/>
              </a:ext>
            </a:extLst>
          </p:cNvPr>
          <p:cNvPicPr>
            <a:picLocks noChangeAspect="1"/>
          </p:cNvPicPr>
          <p:nvPr/>
        </p:nvPicPr>
        <p:blipFill>
          <a:blip r:embed="rId10"/>
          <a:stretch>
            <a:fillRect/>
          </a:stretch>
        </p:blipFill>
        <p:spPr>
          <a:xfrm>
            <a:off x="9389033" y="2430057"/>
            <a:ext cx="1066800" cy="1419225"/>
          </a:xfrm>
          <a:prstGeom prst="rect">
            <a:avLst/>
          </a:prstGeom>
        </p:spPr>
      </p:pic>
      <p:pic>
        <p:nvPicPr>
          <p:cNvPr id="15" name="Picture 14" descr="A person wearing a suit and tie smiling at the camera&#10;&#10;Description automatically generated">
            <a:extLst>
              <a:ext uri="{FF2B5EF4-FFF2-40B4-BE49-F238E27FC236}">
                <a16:creationId xmlns:a16="http://schemas.microsoft.com/office/drawing/2014/main" id="{58EC4A74-2BC7-4314-93FE-C0884D8E98A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742058" y="2421823"/>
            <a:ext cx="1102804" cy="1419225"/>
          </a:xfrm>
          <a:prstGeom prst="rect">
            <a:avLst/>
          </a:prstGeom>
        </p:spPr>
      </p:pic>
      <p:sp>
        <p:nvSpPr>
          <p:cNvPr id="16" name="Rectangle 15">
            <a:extLst>
              <a:ext uri="{FF2B5EF4-FFF2-40B4-BE49-F238E27FC236}">
                <a16:creationId xmlns:a16="http://schemas.microsoft.com/office/drawing/2014/main" id="{C89F0320-C4EC-42A7-B702-4BF99F36D7A0}"/>
              </a:ext>
            </a:extLst>
          </p:cNvPr>
          <p:cNvSpPr/>
          <p:nvPr/>
        </p:nvSpPr>
        <p:spPr>
          <a:xfrm>
            <a:off x="9441243" y="3794522"/>
            <a:ext cx="944746" cy="369332"/>
          </a:xfrm>
          <a:prstGeom prst="rect">
            <a:avLst/>
          </a:prstGeom>
        </p:spPr>
        <p:txBody>
          <a:bodyPr wrap="none">
            <a:spAutoFit/>
          </a:bodyPr>
          <a:lstStyle/>
          <a:p>
            <a:r>
              <a:rPr lang="en-SG" b="1" u="sng" dirty="0"/>
              <a:t>Jing Yan</a:t>
            </a:r>
            <a:endParaRPr lang="en-SG" dirty="0"/>
          </a:p>
        </p:txBody>
      </p:sp>
      <p:sp>
        <p:nvSpPr>
          <p:cNvPr id="17" name="Rectangle 16">
            <a:extLst>
              <a:ext uri="{FF2B5EF4-FFF2-40B4-BE49-F238E27FC236}">
                <a16:creationId xmlns:a16="http://schemas.microsoft.com/office/drawing/2014/main" id="{E5A39645-FD7E-4082-9D06-AAC8B9648895}"/>
              </a:ext>
            </a:extLst>
          </p:cNvPr>
          <p:cNvSpPr/>
          <p:nvPr/>
        </p:nvSpPr>
        <p:spPr>
          <a:xfrm>
            <a:off x="10949979" y="3803765"/>
            <a:ext cx="697627" cy="369332"/>
          </a:xfrm>
          <a:prstGeom prst="rect">
            <a:avLst/>
          </a:prstGeom>
        </p:spPr>
        <p:txBody>
          <a:bodyPr wrap="none">
            <a:spAutoFit/>
          </a:bodyPr>
          <a:lstStyle/>
          <a:p>
            <a:r>
              <a:rPr lang="en-SG" b="1" u="sng" dirty="0"/>
              <a:t>Nhan</a:t>
            </a:r>
            <a:endParaRPr lang="en-SG" dirty="0"/>
          </a:p>
        </p:txBody>
      </p:sp>
    </p:spTree>
    <p:extLst>
      <p:ext uri="{BB962C8B-B14F-4D97-AF65-F5344CB8AC3E}">
        <p14:creationId xmlns:p14="http://schemas.microsoft.com/office/powerpoint/2010/main" val="824401998"/>
      </p:ext>
    </p:extLst>
  </p:cSld>
  <p:clrMapOvr>
    <a:masterClrMapping/>
  </p:clrMapOvr>
  <mc:AlternateContent xmlns:mc="http://schemas.openxmlformats.org/markup-compatibility/2006" xmlns:p14="http://schemas.microsoft.com/office/powerpoint/2010/main">
    <mc:Choice Requires="p14">
      <p:transition spd="slow" p14:dur="2000" advTm="32460"/>
    </mc:Choice>
    <mc:Fallback xmlns="">
      <p:transition spd="slow" advTm="324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4CB4-CCA9-483A-AB6B-FF681AB39AF3}"/>
              </a:ext>
            </a:extLst>
          </p:cNvPr>
          <p:cNvSpPr>
            <a:spLocks noGrp="1"/>
          </p:cNvSpPr>
          <p:nvPr>
            <p:ph type="title"/>
          </p:nvPr>
        </p:nvSpPr>
        <p:spPr/>
        <p:txBody>
          <a:bodyPr anchor="ctr">
            <a:normAutofit/>
          </a:bodyPr>
          <a:lstStyle/>
          <a:p>
            <a:r>
              <a:rPr lang="en-SG" dirty="0"/>
              <a:t>Content Outline</a:t>
            </a:r>
          </a:p>
        </p:txBody>
      </p:sp>
      <p:graphicFrame>
        <p:nvGraphicFramePr>
          <p:cNvPr id="5" name="Content Placeholder 2">
            <a:extLst>
              <a:ext uri="{FF2B5EF4-FFF2-40B4-BE49-F238E27FC236}">
                <a16:creationId xmlns:a16="http://schemas.microsoft.com/office/drawing/2014/main" id="{70B631B4-AD5D-43F5-99D7-A8E6186E762A}"/>
              </a:ext>
            </a:extLst>
          </p:cNvPr>
          <p:cNvGraphicFramePr>
            <a:graphicFrameLocks noGrp="1"/>
          </p:cNvGraphicFramePr>
          <p:nvPr>
            <p:ph idx="1"/>
            <p:extLst>
              <p:ext uri="{D42A27DB-BD31-4B8C-83A1-F6EECF244321}">
                <p14:modId xmlns:p14="http://schemas.microsoft.com/office/powerpoint/2010/main" val="1893697575"/>
              </p:ext>
            </p:extLst>
          </p:nvPr>
        </p:nvGraphicFramePr>
        <p:xfrm>
          <a:off x="1096963" y="1635125"/>
          <a:ext cx="10058400" cy="423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666B116-E40B-490C-B4A6-CDAFF8C06693}"/>
              </a:ext>
            </a:extLst>
          </p:cNvPr>
          <p:cNvSpPr>
            <a:spLocks noGrp="1"/>
          </p:cNvSpPr>
          <p:nvPr>
            <p:ph type="dt" sz="half" idx="10"/>
          </p:nvPr>
        </p:nvSpPr>
        <p:spPr/>
        <p:txBody>
          <a:bodyPr/>
          <a:lstStyle/>
          <a:p>
            <a:r>
              <a:rPr lang="en-US"/>
              <a:t>Jing Yan Haw, Nhan Duy Truong</a:t>
            </a:r>
            <a:endParaRPr lang="en-SG" dirty="0"/>
          </a:p>
        </p:txBody>
      </p:sp>
      <p:sp>
        <p:nvSpPr>
          <p:cNvPr id="3" name="Footer Placeholder 2">
            <a:extLst>
              <a:ext uri="{FF2B5EF4-FFF2-40B4-BE49-F238E27FC236}">
                <a16:creationId xmlns:a16="http://schemas.microsoft.com/office/drawing/2014/main" id="{702545CA-9858-42D1-9C11-C30F148A25DE}"/>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6" name="Slide Number Placeholder 5">
            <a:extLst>
              <a:ext uri="{FF2B5EF4-FFF2-40B4-BE49-F238E27FC236}">
                <a16:creationId xmlns:a16="http://schemas.microsoft.com/office/drawing/2014/main" id="{EC796539-D8C1-4BC8-9B4C-A0DC443EEC43}"/>
              </a:ext>
            </a:extLst>
          </p:cNvPr>
          <p:cNvSpPr>
            <a:spLocks noGrp="1"/>
          </p:cNvSpPr>
          <p:nvPr>
            <p:ph type="sldNum" sz="quarter" idx="12"/>
          </p:nvPr>
        </p:nvSpPr>
        <p:spPr/>
        <p:txBody>
          <a:bodyPr/>
          <a:lstStyle/>
          <a:p>
            <a:fld id="{E49445EB-3588-45B3-A4EA-423BD4E34E85}" type="slidenum">
              <a:rPr lang="en-SG" smtClean="0"/>
              <a:t>10</a:t>
            </a:fld>
            <a:endParaRPr lang="en-SG"/>
          </a:p>
        </p:txBody>
      </p:sp>
    </p:spTree>
    <p:extLst>
      <p:ext uri="{BB962C8B-B14F-4D97-AF65-F5344CB8AC3E}">
        <p14:creationId xmlns:p14="http://schemas.microsoft.com/office/powerpoint/2010/main" val="1621158442"/>
      </p:ext>
    </p:extLst>
  </p:cSld>
  <p:clrMapOvr>
    <a:masterClrMapping/>
  </p:clrMapOvr>
  <mc:AlternateContent xmlns:mc="http://schemas.openxmlformats.org/markup-compatibility/2006" xmlns:p14="http://schemas.microsoft.com/office/powerpoint/2010/main">
    <mc:Choice Requires="p14">
      <p:transition spd="slow" p14:dur="2000" advTm="27638"/>
    </mc:Choice>
    <mc:Fallback xmlns="">
      <p:transition spd="slow" advTm="276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4A1417-801C-4CB7-B9A3-BBFB6AD9D652}"/>
              </a:ext>
            </a:extLst>
          </p:cNvPr>
          <p:cNvSpPr>
            <a:spLocks noGrp="1"/>
          </p:cNvSpPr>
          <p:nvPr>
            <p:ph idx="1"/>
          </p:nvPr>
        </p:nvSpPr>
        <p:spPr>
          <a:xfrm>
            <a:off x="1097279" y="1635235"/>
            <a:ext cx="7677265" cy="4233859"/>
          </a:xfrm>
        </p:spPr>
        <p:txBody>
          <a:bodyPr/>
          <a:lstStyle/>
          <a:p>
            <a:r>
              <a:rPr lang="en-SG" dirty="0"/>
              <a:t>Continuous variable QRNG</a:t>
            </a:r>
            <a:r>
              <a:rPr lang="en-SG" baseline="30000" dirty="0"/>
              <a:t>[1]</a:t>
            </a:r>
          </a:p>
          <a:p>
            <a:pPr lvl="1"/>
            <a:r>
              <a:rPr lang="en-SG" dirty="0"/>
              <a:t>Homodyne measurement of </a:t>
            </a:r>
            <a:r>
              <a:rPr lang="en-SG" b="1" dirty="0"/>
              <a:t>vacuum state</a:t>
            </a:r>
          </a:p>
          <a:p>
            <a:pPr lvl="1"/>
            <a:r>
              <a:rPr lang="en-SG" dirty="0"/>
              <a:t>ADC dynamical range optimized for maximum secure entropy</a:t>
            </a:r>
          </a:p>
          <a:p>
            <a:pPr lvl="1"/>
            <a:r>
              <a:rPr lang="en-SG" dirty="0"/>
              <a:t>Secure against classical side-information</a:t>
            </a:r>
          </a:p>
          <a:p>
            <a:pPr lvl="1"/>
            <a:r>
              <a:rPr lang="en-SG" dirty="0"/>
              <a:t>Real-time secure bits generation rate of &gt;</a:t>
            </a:r>
            <a:r>
              <a:rPr lang="en-SG" b="1" dirty="0"/>
              <a:t>3.5Gbps</a:t>
            </a:r>
          </a:p>
          <a:p>
            <a:pPr lvl="1"/>
            <a:endParaRPr lang="en-SG" dirty="0"/>
          </a:p>
          <a:p>
            <a:pPr lvl="1"/>
            <a:endParaRPr lang="en-SG" dirty="0"/>
          </a:p>
        </p:txBody>
      </p:sp>
      <p:sp>
        <p:nvSpPr>
          <p:cNvPr id="9" name="Slide Number Placeholder 8">
            <a:extLst>
              <a:ext uri="{FF2B5EF4-FFF2-40B4-BE49-F238E27FC236}">
                <a16:creationId xmlns:a16="http://schemas.microsoft.com/office/drawing/2014/main" id="{BBD0E0EB-2036-4E55-9E85-3808E00BED0D}"/>
              </a:ext>
            </a:extLst>
          </p:cNvPr>
          <p:cNvSpPr>
            <a:spLocks noGrp="1"/>
          </p:cNvSpPr>
          <p:nvPr>
            <p:ph type="sldNum" sz="quarter" idx="12"/>
          </p:nvPr>
        </p:nvSpPr>
        <p:spPr/>
        <p:txBody>
          <a:bodyPr/>
          <a:lstStyle/>
          <a:p>
            <a:fld id="{E49445EB-3588-45B3-A4EA-423BD4E34E85}" type="slidenum">
              <a:rPr lang="en-SG" smtClean="0"/>
              <a:t>11</a:t>
            </a:fld>
            <a:endParaRPr lang="en-SG"/>
          </a:p>
        </p:txBody>
      </p:sp>
      <p:sp>
        <p:nvSpPr>
          <p:cNvPr id="2" name="Title 1">
            <a:extLst>
              <a:ext uri="{FF2B5EF4-FFF2-40B4-BE49-F238E27FC236}">
                <a16:creationId xmlns:a16="http://schemas.microsoft.com/office/drawing/2014/main" id="{8036B5B5-2647-4FF3-AC57-65C363CEF251}"/>
              </a:ext>
            </a:extLst>
          </p:cNvPr>
          <p:cNvSpPr>
            <a:spLocks noGrp="1"/>
          </p:cNvSpPr>
          <p:nvPr>
            <p:ph type="title"/>
          </p:nvPr>
        </p:nvSpPr>
        <p:spPr/>
        <p:txBody>
          <a:bodyPr/>
          <a:lstStyle/>
          <a:p>
            <a:pPr lvl="0"/>
            <a:r>
              <a:rPr lang="en-SG" dirty="0"/>
              <a:t>QRNG under test (QUT) </a:t>
            </a:r>
            <a:endParaRPr lang="en-US" dirty="0"/>
          </a:p>
        </p:txBody>
      </p:sp>
      <p:pic>
        <p:nvPicPr>
          <p:cNvPr id="5" name="Picture 4" descr="A picture containing indoor, computer, small, sitting&#10;&#10;Description automatically generated">
            <a:extLst>
              <a:ext uri="{FF2B5EF4-FFF2-40B4-BE49-F238E27FC236}">
                <a16:creationId xmlns:a16="http://schemas.microsoft.com/office/drawing/2014/main" id="{FAFD0DED-C71A-4590-A742-B60ED8A539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2679" y="1635235"/>
            <a:ext cx="2711896" cy="2026786"/>
          </a:xfrm>
          <a:prstGeom prst="rect">
            <a:avLst/>
          </a:prstGeom>
        </p:spPr>
      </p:pic>
      <p:sp>
        <p:nvSpPr>
          <p:cNvPr id="4" name="Footer Placeholder 3">
            <a:extLst>
              <a:ext uri="{FF2B5EF4-FFF2-40B4-BE49-F238E27FC236}">
                <a16:creationId xmlns:a16="http://schemas.microsoft.com/office/drawing/2014/main" id="{69D83F69-3AC3-4EBD-A8DE-064DEDEF212A}"/>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6" name="Date Placeholder 5">
            <a:extLst>
              <a:ext uri="{FF2B5EF4-FFF2-40B4-BE49-F238E27FC236}">
                <a16:creationId xmlns:a16="http://schemas.microsoft.com/office/drawing/2014/main" id="{DD8595B8-6175-42C8-9E02-6C40F5F4D592}"/>
              </a:ext>
            </a:extLst>
          </p:cNvPr>
          <p:cNvSpPr>
            <a:spLocks noGrp="1"/>
          </p:cNvSpPr>
          <p:nvPr>
            <p:ph type="dt" sz="half" idx="10"/>
          </p:nvPr>
        </p:nvSpPr>
        <p:spPr/>
        <p:txBody>
          <a:bodyPr/>
          <a:lstStyle/>
          <a:p>
            <a:r>
              <a:rPr lang="en-US"/>
              <a:t>Jing Yan Haw, Nhan Duy Truong</a:t>
            </a:r>
            <a:endParaRPr lang="en-SG" dirty="0"/>
          </a:p>
        </p:txBody>
      </p:sp>
      <p:sp>
        <p:nvSpPr>
          <p:cNvPr id="7" name="Rectangle 6">
            <a:extLst>
              <a:ext uri="{FF2B5EF4-FFF2-40B4-BE49-F238E27FC236}">
                <a16:creationId xmlns:a16="http://schemas.microsoft.com/office/drawing/2014/main" id="{223AE437-5BC0-4D46-9E6E-AD5451F32F49}"/>
              </a:ext>
            </a:extLst>
          </p:cNvPr>
          <p:cNvSpPr/>
          <p:nvPr/>
        </p:nvSpPr>
        <p:spPr>
          <a:xfrm>
            <a:off x="311833" y="6025940"/>
            <a:ext cx="10843847" cy="276999"/>
          </a:xfrm>
          <a:prstGeom prst="rect">
            <a:avLst/>
          </a:prstGeom>
        </p:spPr>
        <p:txBody>
          <a:bodyPr wrap="square">
            <a:spAutoFit/>
          </a:bodyPr>
          <a:lstStyle/>
          <a:p>
            <a:pPr>
              <a:spcBef>
                <a:spcPts val="0"/>
              </a:spcBef>
              <a:spcAft>
                <a:spcPts val="0"/>
              </a:spcAft>
            </a:pPr>
            <a:r>
              <a:rPr lang="en-GB" sz="1200" dirty="0">
                <a:solidFill>
                  <a:schemeClr val="tx1">
                    <a:lumMod val="50000"/>
                    <a:lumOff val="50000"/>
                  </a:schemeClr>
                </a:solidFill>
              </a:rPr>
              <a:t>[1] Jing Yan Haw. </a:t>
            </a:r>
            <a:r>
              <a:rPr lang="en-GB" sz="1200" i="1" dirty="0">
                <a:solidFill>
                  <a:schemeClr val="tx1">
                    <a:lumMod val="50000"/>
                    <a:lumOff val="50000"/>
                  </a:schemeClr>
                </a:solidFill>
              </a:rPr>
              <a:t>et al.</a:t>
            </a:r>
            <a:r>
              <a:rPr lang="en-GB" sz="1200" dirty="0">
                <a:solidFill>
                  <a:schemeClr val="tx1">
                    <a:lumMod val="50000"/>
                    <a:lumOff val="50000"/>
                  </a:schemeClr>
                </a:solidFill>
              </a:rPr>
              <a:t> Maximization of Extractable Randomness in a Quantum Random-Number Generator. </a:t>
            </a:r>
            <a:r>
              <a:rPr lang="en-GB" sz="1200" i="1" dirty="0">
                <a:solidFill>
                  <a:schemeClr val="tx1">
                    <a:lumMod val="50000"/>
                    <a:lumOff val="50000"/>
                  </a:schemeClr>
                </a:solidFill>
              </a:rPr>
              <a:t>Phys. Rev. Applied</a:t>
            </a:r>
            <a:r>
              <a:rPr lang="en-GB" sz="1200" dirty="0">
                <a:solidFill>
                  <a:schemeClr val="tx1">
                    <a:lumMod val="50000"/>
                    <a:lumOff val="50000"/>
                  </a:schemeClr>
                </a:solidFill>
              </a:rPr>
              <a:t> </a:t>
            </a:r>
            <a:r>
              <a:rPr lang="en-GB" sz="1200" b="1" dirty="0">
                <a:solidFill>
                  <a:schemeClr val="tx1">
                    <a:lumMod val="50000"/>
                    <a:lumOff val="50000"/>
                  </a:schemeClr>
                </a:solidFill>
              </a:rPr>
              <a:t>3</a:t>
            </a:r>
            <a:r>
              <a:rPr lang="en-GB" sz="1200" dirty="0">
                <a:solidFill>
                  <a:schemeClr val="tx1">
                    <a:lumMod val="50000"/>
                    <a:lumOff val="50000"/>
                  </a:schemeClr>
                </a:solidFill>
              </a:rPr>
              <a:t>, 054004 (2015).</a:t>
            </a:r>
            <a:endParaRPr lang="en-GB" sz="1200" dirty="0">
              <a:solidFill>
                <a:schemeClr val="tx1">
                  <a:lumMod val="50000"/>
                  <a:lumOff val="50000"/>
                </a:schemeClr>
              </a:solidFill>
              <a:effectLst/>
            </a:endParaRPr>
          </a:p>
        </p:txBody>
      </p:sp>
      <p:pic>
        <p:nvPicPr>
          <p:cNvPr id="12" name="Picture 11">
            <a:extLst>
              <a:ext uri="{FF2B5EF4-FFF2-40B4-BE49-F238E27FC236}">
                <a16:creationId xmlns:a16="http://schemas.microsoft.com/office/drawing/2014/main" id="{E7C4CB56-00DD-43C9-BE8B-C5A46C54F35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02"/>
          <a:stretch/>
        </p:blipFill>
        <p:spPr>
          <a:xfrm>
            <a:off x="2882901" y="3371421"/>
            <a:ext cx="3754748" cy="2573500"/>
          </a:xfrm>
          <a:prstGeom prst="rect">
            <a:avLst/>
          </a:prstGeom>
        </p:spPr>
      </p:pic>
      <p:pic>
        <p:nvPicPr>
          <p:cNvPr id="13" name="Picture 12">
            <a:extLst>
              <a:ext uri="{FF2B5EF4-FFF2-40B4-BE49-F238E27FC236}">
                <a16:creationId xmlns:a16="http://schemas.microsoft.com/office/drawing/2014/main" id="{BD09BACF-855F-485C-85EF-DAF4C1491965}"/>
              </a:ext>
            </a:extLst>
          </p:cNvPr>
          <p:cNvPicPr>
            <a:picLocks noChangeAspect="1"/>
          </p:cNvPicPr>
          <p:nvPr/>
        </p:nvPicPr>
        <p:blipFill>
          <a:blip r:embed="rId6"/>
          <a:stretch>
            <a:fillRect/>
          </a:stretch>
        </p:blipFill>
        <p:spPr>
          <a:xfrm>
            <a:off x="7027530" y="4054544"/>
            <a:ext cx="2872927" cy="1727705"/>
          </a:xfrm>
          <a:prstGeom prst="rect">
            <a:avLst/>
          </a:prstGeom>
        </p:spPr>
      </p:pic>
      <p:pic>
        <p:nvPicPr>
          <p:cNvPr id="17" name="Picture 16">
            <a:extLst>
              <a:ext uri="{FF2B5EF4-FFF2-40B4-BE49-F238E27FC236}">
                <a16:creationId xmlns:a16="http://schemas.microsoft.com/office/drawing/2014/main" id="{C24C5D55-B1C9-4646-91AC-167A8427F1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1377158" y="4346134"/>
            <a:ext cx="1173892" cy="1837593"/>
          </a:xfrm>
          <a:prstGeom prst="rect">
            <a:avLst/>
          </a:prstGeom>
        </p:spPr>
      </p:pic>
      <p:grpSp>
        <p:nvGrpSpPr>
          <p:cNvPr id="21" name="Group 20">
            <a:extLst>
              <a:ext uri="{FF2B5EF4-FFF2-40B4-BE49-F238E27FC236}">
                <a16:creationId xmlns:a16="http://schemas.microsoft.com/office/drawing/2014/main" id="{1E7B53D3-1D99-44C1-A7F8-0DCAD35A56B0}"/>
              </a:ext>
            </a:extLst>
          </p:cNvPr>
          <p:cNvGrpSpPr/>
          <p:nvPr/>
        </p:nvGrpSpPr>
        <p:grpSpPr>
          <a:xfrm>
            <a:off x="1024958" y="3267183"/>
            <a:ext cx="1735876" cy="1270548"/>
            <a:chOff x="1024958" y="3267183"/>
            <a:chExt cx="1735876" cy="1270548"/>
          </a:xfrm>
        </p:grpSpPr>
        <p:pic>
          <p:nvPicPr>
            <p:cNvPr id="15" name="Picture 14">
              <a:extLst>
                <a:ext uri="{FF2B5EF4-FFF2-40B4-BE49-F238E27FC236}">
                  <a16:creationId xmlns:a16="http://schemas.microsoft.com/office/drawing/2014/main" id="{386CE9B6-62C4-4D02-B357-17D0C28349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4958" y="3267183"/>
              <a:ext cx="1735876" cy="1270548"/>
            </a:xfrm>
            <a:prstGeom prst="rect">
              <a:avLst/>
            </a:prstGeom>
          </p:spPr>
        </p:pic>
        <p:sp>
          <p:nvSpPr>
            <p:cNvPr id="20" name="Rectangle 19">
              <a:extLst>
                <a:ext uri="{FF2B5EF4-FFF2-40B4-BE49-F238E27FC236}">
                  <a16:creationId xmlns:a16="http://schemas.microsoft.com/office/drawing/2014/main" id="{6CE3A169-95DA-4177-AB74-5C230BA4F4A8}"/>
                </a:ext>
              </a:extLst>
            </p:cNvPr>
            <p:cNvSpPr/>
            <p:nvPr/>
          </p:nvSpPr>
          <p:spPr>
            <a:xfrm>
              <a:off x="1045307" y="3267183"/>
              <a:ext cx="393075" cy="188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2" name="Rectangle 21">
            <a:extLst>
              <a:ext uri="{FF2B5EF4-FFF2-40B4-BE49-F238E27FC236}">
                <a16:creationId xmlns:a16="http://schemas.microsoft.com/office/drawing/2014/main" id="{F4E5126E-BEF7-4949-96F2-206C30FA6285}"/>
              </a:ext>
            </a:extLst>
          </p:cNvPr>
          <p:cNvSpPr/>
          <p:nvPr/>
        </p:nvSpPr>
        <p:spPr>
          <a:xfrm>
            <a:off x="3004968" y="4677984"/>
            <a:ext cx="3632681" cy="890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2173826240"/>
      </p:ext>
    </p:extLst>
  </p:cSld>
  <p:clrMapOvr>
    <a:masterClrMapping/>
  </p:clrMapOvr>
  <mc:AlternateContent xmlns:mc="http://schemas.openxmlformats.org/markup-compatibility/2006" xmlns:p14="http://schemas.microsoft.com/office/powerpoint/2010/main">
    <mc:Choice Requires="p14">
      <p:transition spd="slow" p14:dur="2000" advTm="49073"/>
    </mc:Choice>
    <mc:Fallback xmlns="">
      <p:transition spd="slow" advTm="49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B5B5-2647-4FF3-AC57-65C363CEF251}"/>
              </a:ext>
            </a:extLst>
          </p:cNvPr>
          <p:cNvSpPr>
            <a:spLocks noGrp="1"/>
          </p:cNvSpPr>
          <p:nvPr>
            <p:ph type="title"/>
          </p:nvPr>
        </p:nvSpPr>
        <p:spPr/>
        <p:txBody>
          <a:bodyPr/>
          <a:lstStyle/>
          <a:p>
            <a:r>
              <a:rPr lang="en-SG" dirty="0"/>
              <a:t>ANU QRNG Server</a:t>
            </a:r>
          </a:p>
        </p:txBody>
      </p:sp>
      <p:sp>
        <p:nvSpPr>
          <p:cNvPr id="3" name="Content Placeholder 2">
            <a:extLst>
              <a:ext uri="{FF2B5EF4-FFF2-40B4-BE49-F238E27FC236}">
                <a16:creationId xmlns:a16="http://schemas.microsoft.com/office/drawing/2014/main" id="{794A1417-801C-4CB7-B9A3-BBFB6AD9D652}"/>
              </a:ext>
            </a:extLst>
          </p:cNvPr>
          <p:cNvSpPr>
            <a:spLocks noGrp="1"/>
          </p:cNvSpPr>
          <p:nvPr>
            <p:ph idx="1"/>
          </p:nvPr>
        </p:nvSpPr>
        <p:spPr/>
        <p:txBody>
          <a:bodyPr/>
          <a:lstStyle/>
          <a:p>
            <a:pPr lvl="1"/>
            <a:r>
              <a:rPr lang="en-SG" i="1" dirty="0"/>
              <a:t>“Freely received, freely give!” </a:t>
            </a:r>
          </a:p>
          <a:p>
            <a:pPr lvl="1"/>
            <a:r>
              <a:rPr lang="en-SG" dirty="0"/>
              <a:t>Online quantum random number server </a:t>
            </a:r>
            <a:r>
              <a:rPr lang="en-SG" dirty="0">
                <a:hlinkClick r:id="rId5"/>
              </a:rPr>
              <a:t>https://qrng.anu.edu.au/</a:t>
            </a:r>
            <a:endParaRPr lang="en-SG" dirty="0"/>
          </a:p>
          <a:p>
            <a:pPr lvl="1"/>
            <a:r>
              <a:rPr lang="en-SG" dirty="0"/>
              <a:t>&gt;350 million hits and &gt;10 million visits since 2012 (API, GitHub etc </a:t>
            </a:r>
            <a:r>
              <a:rPr lang="en-SG" dirty="0">
                <a:hlinkClick r:id="rId6"/>
              </a:rPr>
              <a:t>http://qrng.anu.edu.au/FAQ.php</a:t>
            </a:r>
            <a:r>
              <a:rPr lang="en-SG" dirty="0"/>
              <a:t>)  </a:t>
            </a:r>
          </a:p>
        </p:txBody>
      </p:sp>
      <p:sp>
        <p:nvSpPr>
          <p:cNvPr id="9" name="Slide Number Placeholder 8">
            <a:extLst>
              <a:ext uri="{FF2B5EF4-FFF2-40B4-BE49-F238E27FC236}">
                <a16:creationId xmlns:a16="http://schemas.microsoft.com/office/drawing/2014/main" id="{BBD0E0EB-2036-4E55-9E85-3808E00BED0D}"/>
              </a:ext>
            </a:extLst>
          </p:cNvPr>
          <p:cNvSpPr>
            <a:spLocks noGrp="1"/>
          </p:cNvSpPr>
          <p:nvPr>
            <p:ph type="sldNum" sz="quarter" idx="12"/>
          </p:nvPr>
        </p:nvSpPr>
        <p:spPr/>
        <p:txBody>
          <a:bodyPr/>
          <a:lstStyle/>
          <a:p>
            <a:fld id="{E49445EB-3588-45B3-A4EA-423BD4E34E85}" type="slidenum">
              <a:rPr lang="en-SG" smtClean="0"/>
              <a:t>12</a:t>
            </a:fld>
            <a:endParaRPr lang="en-SG"/>
          </a:p>
        </p:txBody>
      </p:sp>
      <p:sp>
        <p:nvSpPr>
          <p:cNvPr id="4" name="Footer Placeholder 3">
            <a:extLst>
              <a:ext uri="{FF2B5EF4-FFF2-40B4-BE49-F238E27FC236}">
                <a16:creationId xmlns:a16="http://schemas.microsoft.com/office/drawing/2014/main" id="{69D83F69-3AC3-4EBD-A8DE-064DEDEF212A}"/>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6" name="Date Placeholder 5">
            <a:extLst>
              <a:ext uri="{FF2B5EF4-FFF2-40B4-BE49-F238E27FC236}">
                <a16:creationId xmlns:a16="http://schemas.microsoft.com/office/drawing/2014/main" id="{DD8595B8-6175-42C8-9E02-6C40F5F4D592}"/>
              </a:ext>
            </a:extLst>
          </p:cNvPr>
          <p:cNvSpPr>
            <a:spLocks noGrp="1"/>
          </p:cNvSpPr>
          <p:nvPr>
            <p:ph type="dt" sz="half" idx="10"/>
          </p:nvPr>
        </p:nvSpPr>
        <p:spPr/>
        <p:txBody>
          <a:bodyPr/>
          <a:lstStyle/>
          <a:p>
            <a:r>
              <a:rPr lang="en-US"/>
              <a:t>Jing Yan Haw, Nhan Duy Truong</a:t>
            </a:r>
            <a:endParaRPr lang="en-SG" dirty="0"/>
          </a:p>
        </p:txBody>
      </p:sp>
      <p:pic>
        <p:nvPicPr>
          <p:cNvPr id="7" name="ANU QRNG">
            <a:hlinkClick r:id="" action="ppaction://media"/>
            <a:extLst>
              <a:ext uri="{FF2B5EF4-FFF2-40B4-BE49-F238E27FC236}">
                <a16:creationId xmlns:a16="http://schemas.microsoft.com/office/drawing/2014/main" id="{7C2C027E-82BF-40FC-ADAC-56E2FA8C8F3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036320" y="2660118"/>
            <a:ext cx="5949281" cy="3346471"/>
          </a:xfrm>
          <a:prstGeom prst="rect">
            <a:avLst/>
          </a:prstGeom>
        </p:spPr>
      </p:pic>
      <p:pic>
        <p:nvPicPr>
          <p:cNvPr id="10" name="Picture 9">
            <a:extLst>
              <a:ext uri="{FF2B5EF4-FFF2-40B4-BE49-F238E27FC236}">
                <a16:creationId xmlns:a16="http://schemas.microsoft.com/office/drawing/2014/main" id="{A7E99564-51D7-4254-B0DE-22D0202697FF}"/>
              </a:ext>
            </a:extLst>
          </p:cNvPr>
          <p:cNvPicPr>
            <a:picLocks noChangeAspect="1"/>
          </p:cNvPicPr>
          <p:nvPr/>
        </p:nvPicPr>
        <p:blipFill>
          <a:blip r:embed="rId8"/>
          <a:stretch>
            <a:fillRect/>
          </a:stretch>
        </p:blipFill>
        <p:spPr>
          <a:xfrm>
            <a:off x="7948291" y="2630155"/>
            <a:ext cx="3113204" cy="3376434"/>
          </a:xfrm>
          <a:prstGeom prst="rect">
            <a:avLst/>
          </a:prstGeom>
        </p:spPr>
      </p:pic>
      <p:sp>
        <p:nvSpPr>
          <p:cNvPr id="11" name="Rectangle 10">
            <a:extLst>
              <a:ext uri="{FF2B5EF4-FFF2-40B4-BE49-F238E27FC236}">
                <a16:creationId xmlns:a16="http://schemas.microsoft.com/office/drawing/2014/main" id="{CB8D7A6E-24F7-49E8-98FE-0A8BD5DF82F8}"/>
              </a:ext>
            </a:extLst>
          </p:cNvPr>
          <p:cNvSpPr/>
          <p:nvPr/>
        </p:nvSpPr>
        <p:spPr>
          <a:xfrm>
            <a:off x="2213826" y="6038712"/>
            <a:ext cx="2944717" cy="307777"/>
          </a:xfrm>
          <a:prstGeom prst="rect">
            <a:avLst/>
          </a:prstGeom>
        </p:spPr>
        <p:txBody>
          <a:bodyPr wrap="none">
            <a:spAutoFit/>
          </a:bodyPr>
          <a:lstStyle/>
          <a:p>
            <a:r>
              <a:rPr lang="en-SG" sz="1400" dirty="0">
                <a:hlinkClick r:id="rId9"/>
              </a:rPr>
              <a:t>https://qrng.anu.edu.au/RainCol.php</a:t>
            </a:r>
            <a:r>
              <a:rPr lang="en-SG" sz="1400" dirty="0"/>
              <a:t> </a:t>
            </a:r>
          </a:p>
        </p:txBody>
      </p:sp>
      <p:sp>
        <p:nvSpPr>
          <p:cNvPr id="12" name="Rectangle 11">
            <a:extLst>
              <a:ext uri="{FF2B5EF4-FFF2-40B4-BE49-F238E27FC236}">
                <a16:creationId xmlns:a16="http://schemas.microsoft.com/office/drawing/2014/main" id="{02CFBE3B-5869-4E80-9D19-33442FBD7E0B}"/>
              </a:ext>
            </a:extLst>
          </p:cNvPr>
          <p:cNvSpPr/>
          <p:nvPr/>
        </p:nvSpPr>
        <p:spPr>
          <a:xfrm>
            <a:off x="8169087" y="6021244"/>
            <a:ext cx="2804486" cy="307777"/>
          </a:xfrm>
          <a:prstGeom prst="rect">
            <a:avLst/>
          </a:prstGeom>
        </p:spPr>
        <p:txBody>
          <a:bodyPr wrap="none">
            <a:spAutoFit/>
          </a:bodyPr>
          <a:lstStyle/>
          <a:p>
            <a:r>
              <a:rPr lang="en-SG" sz="1400" dirty="0">
                <a:hlinkClick r:id="rId10"/>
              </a:rPr>
              <a:t>http://qrng.anu.edu.au/Matrix.php</a:t>
            </a:r>
            <a:r>
              <a:rPr lang="en-SG" sz="1400" dirty="0"/>
              <a:t> </a:t>
            </a:r>
          </a:p>
        </p:txBody>
      </p:sp>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912C31F4-2D12-4CB3-BEF7-BB573D4EB487}"/>
                  </a:ext>
                </a:extLst>
              </p14:cNvPr>
              <p14:cNvContentPartPr/>
              <p14:nvPr/>
            </p14:nvContentPartPr>
            <p14:xfrm>
              <a:off x="1702470" y="5698114"/>
              <a:ext cx="360" cy="360"/>
            </p14:xfrm>
          </p:contentPart>
        </mc:Choice>
        <mc:Fallback xmlns="">
          <p:pic>
            <p:nvPicPr>
              <p:cNvPr id="5" name="Ink 4">
                <a:extLst>
                  <a:ext uri="{FF2B5EF4-FFF2-40B4-BE49-F238E27FC236}">
                    <a16:creationId xmlns:a16="http://schemas.microsoft.com/office/drawing/2014/main" id="{912C31F4-2D12-4CB3-BEF7-BB573D4EB487}"/>
                  </a:ext>
                </a:extLst>
              </p:cNvPr>
              <p:cNvPicPr/>
              <p:nvPr/>
            </p:nvPicPr>
            <p:blipFill>
              <a:blip r:embed="rId14"/>
              <a:stretch>
                <a:fillRect/>
              </a:stretch>
            </p:blipFill>
            <p:spPr>
              <a:xfrm>
                <a:off x="1648470" y="5590114"/>
                <a:ext cx="108000" cy="216000"/>
              </a:xfrm>
              <a:prstGeom prst="rect">
                <a:avLst/>
              </a:prstGeom>
            </p:spPr>
          </p:pic>
        </mc:Fallback>
      </mc:AlternateContent>
    </p:spTree>
    <p:extLst>
      <p:ext uri="{BB962C8B-B14F-4D97-AF65-F5344CB8AC3E}">
        <p14:creationId xmlns:p14="http://schemas.microsoft.com/office/powerpoint/2010/main" val="3447617167"/>
      </p:ext>
    </p:extLst>
  </p:cSld>
  <p:clrMapOvr>
    <a:masterClrMapping/>
  </p:clrMapOvr>
  <mc:AlternateContent xmlns:mc="http://schemas.openxmlformats.org/markup-compatibility/2006" xmlns:p14="http://schemas.microsoft.com/office/powerpoint/2010/main">
    <mc:Choice Requires="p14">
      <p:transition spd="slow" p14:dur="2000" advTm="39062"/>
    </mc:Choice>
    <mc:Fallback xmlns="">
      <p:transition spd="slow" advTm="39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extLst>
    <p:ext uri="{E180D4A7-C9FB-4DFB-919C-405C955672EB}">
      <p14:showEvtLst xmlns:p14="http://schemas.microsoft.com/office/powerpoint/2010/main">
        <p14:playEvt time="123" objId="7"/>
        <p14:playEvt time="11932" objId="7"/>
        <p14:playEvt time="17667" objId="7"/>
        <p14:playEvt time="23413" objId="7"/>
        <p14:playEvt time="29133" objId="7"/>
        <p14:playEvt time="34862" objId="7"/>
        <p14:stopEvt time="39062" objId="7"/>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0C74-F186-4442-BF86-DEA44B53C7F4}"/>
              </a:ext>
            </a:extLst>
          </p:cNvPr>
          <p:cNvSpPr>
            <a:spLocks noGrp="1"/>
          </p:cNvSpPr>
          <p:nvPr>
            <p:ph type="title"/>
          </p:nvPr>
        </p:nvSpPr>
        <p:spPr/>
        <p:txBody>
          <a:bodyPr/>
          <a:lstStyle/>
          <a:p>
            <a:r>
              <a:rPr lang="en-SG"/>
              <a:t>Machine Learning</a:t>
            </a:r>
          </a:p>
        </p:txBody>
      </p:sp>
      <p:sp>
        <p:nvSpPr>
          <p:cNvPr id="3" name="Content Placeholder 2">
            <a:extLst>
              <a:ext uri="{FF2B5EF4-FFF2-40B4-BE49-F238E27FC236}">
                <a16:creationId xmlns:a16="http://schemas.microsoft.com/office/drawing/2014/main" id="{747006DE-83EE-47D5-B0C7-AB959666FD43}"/>
              </a:ext>
            </a:extLst>
          </p:cNvPr>
          <p:cNvSpPr>
            <a:spLocks noGrp="1"/>
          </p:cNvSpPr>
          <p:nvPr>
            <p:ph idx="1"/>
          </p:nvPr>
        </p:nvSpPr>
        <p:spPr/>
        <p:txBody>
          <a:bodyPr/>
          <a:lstStyle/>
          <a:p>
            <a:r>
              <a:rPr lang="en-GB" dirty="0"/>
              <a:t>Utilizes a large size of training sample to recognize </a:t>
            </a:r>
            <a:r>
              <a:rPr lang="en-GB" b="1" dirty="0"/>
              <a:t>patterns or features</a:t>
            </a:r>
            <a:r>
              <a:rPr lang="en-GB" dirty="0"/>
              <a:t> in a given dataset </a:t>
            </a:r>
          </a:p>
          <a:p>
            <a:pPr lvl="1"/>
            <a:r>
              <a:rPr lang="en-GB" dirty="0"/>
              <a:t>computer vision </a:t>
            </a:r>
          </a:p>
          <a:p>
            <a:pPr lvl="1"/>
            <a:r>
              <a:rPr lang="en-GB" dirty="0"/>
              <a:t>speech recognition</a:t>
            </a:r>
          </a:p>
          <a:p>
            <a:pPr lvl="1"/>
            <a:r>
              <a:rPr lang="en-GB" dirty="0"/>
              <a:t>natural language processing</a:t>
            </a:r>
          </a:p>
          <a:p>
            <a:pPr marL="457200" lvl="1" indent="0">
              <a:buNone/>
            </a:pPr>
            <a:r>
              <a:rPr lang="en-GB" dirty="0"/>
              <a:t>                            </a:t>
            </a:r>
          </a:p>
        </p:txBody>
      </p:sp>
      <p:sp>
        <p:nvSpPr>
          <p:cNvPr id="8" name="Date Placeholder 7">
            <a:extLst>
              <a:ext uri="{FF2B5EF4-FFF2-40B4-BE49-F238E27FC236}">
                <a16:creationId xmlns:a16="http://schemas.microsoft.com/office/drawing/2014/main" id="{B8D381ED-EF60-45BE-8EB7-7B53CAE67AFC}"/>
              </a:ext>
            </a:extLst>
          </p:cNvPr>
          <p:cNvSpPr>
            <a:spLocks noGrp="1"/>
          </p:cNvSpPr>
          <p:nvPr>
            <p:ph type="dt" sz="half" idx="10"/>
          </p:nvPr>
        </p:nvSpPr>
        <p:spPr/>
        <p:txBody>
          <a:bodyPr/>
          <a:lstStyle/>
          <a:p>
            <a:r>
              <a:rPr lang="en-US"/>
              <a:t>Jing Yan Haw, Nhan Duy Truong</a:t>
            </a:r>
            <a:endParaRPr lang="en-SG"/>
          </a:p>
        </p:txBody>
      </p:sp>
      <p:sp>
        <p:nvSpPr>
          <p:cNvPr id="6" name="Footer Placeholder 5">
            <a:extLst>
              <a:ext uri="{FF2B5EF4-FFF2-40B4-BE49-F238E27FC236}">
                <a16:creationId xmlns:a16="http://schemas.microsoft.com/office/drawing/2014/main" id="{4C6CC022-9DD9-47A3-8907-C1B7177F7222}"/>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5" name="Slide Number Placeholder 4">
            <a:extLst>
              <a:ext uri="{FF2B5EF4-FFF2-40B4-BE49-F238E27FC236}">
                <a16:creationId xmlns:a16="http://schemas.microsoft.com/office/drawing/2014/main" id="{E2429235-AB89-4525-93D8-09C9967D24D3}"/>
              </a:ext>
            </a:extLst>
          </p:cNvPr>
          <p:cNvSpPr>
            <a:spLocks noGrp="1"/>
          </p:cNvSpPr>
          <p:nvPr>
            <p:ph type="sldNum" sz="quarter" idx="12"/>
          </p:nvPr>
        </p:nvSpPr>
        <p:spPr/>
        <p:txBody>
          <a:bodyPr/>
          <a:lstStyle/>
          <a:p>
            <a:fld id="{E49445EB-3588-45B3-A4EA-423BD4E34E85}" type="slidenum">
              <a:rPr lang="en-SG" smtClean="0"/>
              <a:t>13</a:t>
            </a:fld>
            <a:endParaRPr lang="en-SG"/>
          </a:p>
        </p:txBody>
      </p:sp>
      <p:sp>
        <p:nvSpPr>
          <p:cNvPr id="4" name="TextBox 3">
            <a:extLst>
              <a:ext uri="{FF2B5EF4-FFF2-40B4-BE49-F238E27FC236}">
                <a16:creationId xmlns:a16="http://schemas.microsoft.com/office/drawing/2014/main" id="{600AECB6-A446-479A-89A0-E1B60E0E16B1}"/>
              </a:ext>
            </a:extLst>
          </p:cNvPr>
          <p:cNvSpPr txBox="1"/>
          <p:nvPr/>
        </p:nvSpPr>
        <p:spPr>
          <a:xfrm>
            <a:off x="7193559" y="4237971"/>
            <a:ext cx="1328258" cy="1938992"/>
          </a:xfrm>
          <a:prstGeom prst="rect">
            <a:avLst/>
          </a:prstGeom>
          <a:noFill/>
        </p:spPr>
        <p:txBody>
          <a:bodyPr wrap="square" rtlCol="0">
            <a:spAutoFit/>
          </a:bodyPr>
          <a:lstStyle/>
          <a:p>
            <a:r>
              <a:rPr lang="en-AU" sz="2400" i="1"/>
              <a:t>fence</a:t>
            </a:r>
          </a:p>
          <a:p>
            <a:r>
              <a:rPr lang="en-AU" sz="2400" i="1"/>
              <a:t>window</a:t>
            </a:r>
          </a:p>
          <a:p>
            <a:r>
              <a:rPr lang="en-AU" sz="2400" i="1"/>
              <a:t>tree</a:t>
            </a:r>
          </a:p>
          <a:p>
            <a:r>
              <a:rPr lang="en-AU" sz="2400" i="1"/>
              <a:t>cow</a:t>
            </a:r>
          </a:p>
          <a:p>
            <a:r>
              <a:rPr lang="en-AU" sz="2400" i="1"/>
              <a:t>…</a:t>
            </a:r>
          </a:p>
        </p:txBody>
      </p:sp>
      <p:sp>
        <p:nvSpPr>
          <p:cNvPr id="7" name="TextBox 6">
            <a:extLst>
              <a:ext uri="{FF2B5EF4-FFF2-40B4-BE49-F238E27FC236}">
                <a16:creationId xmlns:a16="http://schemas.microsoft.com/office/drawing/2014/main" id="{B396560D-2BEE-4CBF-B274-BE5D7DBD3F64}"/>
              </a:ext>
            </a:extLst>
          </p:cNvPr>
          <p:cNvSpPr txBox="1"/>
          <p:nvPr/>
        </p:nvSpPr>
        <p:spPr>
          <a:xfrm>
            <a:off x="3048699" y="4639004"/>
            <a:ext cx="6094602" cy="461665"/>
          </a:xfrm>
          <a:prstGeom prst="rect">
            <a:avLst/>
          </a:prstGeom>
          <a:noFill/>
        </p:spPr>
        <p:txBody>
          <a:bodyPr wrap="square">
            <a:spAutoFit/>
          </a:bodyPr>
          <a:lstStyle/>
          <a:p>
            <a:r>
              <a:rPr lang="en-GB" sz="2400" dirty="0"/>
              <a:t>A fox jumps over a ______ . </a:t>
            </a:r>
            <a:endParaRPr lang="en-AU" sz="2400" dirty="0"/>
          </a:p>
        </p:txBody>
      </p:sp>
    </p:spTree>
    <p:custDataLst>
      <p:tags r:id="rId1"/>
    </p:custDataLst>
    <p:extLst>
      <p:ext uri="{BB962C8B-B14F-4D97-AF65-F5344CB8AC3E}">
        <p14:creationId xmlns:p14="http://schemas.microsoft.com/office/powerpoint/2010/main" val="663576902"/>
      </p:ext>
    </p:extLst>
  </p:cSld>
  <p:clrMapOvr>
    <a:masterClrMapping/>
  </p:clrMapOvr>
  <mc:AlternateContent xmlns:mc="http://schemas.openxmlformats.org/markup-compatibility/2006" xmlns:p14="http://schemas.microsoft.com/office/powerpoint/2010/main">
    <mc:Choice Requires="p14">
      <p:transition spd="slow" p14:dur="2000" advTm="61345"/>
    </mc:Choice>
    <mc:Fallback xmlns="">
      <p:transition spd="slow" advTm="613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555F-B352-4D28-8B48-D96010F79D57}"/>
              </a:ext>
            </a:extLst>
          </p:cNvPr>
          <p:cNvSpPr>
            <a:spLocks noGrp="1"/>
          </p:cNvSpPr>
          <p:nvPr>
            <p:ph type="title"/>
          </p:nvPr>
        </p:nvSpPr>
        <p:spPr/>
        <p:txBody>
          <a:bodyPr/>
          <a:lstStyle/>
          <a:p>
            <a:r>
              <a:rPr lang="en-SG" dirty="0"/>
              <a:t>Machine Learning (</a:t>
            </a:r>
            <a:r>
              <a:rPr lang="en-SG" dirty="0" err="1"/>
              <a:t>cont</a:t>
            </a:r>
            <a:r>
              <a:rPr lang="en-SG" dirty="0"/>
              <a:t>’)</a:t>
            </a:r>
          </a:p>
        </p:txBody>
      </p:sp>
      <p:sp>
        <p:nvSpPr>
          <p:cNvPr id="3" name="Content Placeholder 2">
            <a:extLst>
              <a:ext uri="{FF2B5EF4-FFF2-40B4-BE49-F238E27FC236}">
                <a16:creationId xmlns:a16="http://schemas.microsoft.com/office/drawing/2014/main" id="{D7ECDBEB-836C-4F51-9221-47349A80D96E}"/>
              </a:ext>
            </a:extLst>
          </p:cNvPr>
          <p:cNvSpPr>
            <a:spLocks noGrp="1"/>
          </p:cNvSpPr>
          <p:nvPr>
            <p:ph idx="1"/>
          </p:nvPr>
        </p:nvSpPr>
        <p:spPr/>
        <p:txBody>
          <a:bodyPr/>
          <a:lstStyle/>
          <a:p>
            <a:pPr marL="0" indent="0">
              <a:buNone/>
            </a:pPr>
            <a:endParaRPr lang="en-SG"/>
          </a:p>
          <a:p>
            <a:endParaRPr lang="en-SG"/>
          </a:p>
        </p:txBody>
      </p:sp>
      <p:sp>
        <p:nvSpPr>
          <p:cNvPr id="9" name="Date Placeholder 8">
            <a:extLst>
              <a:ext uri="{FF2B5EF4-FFF2-40B4-BE49-F238E27FC236}">
                <a16:creationId xmlns:a16="http://schemas.microsoft.com/office/drawing/2014/main" id="{62125EAD-6EFD-41BC-91EC-936F821CA92C}"/>
              </a:ext>
            </a:extLst>
          </p:cNvPr>
          <p:cNvSpPr>
            <a:spLocks noGrp="1"/>
          </p:cNvSpPr>
          <p:nvPr>
            <p:ph type="dt" sz="half" idx="10"/>
          </p:nvPr>
        </p:nvSpPr>
        <p:spPr/>
        <p:txBody>
          <a:bodyPr/>
          <a:lstStyle/>
          <a:p>
            <a:r>
              <a:rPr lang="en-US"/>
              <a:t>Jing Yan Haw, Nhan Duy Truong</a:t>
            </a:r>
            <a:endParaRPr lang="en-SG"/>
          </a:p>
        </p:txBody>
      </p:sp>
      <p:sp>
        <p:nvSpPr>
          <p:cNvPr id="6" name="Footer Placeholder 5">
            <a:extLst>
              <a:ext uri="{FF2B5EF4-FFF2-40B4-BE49-F238E27FC236}">
                <a16:creationId xmlns:a16="http://schemas.microsoft.com/office/drawing/2014/main" id="{C2ADC90F-48A6-49B4-98CD-F8C01B07A6AB}"/>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5" name="Slide Number Placeholder 4">
            <a:extLst>
              <a:ext uri="{FF2B5EF4-FFF2-40B4-BE49-F238E27FC236}">
                <a16:creationId xmlns:a16="http://schemas.microsoft.com/office/drawing/2014/main" id="{51EB1E54-97A6-4D7E-89CD-E4B926B0ED21}"/>
              </a:ext>
            </a:extLst>
          </p:cNvPr>
          <p:cNvSpPr>
            <a:spLocks noGrp="1"/>
          </p:cNvSpPr>
          <p:nvPr>
            <p:ph type="sldNum" sz="quarter" idx="12"/>
          </p:nvPr>
        </p:nvSpPr>
        <p:spPr/>
        <p:txBody>
          <a:bodyPr/>
          <a:lstStyle/>
          <a:p>
            <a:fld id="{E49445EB-3588-45B3-A4EA-423BD4E34E85}" type="slidenum">
              <a:rPr lang="en-SG" smtClean="0"/>
              <a:t>14</a:t>
            </a:fld>
            <a:endParaRPr lang="en-SG"/>
          </a:p>
        </p:txBody>
      </p:sp>
      <p:pic>
        <p:nvPicPr>
          <p:cNvPr id="1026" name="Picture 2" descr="Conveyor with Frequent START / STOP">
            <a:extLst>
              <a:ext uri="{FF2B5EF4-FFF2-40B4-BE49-F238E27FC236}">
                <a16:creationId xmlns:a16="http://schemas.microsoft.com/office/drawing/2014/main" id="{6B7D52D2-D864-4E46-A274-149E8DF7980A}"/>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flipH="1">
            <a:off x="2047613" y="24126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C6E9A5-5BD2-4A49-A913-874A9731BEC7}"/>
              </a:ext>
            </a:extLst>
          </p:cNvPr>
          <p:cNvSpPr txBox="1"/>
          <p:nvPr/>
        </p:nvSpPr>
        <p:spPr>
          <a:xfrm>
            <a:off x="5256316" y="3975006"/>
            <a:ext cx="4882392" cy="954107"/>
          </a:xfrm>
          <a:prstGeom prst="rect">
            <a:avLst/>
          </a:prstGeom>
          <a:noFill/>
        </p:spPr>
        <p:txBody>
          <a:bodyPr wrap="square" rtlCol="0">
            <a:spAutoFit/>
          </a:bodyPr>
          <a:lstStyle/>
          <a:p>
            <a:r>
              <a:rPr lang="en-AU" sz="2800"/>
              <a:t>A</a:t>
            </a:r>
            <a:r>
              <a:rPr lang="en-AU" sz="2800" baseline="-25000"/>
              <a:t>1</a:t>
            </a:r>
            <a:r>
              <a:rPr lang="en-AU" sz="2800"/>
              <a:t>, A</a:t>
            </a:r>
            <a:r>
              <a:rPr lang="en-AU" sz="2800" baseline="-25000"/>
              <a:t>2</a:t>
            </a:r>
            <a:r>
              <a:rPr lang="en-AU" sz="2800"/>
              <a:t>, A</a:t>
            </a:r>
            <a:r>
              <a:rPr lang="en-AU" sz="2800" baseline="-25000"/>
              <a:t>3</a:t>
            </a:r>
            <a:r>
              <a:rPr lang="en-AU" sz="2800"/>
              <a:t>, … , A</a:t>
            </a:r>
            <a:r>
              <a:rPr lang="en-AU" sz="2800" baseline="-25000"/>
              <a:t>k-2</a:t>
            </a:r>
            <a:r>
              <a:rPr lang="en-AU" sz="2800"/>
              <a:t>, A</a:t>
            </a:r>
            <a:r>
              <a:rPr lang="en-AU" sz="2800" baseline="-25000"/>
              <a:t>k-1</a:t>
            </a:r>
            <a:r>
              <a:rPr lang="en-AU" sz="2800"/>
              <a:t>, A</a:t>
            </a:r>
            <a:r>
              <a:rPr lang="en-AU" sz="2800" baseline="-25000"/>
              <a:t>k</a:t>
            </a:r>
            <a:r>
              <a:rPr lang="en-AU" sz="2800"/>
              <a:t>, … </a:t>
            </a:r>
          </a:p>
          <a:p>
            <a:endParaRPr lang="en-AU" sz="2800"/>
          </a:p>
        </p:txBody>
      </p:sp>
      <p:sp>
        <p:nvSpPr>
          <p:cNvPr id="7" name="Rectangle 6">
            <a:extLst>
              <a:ext uri="{FF2B5EF4-FFF2-40B4-BE49-F238E27FC236}">
                <a16:creationId xmlns:a16="http://schemas.microsoft.com/office/drawing/2014/main" id="{C232FCC2-E09C-4CAA-B715-53C7E6B5B350}"/>
              </a:ext>
            </a:extLst>
          </p:cNvPr>
          <p:cNvSpPr/>
          <p:nvPr/>
        </p:nvSpPr>
        <p:spPr>
          <a:xfrm>
            <a:off x="5197593" y="4001294"/>
            <a:ext cx="3413007" cy="564160"/>
          </a:xfrm>
          <a:prstGeom prst="rect">
            <a:avLst/>
          </a:prstGeom>
          <a:solidFill>
            <a:srgbClr val="5B9BD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29C6151C-24B6-4CAE-BDB1-36C50DE57A84}"/>
              </a:ext>
            </a:extLst>
          </p:cNvPr>
          <p:cNvSpPr/>
          <p:nvPr/>
        </p:nvSpPr>
        <p:spPr>
          <a:xfrm>
            <a:off x="8644811" y="4001294"/>
            <a:ext cx="486562" cy="564160"/>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0B199ECD-4845-4946-BDE7-A728D80407D0}"/>
              </a:ext>
            </a:extLst>
          </p:cNvPr>
          <p:cNvSpPr txBox="1"/>
          <p:nvPr/>
        </p:nvSpPr>
        <p:spPr>
          <a:xfrm>
            <a:off x="838200" y="1797469"/>
            <a:ext cx="7608814" cy="523220"/>
          </a:xfrm>
          <a:prstGeom prst="rect">
            <a:avLst/>
          </a:prstGeom>
          <a:noFill/>
        </p:spPr>
        <p:txBody>
          <a:bodyPr wrap="square" rtlCol="0">
            <a:spAutoFit/>
          </a:bodyPr>
          <a:lstStyle/>
          <a:p>
            <a:r>
              <a:rPr lang="en-AU" sz="2800"/>
              <a:t>Quantum Random Number Generator</a:t>
            </a:r>
          </a:p>
        </p:txBody>
      </p:sp>
      <p:sp>
        <p:nvSpPr>
          <p:cNvPr id="11" name="TextBox 10">
            <a:extLst>
              <a:ext uri="{FF2B5EF4-FFF2-40B4-BE49-F238E27FC236}">
                <a16:creationId xmlns:a16="http://schemas.microsoft.com/office/drawing/2014/main" id="{06B6B614-4A55-459E-A4F6-485703144F40}"/>
              </a:ext>
            </a:extLst>
          </p:cNvPr>
          <p:cNvSpPr txBox="1"/>
          <p:nvPr/>
        </p:nvSpPr>
        <p:spPr>
          <a:xfrm>
            <a:off x="2047613" y="5584805"/>
            <a:ext cx="9966587" cy="523220"/>
          </a:xfrm>
          <a:prstGeom prst="rect">
            <a:avLst/>
          </a:prstGeom>
          <a:noFill/>
        </p:spPr>
        <p:txBody>
          <a:bodyPr wrap="square" rtlCol="0">
            <a:spAutoFit/>
          </a:bodyPr>
          <a:lstStyle/>
          <a:p>
            <a:r>
              <a:rPr lang="en-AU" sz="2800" dirty="0">
                <a:solidFill>
                  <a:srgbClr val="C00000"/>
                </a:solidFill>
              </a:rPr>
              <a:t>Can we use previously generated numbers to guess the next one?</a:t>
            </a:r>
          </a:p>
        </p:txBody>
      </p:sp>
      <p:sp>
        <p:nvSpPr>
          <p:cNvPr id="14" name="TextBox 13">
            <a:extLst>
              <a:ext uri="{FF2B5EF4-FFF2-40B4-BE49-F238E27FC236}">
                <a16:creationId xmlns:a16="http://schemas.microsoft.com/office/drawing/2014/main" id="{8CF3C0DC-632D-4F21-8AFF-5E9DB6DFA647}"/>
              </a:ext>
            </a:extLst>
          </p:cNvPr>
          <p:cNvSpPr txBox="1"/>
          <p:nvPr/>
        </p:nvSpPr>
        <p:spPr>
          <a:xfrm>
            <a:off x="238760" y="5032878"/>
            <a:ext cx="4306863" cy="261610"/>
          </a:xfrm>
          <a:prstGeom prst="rect">
            <a:avLst/>
          </a:prstGeom>
          <a:noFill/>
        </p:spPr>
        <p:txBody>
          <a:bodyPr wrap="square">
            <a:spAutoFit/>
          </a:bodyPr>
          <a:lstStyle/>
          <a:p>
            <a:r>
              <a:rPr lang="en-AU" sz="1100">
                <a:hlinkClick r:id="rId5"/>
              </a:rPr>
              <a:t>https://www.orientalmotor.com/applications/conveyor-start-stop.html</a:t>
            </a:r>
            <a:endParaRPr lang="en-AU" sz="1100"/>
          </a:p>
        </p:txBody>
      </p:sp>
    </p:spTree>
    <p:custDataLst>
      <p:tags r:id="rId1"/>
    </p:custDataLst>
    <p:extLst>
      <p:ext uri="{BB962C8B-B14F-4D97-AF65-F5344CB8AC3E}">
        <p14:creationId xmlns:p14="http://schemas.microsoft.com/office/powerpoint/2010/main" val="834884359"/>
      </p:ext>
    </p:extLst>
  </p:cSld>
  <p:clrMapOvr>
    <a:masterClrMapping/>
  </p:clrMapOvr>
  <mc:AlternateContent xmlns:mc="http://schemas.openxmlformats.org/markup-compatibility/2006" xmlns:p14="http://schemas.microsoft.com/office/powerpoint/2010/main">
    <mc:Choice Requires="p14">
      <p:transition spd="slow" p14:dur="2000" advTm="26892"/>
    </mc:Choice>
    <mc:Fallback xmlns="">
      <p:transition spd="slow" advTm="26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6DFE-96E8-43DB-95A9-D5142F8DE51D}"/>
              </a:ext>
            </a:extLst>
          </p:cNvPr>
          <p:cNvSpPr>
            <a:spLocks noGrp="1"/>
          </p:cNvSpPr>
          <p:nvPr>
            <p:ph type="title"/>
          </p:nvPr>
        </p:nvSpPr>
        <p:spPr/>
        <p:txBody>
          <a:bodyPr/>
          <a:lstStyle/>
          <a:p>
            <a:r>
              <a:rPr lang="en-SG" dirty="0"/>
              <a:t>Method</a:t>
            </a:r>
          </a:p>
        </p:txBody>
      </p:sp>
      <p:sp>
        <p:nvSpPr>
          <p:cNvPr id="3" name="Content Placeholder 2">
            <a:extLst>
              <a:ext uri="{FF2B5EF4-FFF2-40B4-BE49-F238E27FC236}">
                <a16:creationId xmlns:a16="http://schemas.microsoft.com/office/drawing/2014/main" id="{BBA54765-A362-428A-9001-7C00553A29AB}"/>
              </a:ext>
            </a:extLst>
          </p:cNvPr>
          <p:cNvSpPr>
            <a:spLocks noGrp="1"/>
          </p:cNvSpPr>
          <p:nvPr>
            <p:ph idx="1"/>
          </p:nvPr>
        </p:nvSpPr>
        <p:spPr/>
        <p:txBody>
          <a:bodyPr/>
          <a:lstStyle/>
          <a:p>
            <a:r>
              <a:rPr lang="en-SG" dirty="0"/>
              <a:t>Data: 10 million continuous data points</a:t>
            </a:r>
          </a:p>
          <a:p>
            <a:endParaRPr lang="en-SG" dirty="0"/>
          </a:p>
          <a:p>
            <a:endParaRPr lang="en-SG" dirty="0"/>
          </a:p>
          <a:p>
            <a:endParaRPr lang="en-SG" dirty="0"/>
          </a:p>
          <a:p>
            <a:endParaRPr lang="en-SG" dirty="0"/>
          </a:p>
          <a:p>
            <a:endParaRPr lang="en-SG" dirty="0"/>
          </a:p>
          <a:p>
            <a:r>
              <a:rPr lang="en-SG" dirty="0"/>
              <a:t>Benchmark</a:t>
            </a:r>
          </a:p>
          <a:p>
            <a:pPr lvl="1"/>
            <a:r>
              <a:rPr lang="en-SG" dirty="0"/>
              <a:t>Guessing probability </a:t>
            </a:r>
            <a:r>
              <a:rPr lang="en-SG" b="1" dirty="0" err="1"/>
              <a:t>P</a:t>
            </a:r>
            <a:r>
              <a:rPr lang="en-SG" b="1" baseline="-25000" dirty="0" err="1"/>
              <a:t>g</a:t>
            </a:r>
            <a:r>
              <a:rPr lang="en-SG" dirty="0"/>
              <a:t>= max (P</a:t>
            </a:r>
            <a:r>
              <a:rPr lang="en-SG" baseline="-25000" dirty="0"/>
              <a:t>i</a:t>
            </a:r>
            <a:r>
              <a:rPr lang="en-SG" dirty="0"/>
              <a:t>) vs </a:t>
            </a:r>
            <a:r>
              <a:rPr lang="en-SG" b="1" dirty="0"/>
              <a:t>P</a:t>
            </a:r>
            <a:r>
              <a:rPr lang="en-SG" b="1" baseline="-25000" dirty="0"/>
              <a:t>ML</a:t>
            </a:r>
          </a:p>
          <a:p>
            <a:endParaRPr lang="en-SG" dirty="0"/>
          </a:p>
          <a:p>
            <a:endParaRPr lang="en-SG" dirty="0"/>
          </a:p>
        </p:txBody>
      </p:sp>
      <p:sp>
        <p:nvSpPr>
          <p:cNvPr id="10" name="Date Placeholder 9">
            <a:extLst>
              <a:ext uri="{FF2B5EF4-FFF2-40B4-BE49-F238E27FC236}">
                <a16:creationId xmlns:a16="http://schemas.microsoft.com/office/drawing/2014/main" id="{4CE4BF0C-32DA-4BD9-BD5C-60A295F572BA}"/>
              </a:ext>
            </a:extLst>
          </p:cNvPr>
          <p:cNvSpPr>
            <a:spLocks noGrp="1"/>
          </p:cNvSpPr>
          <p:nvPr>
            <p:ph type="dt" sz="half" idx="10"/>
          </p:nvPr>
        </p:nvSpPr>
        <p:spPr/>
        <p:txBody>
          <a:bodyPr/>
          <a:lstStyle/>
          <a:p>
            <a:r>
              <a:rPr lang="en-US"/>
              <a:t>Jing Yan Haw, Nhan Duy Truong</a:t>
            </a:r>
            <a:endParaRPr lang="en-SG"/>
          </a:p>
        </p:txBody>
      </p:sp>
      <p:sp>
        <p:nvSpPr>
          <p:cNvPr id="8" name="Footer Placeholder 7">
            <a:extLst>
              <a:ext uri="{FF2B5EF4-FFF2-40B4-BE49-F238E27FC236}">
                <a16:creationId xmlns:a16="http://schemas.microsoft.com/office/drawing/2014/main" id="{53005CFD-DB31-406B-BD28-417D7049842F}"/>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5" name="Slide Number Placeholder 4">
            <a:extLst>
              <a:ext uri="{FF2B5EF4-FFF2-40B4-BE49-F238E27FC236}">
                <a16:creationId xmlns:a16="http://schemas.microsoft.com/office/drawing/2014/main" id="{67816F59-77A9-48FF-A51A-CB6F490F0823}"/>
              </a:ext>
            </a:extLst>
          </p:cNvPr>
          <p:cNvSpPr>
            <a:spLocks noGrp="1"/>
          </p:cNvSpPr>
          <p:nvPr>
            <p:ph type="sldNum" sz="quarter" idx="12"/>
          </p:nvPr>
        </p:nvSpPr>
        <p:spPr/>
        <p:txBody>
          <a:bodyPr/>
          <a:lstStyle/>
          <a:p>
            <a:fld id="{E49445EB-3588-45B3-A4EA-423BD4E34E85}" type="slidenum">
              <a:rPr lang="en-SG" smtClean="0"/>
              <a:t>15</a:t>
            </a:fld>
            <a:endParaRPr lang="en-SG"/>
          </a:p>
        </p:txBody>
      </p:sp>
      <p:pic>
        <p:nvPicPr>
          <p:cNvPr id="7" name="Picture 6">
            <a:extLst>
              <a:ext uri="{FF2B5EF4-FFF2-40B4-BE49-F238E27FC236}">
                <a16:creationId xmlns:a16="http://schemas.microsoft.com/office/drawing/2014/main" id="{9EBBE322-8A18-4BE5-AECC-6AA88A532F9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04673" y="2514329"/>
            <a:ext cx="5882410" cy="1692298"/>
          </a:xfrm>
          <a:prstGeom prst="rect">
            <a:avLst/>
          </a:prstGeom>
        </p:spPr>
      </p:pic>
      <p:pic>
        <p:nvPicPr>
          <p:cNvPr id="9" name="Picture 8">
            <a:extLst>
              <a:ext uri="{FF2B5EF4-FFF2-40B4-BE49-F238E27FC236}">
                <a16:creationId xmlns:a16="http://schemas.microsoft.com/office/drawing/2014/main" id="{24FB2092-8329-4B8D-9B40-980D0C7B96F0}"/>
              </a:ext>
            </a:extLst>
          </p:cNvPr>
          <p:cNvPicPr>
            <a:picLocks noChangeAspect="1"/>
          </p:cNvPicPr>
          <p:nvPr/>
        </p:nvPicPr>
        <p:blipFill>
          <a:blip r:embed="rId4"/>
          <a:stretch>
            <a:fillRect/>
          </a:stretch>
        </p:blipFill>
        <p:spPr>
          <a:xfrm>
            <a:off x="6460569" y="3621073"/>
            <a:ext cx="4353775" cy="2609496"/>
          </a:xfrm>
          <a:prstGeom prst="rect">
            <a:avLst/>
          </a:prstGeom>
        </p:spPr>
      </p:pic>
      <p:pic>
        <p:nvPicPr>
          <p:cNvPr id="4" name="Picture 3">
            <a:extLst>
              <a:ext uri="{FF2B5EF4-FFF2-40B4-BE49-F238E27FC236}">
                <a16:creationId xmlns:a16="http://schemas.microsoft.com/office/drawing/2014/main" id="{94C105C8-84B7-42C1-BA6C-0648D770E2D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47590" y="1504675"/>
            <a:ext cx="5346701" cy="1008738"/>
          </a:xfrm>
          <a:prstGeom prst="rect">
            <a:avLst/>
          </a:prstGeom>
        </p:spPr>
      </p:pic>
      <p:sp>
        <p:nvSpPr>
          <p:cNvPr id="6" name="TextBox 5">
            <a:extLst>
              <a:ext uri="{FF2B5EF4-FFF2-40B4-BE49-F238E27FC236}">
                <a16:creationId xmlns:a16="http://schemas.microsoft.com/office/drawing/2014/main" id="{21C00948-BC53-49CA-96BC-F99939BAE658}"/>
              </a:ext>
            </a:extLst>
          </p:cNvPr>
          <p:cNvSpPr txBox="1"/>
          <p:nvPr/>
        </p:nvSpPr>
        <p:spPr>
          <a:xfrm>
            <a:off x="6126480" y="2950694"/>
            <a:ext cx="1368590" cy="461665"/>
          </a:xfrm>
          <a:prstGeom prst="rect">
            <a:avLst/>
          </a:prstGeom>
          <a:noFill/>
        </p:spPr>
        <p:txBody>
          <a:bodyPr wrap="square" rtlCol="0">
            <a:spAutoFit/>
          </a:bodyPr>
          <a:lstStyle/>
          <a:p>
            <a:r>
              <a:rPr lang="en-AU" sz="2400" i="1" dirty="0"/>
              <a:t>N</a:t>
            </a:r>
            <a:r>
              <a:rPr lang="en-AU" sz="2400" dirty="0"/>
              <a:t> = 100</a:t>
            </a:r>
            <a:endParaRPr lang="en-AU" sz="2400" i="1" dirty="0"/>
          </a:p>
        </p:txBody>
      </p:sp>
      <p:cxnSp>
        <p:nvCxnSpPr>
          <p:cNvPr id="11" name="Straight Arrow Connector 10">
            <a:extLst>
              <a:ext uri="{FF2B5EF4-FFF2-40B4-BE49-F238E27FC236}">
                <a16:creationId xmlns:a16="http://schemas.microsoft.com/office/drawing/2014/main" id="{8653686E-2358-4A28-96F3-EA4265526F85}"/>
              </a:ext>
            </a:extLst>
          </p:cNvPr>
          <p:cNvCxnSpPr/>
          <p:nvPr/>
        </p:nvCxnSpPr>
        <p:spPr>
          <a:xfrm>
            <a:off x="1841500" y="3886200"/>
            <a:ext cx="8382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8043B468-C814-4DA5-A295-2005C5E85791}"/>
              </a:ext>
            </a:extLst>
          </p:cNvPr>
          <p:cNvSpPr txBox="1"/>
          <p:nvPr/>
        </p:nvSpPr>
        <p:spPr>
          <a:xfrm>
            <a:off x="1866900" y="3930580"/>
            <a:ext cx="838200" cy="461665"/>
          </a:xfrm>
          <a:prstGeom prst="rect">
            <a:avLst/>
          </a:prstGeom>
          <a:noFill/>
        </p:spPr>
        <p:txBody>
          <a:bodyPr wrap="square" rtlCol="0">
            <a:spAutoFit/>
          </a:bodyPr>
          <a:lstStyle/>
          <a:p>
            <a:r>
              <a:rPr lang="en-AU" sz="2400" i="1"/>
              <a:t>S</a:t>
            </a:r>
            <a:r>
              <a:rPr lang="en-AU" sz="2400"/>
              <a:t> = 3</a:t>
            </a:r>
            <a:endParaRPr lang="en-AU" sz="2400" i="1"/>
          </a:p>
        </p:txBody>
      </p:sp>
    </p:spTree>
    <p:extLst>
      <p:ext uri="{BB962C8B-B14F-4D97-AF65-F5344CB8AC3E}">
        <p14:creationId xmlns:p14="http://schemas.microsoft.com/office/powerpoint/2010/main" val="257690628"/>
      </p:ext>
    </p:extLst>
  </p:cSld>
  <p:clrMapOvr>
    <a:masterClrMapping/>
  </p:clrMapOvr>
  <mc:AlternateContent xmlns:mc="http://schemas.openxmlformats.org/markup-compatibility/2006" xmlns:p14="http://schemas.microsoft.com/office/powerpoint/2010/main">
    <mc:Choice Requires="p14">
      <p:transition spd="slow" p14:dur="2000" advTm="69214"/>
    </mc:Choice>
    <mc:Fallback xmlns="">
      <p:transition spd="slow" advTm="692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B2CD-5386-3649-B078-FC9C1F035E55}"/>
              </a:ext>
            </a:extLst>
          </p:cNvPr>
          <p:cNvSpPr>
            <a:spLocks noGrp="1"/>
          </p:cNvSpPr>
          <p:nvPr>
            <p:ph type="title"/>
          </p:nvPr>
        </p:nvSpPr>
        <p:spPr/>
        <p:txBody>
          <a:bodyPr/>
          <a:lstStyle/>
          <a:p>
            <a:r>
              <a:rPr lang="en-SG" dirty="0"/>
              <a:t>Method (</a:t>
            </a:r>
            <a:r>
              <a:rPr lang="en-SG" dirty="0" err="1"/>
              <a:t>cont</a:t>
            </a:r>
            <a:r>
              <a:rPr lang="en-SG" dirty="0"/>
              <a:t>’)</a:t>
            </a:r>
            <a:endParaRPr lang="en-US" dirty="0"/>
          </a:p>
        </p:txBody>
      </p:sp>
      <p:sp>
        <p:nvSpPr>
          <p:cNvPr id="4" name="Date Placeholder 3">
            <a:extLst>
              <a:ext uri="{FF2B5EF4-FFF2-40B4-BE49-F238E27FC236}">
                <a16:creationId xmlns:a16="http://schemas.microsoft.com/office/drawing/2014/main" id="{CBE4717F-AD10-3842-A11F-3C48A17FA205}"/>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52C55A1B-F6FA-9047-9AE8-9C997B99F8B3}"/>
              </a:ext>
            </a:extLst>
          </p:cNvPr>
          <p:cNvSpPr>
            <a:spLocks noGrp="1"/>
          </p:cNvSpPr>
          <p:nvPr>
            <p:ph type="ftr" sz="quarter" idx="11"/>
          </p:nvPr>
        </p:nvSpPr>
        <p:spPr/>
        <p:txBody>
          <a:bodyPr/>
          <a:lstStyle/>
          <a:p>
            <a:r>
              <a:rPr lang="en-GB"/>
              <a:t>Benchmarking a Quantum Random Number Generator with Machine Learning</a:t>
            </a:r>
            <a:endParaRPr lang="en-SG" dirty="0"/>
          </a:p>
        </p:txBody>
      </p:sp>
      <p:sp>
        <p:nvSpPr>
          <p:cNvPr id="6" name="Slide Number Placeholder 5">
            <a:extLst>
              <a:ext uri="{FF2B5EF4-FFF2-40B4-BE49-F238E27FC236}">
                <a16:creationId xmlns:a16="http://schemas.microsoft.com/office/drawing/2014/main" id="{3CB5E1AE-B581-694F-9425-1B32B7B2E1BF}"/>
              </a:ext>
            </a:extLst>
          </p:cNvPr>
          <p:cNvSpPr>
            <a:spLocks noGrp="1"/>
          </p:cNvSpPr>
          <p:nvPr>
            <p:ph type="sldNum" sz="quarter" idx="12"/>
          </p:nvPr>
        </p:nvSpPr>
        <p:spPr/>
        <p:txBody>
          <a:bodyPr/>
          <a:lstStyle/>
          <a:p>
            <a:fld id="{E49445EB-3588-45B3-A4EA-423BD4E34E85}" type="slidenum">
              <a:rPr lang="en-SG" smtClean="0"/>
              <a:t>16</a:t>
            </a:fld>
            <a:endParaRPr lang="en-SG"/>
          </a:p>
        </p:txBody>
      </p:sp>
      <p:sp>
        <p:nvSpPr>
          <p:cNvPr id="7" name="Rectangle 6">
            <a:extLst>
              <a:ext uri="{FF2B5EF4-FFF2-40B4-BE49-F238E27FC236}">
                <a16:creationId xmlns:a16="http://schemas.microsoft.com/office/drawing/2014/main" id="{8B7DED1E-8042-624B-A6E2-AFBDAAF5C62D}"/>
              </a:ext>
            </a:extLst>
          </p:cNvPr>
          <p:cNvSpPr/>
          <p:nvPr/>
        </p:nvSpPr>
        <p:spPr>
          <a:xfrm>
            <a:off x="4660534" y="5852234"/>
            <a:ext cx="3471528" cy="307777"/>
          </a:xfrm>
          <a:prstGeom prst="rect">
            <a:avLst/>
          </a:prstGeom>
        </p:spPr>
        <p:txBody>
          <a:bodyPr wrap="none">
            <a:spAutoFit/>
          </a:bodyPr>
          <a:lstStyle/>
          <a:p>
            <a:r>
              <a:rPr lang="en-AU" sz="1400" dirty="0">
                <a:hlinkClick r:id="rId4"/>
              </a:rPr>
              <a:t>https://cs231n.github.io/understanding-cnn/</a:t>
            </a:r>
            <a:endParaRPr lang="en-US" sz="1400" dirty="0"/>
          </a:p>
        </p:txBody>
      </p:sp>
      <p:pic>
        <p:nvPicPr>
          <p:cNvPr id="9" name="Picture 8">
            <a:extLst>
              <a:ext uri="{FF2B5EF4-FFF2-40B4-BE49-F238E27FC236}">
                <a16:creationId xmlns:a16="http://schemas.microsoft.com/office/drawing/2014/main" id="{4BAB54CA-D9E1-6B48-B760-12C66F40A6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2859" y="1762374"/>
            <a:ext cx="4900704" cy="1943186"/>
          </a:xfrm>
          <a:prstGeom prst="rect">
            <a:avLst/>
          </a:prstGeom>
        </p:spPr>
      </p:pic>
      <p:pic>
        <p:nvPicPr>
          <p:cNvPr id="11" name="Picture 10">
            <a:extLst>
              <a:ext uri="{FF2B5EF4-FFF2-40B4-BE49-F238E27FC236}">
                <a16:creationId xmlns:a16="http://schemas.microsoft.com/office/drawing/2014/main" id="{4AA11E8D-42D2-484D-9CB6-18E7963119DA}"/>
              </a:ext>
            </a:extLst>
          </p:cNvPr>
          <p:cNvPicPr>
            <a:picLocks noChangeAspect="1"/>
          </p:cNvPicPr>
          <p:nvPr/>
        </p:nvPicPr>
        <p:blipFill>
          <a:blip r:embed="rId6"/>
          <a:stretch>
            <a:fillRect/>
          </a:stretch>
        </p:blipFill>
        <p:spPr>
          <a:xfrm>
            <a:off x="8368704" y="4150269"/>
            <a:ext cx="2673115" cy="1882007"/>
          </a:xfrm>
          <a:prstGeom prst="rect">
            <a:avLst/>
          </a:prstGeom>
        </p:spPr>
      </p:pic>
      <p:pic>
        <p:nvPicPr>
          <p:cNvPr id="12" name="Picture 11">
            <a:extLst>
              <a:ext uri="{FF2B5EF4-FFF2-40B4-BE49-F238E27FC236}">
                <a16:creationId xmlns:a16="http://schemas.microsoft.com/office/drawing/2014/main" id="{E1641756-CBAE-5240-A30B-01399074B7FF}"/>
              </a:ext>
            </a:extLst>
          </p:cNvPr>
          <p:cNvPicPr>
            <a:picLocks noChangeAspect="1"/>
          </p:cNvPicPr>
          <p:nvPr/>
        </p:nvPicPr>
        <p:blipFill>
          <a:blip r:embed="rId7"/>
          <a:stretch>
            <a:fillRect/>
          </a:stretch>
        </p:blipFill>
        <p:spPr>
          <a:xfrm>
            <a:off x="1709978" y="4240425"/>
            <a:ext cx="4943440" cy="1516228"/>
          </a:xfrm>
          <a:prstGeom prst="rect">
            <a:avLst/>
          </a:prstGeom>
        </p:spPr>
      </p:pic>
      <p:sp>
        <p:nvSpPr>
          <p:cNvPr id="13" name="TextBox 12">
            <a:extLst>
              <a:ext uri="{FF2B5EF4-FFF2-40B4-BE49-F238E27FC236}">
                <a16:creationId xmlns:a16="http://schemas.microsoft.com/office/drawing/2014/main" id="{34A955B3-7953-EF48-9A01-17AEF6182384}"/>
              </a:ext>
            </a:extLst>
          </p:cNvPr>
          <p:cNvSpPr txBox="1"/>
          <p:nvPr/>
        </p:nvSpPr>
        <p:spPr>
          <a:xfrm>
            <a:off x="416872" y="1519271"/>
            <a:ext cx="3297584" cy="400110"/>
          </a:xfrm>
          <a:prstGeom prst="rect">
            <a:avLst/>
          </a:prstGeom>
          <a:noFill/>
        </p:spPr>
        <p:txBody>
          <a:bodyPr wrap="square" rtlCol="0">
            <a:spAutoFit/>
          </a:bodyPr>
          <a:lstStyle/>
          <a:p>
            <a:r>
              <a:rPr lang="en-US" sz="2000" dirty="0">
                <a:latin typeface="Gill Sans Nova Light" panose="020B0602020104020203" pitchFamily="34" charset="0"/>
              </a:rPr>
              <a:t>Convolutional Neural Network</a:t>
            </a:r>
          </a:p>
        </p:txBody>
      </p:sp>
      <p:sp>
        <p:nvSpPr>
          <p:cNvPr id="14" name="TextBox 13">
            <a:extLst>
              <a:ext uri="{FF2B5EF4-FFF2-40B4-BE49-F238E27FC236}">
                <a16:creationId xmlns:a16="http://schemas.microsoft.com/office/drawing/2014/main" id="{7E6D9B81-E8C8-4C49-B932-B8CC794A6CEA}"/>
              </a:ext>
            </a:extLst>
          </p:cNvPr>
          <p:cNvSpPr txBox="1"/>
          <p:nvPr/>
        </p:nvSpPr>
        <p:spPr>
          <a:xfrm>
            <a:off x="416872" y="3903517"/>
            <a:ext cx="3212418" cy="400110"/>
          </a:xfrm>
          <a:prstGeom prst="rect">
            <a:avLst/>
          </a:prstGeom>
          <a:noFill/>
        </p:spPr>
        <p:txBody>
          <a:bodyPr wrap="square" rtlCol="0">
            <a:spAutoFit/>
          </a:bodyPr>
          <a:lstStyle/>
          <a:p>
            <a:r>
              <a:rPr lang="en-US" sz="2000" dirty="0">
                <a:latin typeface="Gill Sans Nova Light" panose="020B0602020104020203" pitchFamily="34" charset="0"/>
              </a:rPr>
              <a:t>Recurrent Neural Network </a:t>
            </a:r>
          </a:p>
        </p:txBody>
      </p:sp>
      <p:sp>
        <p:nvSpPr>
          <p:cNvPr id="15" name="Rectangle 14">
            <a:extLst>
              <a:ext uri="{FF2B5EF4-FFF2-40B4-BE49-F238E27FC236}">
                <a16:creationId xmlns:a16="http://schemas.microsoft.com/office/drawing/2014/main" id="{64163C3F-2A36-1743-8E5B-3CFAE580404F}"/>
              </a:ext>
            </a:extLst>
          </p:cNvPr>
          <p:cNvSpPr/>
          <p:nvPr/>
        </p:nvSpPr>
        <p:spPr>
          <a:xfrm>
            <a:off x="22538" y="5849548"/>
            <a:ext cx="4688335" cy="307777"/>
          </a:xfrm>
          <a:prstGeom prst="rect">
            <a:avLst/>
          </a:prstGeom>
        </p:spPr>
        <p:txBody>
          <a:bodyPr wrap="none">
            <a:spAutoFit/>
          </a:bodyPr>
          <a:lstStyle/>
          <a:p>
            <a:r>
              <a:rPr lang="en-AU" sz="1400" dirty="0">
                <a:hlinkClick r:id="rId8"/>
              </a:rPr>
              <a:t>https://colah.github.io/posts/2015-08-Understanding-LSTMs/</a:t>
            </a:r>
            <a:endParaRPr lang="en-US" sz="1400" dirty="0"/>
          </a:p>
        </p:txBody>
      </p:sp>
      <p:sp>
        <p:nvSpPr>
          <p:cNvPr id="16" name="TextBox 15">
            <a:extLst>
              <a:ext uri="{FF2B5EF4-FFF2-40B4-BE49-F238E27FC236}">
                <a16:creationId xmlns:a16="http://schemas.microsoft.com/office/drawing/2014/main" id="{8DD38CFE-C6E6-F84F-86A5-9FA811C2C826}"/>
              </a:ext>
            </a:extLst>
          </p:cNvPr>
          <p:cNvSpPr txBox="1"/>
          <p:nvPr/>
        </p:nvSpPr>
        <p:spPr>
          <a:xfrm>
            <a:off x="8019065" y="5601794"/>
            <a:ext cx="848139" cy="369332"/>
          </a:xfrm>
          <a:prstGeom prst="rect">
            <a:avLst/>
          </a:prstGeom>
          <a:noFill/>
        </p:spPr>
        <p:txBody>
          <a:bodyPr wrap="square" rtlCol="0">
            <a:spAutoFit/>
          </a:bodyPr>
          <a:lstStyle/>
          <a:p>
            <a:r>
              <a:rPr lang="en-US" dirty="0">
                <a:latin typeface="Gill Sans Nova Light" panose="020B0602020104020203" pitchFamily="34" charset="0"/>
              </a:rPr>
              <a:t>Input</a:t>
            </a:r>
          </a:p>
        </p:txBody>
      </p:sp>
      <p:sp>
        <p:nvSpPr>
          <p:cNvPr id="17" name="TextBox 16">
            <a:extLst>
              <a:ext uri="{FF2B5EF4-FFF2-40B4-BE49-F238E27FC236}">
                <a16:creationId xmlns:a16="http://schemas.microsoft.com/office/drawing/2014/main" id="{1C0293FF-6AC0-594B-9B9E-95ED32DB387B}"/>
              </a:ext>
            </a:extLst>
          </p:cNvPr>
          <p:cNvSpPr txBox="1"/>
          <p:nvPr/>
        </p:nvSpPr>
        <p:spPr>
          <a:xfrm>
            <a:off x="10996935" y="4545578"/>
            <a:ext cx="1056735" cy="369332"/>
          </a:xfrm>
          <a:prstGeom prst="rect">
            <a:avLst/>
          </a:prstGeom>
          <a:noFill/>
        </p:spPr>
        <p:txBody>
          <a:bodyPr wrap="square" rtlCol="0">
            <a:spAutoFit/>
          </a:bodyPr>
          <a:lstStyle/>
          <a:p>
            <a:r>
              <a:rPr lang="en-US" dirty="0">
                <a:latin typeface="Gill Sans Nova Light" panose="020B0602020104020203" pitchFamily="34" charset="0"/>
              </a:rPr>
              <a:t>Output</a:t>
            </a:r>
          </a:p>
        </p:txBody>
      </p:sp>
      <p:sp>
        <p:nvSpPr>
          <p:cNvPr id="18" name="TextBox 17">
            <a:extLst>
              <a:ext uri="{FF2B5EF4-FFF2-40B4-BE49-F238E27FC236}">
                <a16:creationId xmlns:a16="http://schemas.microsoft.com/office/drawing/2014/main" id="{036374B2-B444-E441-9C55-A8F5B10AF159}"/>
              </a:ext>
            </a:extLst>
          </p:cNvPr>
          <p:cNvSpPr txBox="1"/>
          <p:nvPr/>
        </p:nvSpPr>
        <p:spPr>
          <a:xfrm>
            <a:off x="10757983" y="4039771"/>
            <a:ext cx="1218117" cy="369332"/>
          </a:xfrm>
          <a:prstGeom prst="rect">
            <a:avLst/>
          </a:prstGeom>
          <a:noFill/>
        </p:spPr>
        <p:txBody>
          <a:bodyPr wrap="square" rtlCol="0">
            <a:spAutoFit/>
          </a:bodyPr>
          <a:lstStyle/>
          <a:p>
            <a:r>
              <a:rPr lang="en-US" dirty="0">
                <a:latin typeface="Gill Sans Nova Light" panose="020B0602020104020203" pitchFamily="34" charset="0"/>
              </a:rPr>
              <a:t>Memory</a:t>
            </a:r>
          </a:p>
        </p:txBody>
      </p:sp>
      <p:sp>
        <p:nvSpPr>
          <p:cNvPr id="19" name="TextBox 18">
            <a:extLst>
              <a:ext uri="{FF2B5EF4-FFF2-40B4-BE49-F238E27FC236}">
                <a16:creationId xmlns:a16="http://schemas.microsoft.com/office/drawing/2014/main" id="{1F05BD37-B308-4045-AC1C-4C730BCC1523}"/>
              </a:ext>
            </a:extLst>
          </p:cNvPr>
          <p:cNvSpPr txBox="1"/>
          <p:nvPr/>
        </p:nvSpPr>
        <p:spPr>
          <a:xfrm>
            <a:off x="2683207" y="4653388"/>
            <a:ext cx="1218117" cy="369332"/>
          </a:xfrm>
          <a:prstGeom prst="rect">
            <a:avLst/>
          </a:prstGeom>
          <a:noFill/>
        </p:spPr>
        <p:txBody>
          <a:bodyPr wrap="square" rtlCol="0">
            <a:spAutoFit/>
          </a:bodyPr>
          <a:lstStyle/>
          <a:p>
            <a:r>
              <a:rPr lang="en-US" dirty="0">
                <a:latin typeface="Gill Sans Nova Light" panose="020B0602020104020203" pitchFamily="34" charset="0"/>
              </a:rPr>
              <a:t>Memory</a:t>
            </a:r>
          </a:p>
        </p:txBody>
      </p:sp>
      <p:sp>
        <p:nvSpPr>
          <p:cNvPr id="20" name="TextBox 19">
            <a:extLst>
              <a:ext uri="{FF2B5EF4-FFF2-40B4-BE49-F238E27FC236}">
                <a16:creationId xmlns:a16="http://schemas.microsoft.com/office/drawing/2014/main" id="{6D6AB1FF-5028-D041-9C6B-023A85294A04}"/>
              </a:ext>
            </a:extLst>
          </p:cNvPr>
          <p:cNvSpPr txBox="1"/>
          <p:nvPr/>
        </p:nvSpPr>
        <p:spPr>
          <a:xfrm>
            <a:off x="2745615" y="5618821"/>
            <a:ext cx="848139" cy="369332"/>
          </a:xfrm>
          <a:prstGeom prst="rect">
            <a:avLst/>
          </a:prstGeom>
          <a:noFill/>
        </p:spPr>
        <p:txBody>
          <a:bodyPr wrap="square" rtlCol="0">
            <a:spAutoFit/>
          </a:bodyPr>
          <a:lstStyle/>
          <a:p>
            <a:r>
              <a:rPr lang="en-US" dirty="0">
                <a:latin typeface="Gill Sans Nova Light" panose="020B0602020104020203" pitchFamily="34" charset="0"/>
              </a:rPr>
              <a:t>Input</a:t>
            </a:r>
          </a:p>
        </p:txBody>
      </p:sp>
      <p:pic>
        <p:nvPicPr>
          <p:cNvPr id="22" name="Picture 21">
            <a:extLst>
              <a:ext uri="{FF2B5EF4-FFF2-40B4-BE49-F238E27FC236}">
                <a16:creationId xmlns:a16="http://schemas.microsoft.com/office/drawing/2014/main" id="{6FD96DFC-2461-C440-ABA5-479CBDDCE64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b="-3480"/>
          <a:stretch/>
        </p:blipFill>
        <p:spPr>
          <a:xfrm>
            <a:off x="6678392" y="2005719"/>
            <a:ext cx="5112011" cy="1516228"/>
          </a:xfrm>
          <a:prstGeom prst="rect">
            <a:avLst/>
          </a:prstGeom>
        </p:spPr>
      </p:pic>
      <p:sp>
        <p:nvSpPr>
          <p:cNvPr id="23" name="Rectangle 22">
            <a:extLst>
              <a:ext uri="{FF2B5EF4-FFF2-40B4-BE49-F238E27FC236}">
                <a16:creationId xmlns:a16="http://schemas.microsoft.com/office/drawing/2014/main" id="{EE8F0597-26DB-F74C-9784-B8C370B53E9B}"/>
              </a:ext>
            </a:extLst>
          </p:cNvPr>
          <p:cNvSpPr/>
          <p:nvPr/>
        </p:nvSpPr>
        <p:spPr>
          <a:xfrm>
            <a:off x="15725" y="6085163"/>
            <a:ext cx="6065520" cy="312635"/>
          </a:xfrm>
          <a:prstGeom prst="rect">
            <a:avLst/>
          </a:prstGeom>
        </p:spPr>
        <p:txBody>
          <a:bodyPr wrap="square">
            <a:spAutoFit/>
          </a:bodyPr>
          <a:lstStyle/>
          <a:p>
            <a:r>
              <a:rPr lang="en-AU" sz="1400" dirty="0">
                <a:solidFill>
                  <a:srgbClr val="333333"/>
                </a:solidFill>
                <a:latin typeface="Gill Sans Nova Light" panose="020B0602020104020203" pitchFamily="34" charset="0"/>
              </a:rPr>
              <a:t>Vaidya (2019) Deep Learning Architectures for Object Detection and Classification.</a:t>
            </a:r>
            <a:endParaRPr lang="en-US" sz="1400" dirty="0">
              <a:latin typeface="Gill Sans Nova Light" panose="020B0602020104020203" pitchFamily="34" charset="0"/>
            </a:endParaRPr>
          </a:p>
        </p:txBody>
      </p:sp>
      <p:sp>
        <p:nvSpPr>
          <p:cNvPr id="24" name="Rectangle 23">
            <a:extLst>
              <a:ext uri="{FF2B5EF4-FFF2-40B4-BE49-F238E27FC236}">
                <a16:creationId xmlns:a16="http://schemas.microsoft.com/office/drawing/2014/main" id="{F01E7EA4-3F23-524D-B306-1704CDA1ACAA}"/>
              </a:ext>
            </a:extLst>
          </p:cNvPr>
          <p:cNvSpPr/>
          <p:nvPr/>
        </p:nvSpPr>
        <p:spPr>
          <a:xfrm>
            <a:off x="7614757" y="3950805"/>
            <a:ext cx="2624821" cy="369332"/>
          </a:xfrm>
          <a:prstGeom prst="rect">
            <a:avLst/>
          </a:prstGeom>
        </p:spPr>
        <p:txBody>
          <a:bodyPr wrap="none">
            <a:spAutoFit/>
          </a:bodyPr>
          <a:lstStyle/>
          <a:p>
            <a:r>
              <a:rPr lang="en-US" dirty="0">
                <a:latin typeface="Gill Sans Nova Light" panose="020B0602020104020203" pitchFamily="34" charset="0"/>
              </a:rPr>
              <a:t>Long-Short Term Memory</a:t>
            </a:r>
            <a:endParaRPr lang="en-US" dirty="0"/>
          </a:p>
        </p:txBody>
      </p:sp>
    </p:spTree>
    <p:custDataLst>
      <p:tags r:id="rId1"/>
    </p:custDataLst>
    <p:extLst>
      <p:ext uri="{BB962C8B-B14F-4D97-AF65-F5344CB8AC3E}">
        <p14:creationId xmlns:p14="http://schemas.microsoft.com/office/powerpoint/2010/main" val="2163534259"/>
      </p:ext>
    </p:extLst>
  </p:cSld>
  <p:clrMapOvr>
    <a:masterClrMapping/>
  </p:clrMapOvr>
  <mc:AlternateContent xmlns:mc="http://schemas.openxmlformats.org/markup-compatibility/2006" xmlns:p14="http://schemas.microsoft.com/office/powerpoint/2010/main">
    <mc:Choice Requires="p14">
      <p:transition spd="slow" p14:dur="2000" advTm="105441"/>
    </mc:Choice>
    <mc:Fallback xmlns="">
      <p:transition spd="slow" advTm="105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BEF8-5546-4BB9-A960-0C1D90BFEE8E}"/>
              </a:ext>
            </a:extLst>
          </p:cNvPr>
          <p:cNvSpPr>
            <a:spLocks noGrp="1"/>
          </p:cNvSpPr>
          <p:nvPr>
            <p:ph type="title"/>
          </p:nvPr>
        </p:nvSpPr>
        <p:spPr/>
        <p:txBody>
          <a:bodyPr/>
          <a:lstStyle/>
          <a:p>
            <a:r>
              <a:rPr lang="en-SG"/>
              <a:t>Deep Learning Structure</a:t>
            </a:r>
          </a:p>
        </p:txBody>
      </p:sp>
      <p:sp>
        <p:nvSpPr>
          <p:cNvPr id="8" name="Content Placeholder 7">
            <a:extLst>
              <a:ext uri="{FF2B5EF4-FFF2-40B4-BE49-F238E27FC236}">
                <a16:creationId xmlns:a16="http://schemas.microsoft.com/office/drawing/2014/main" id="{A5AB8D41-CB48-4602-AE69-CFB600349F27}"/>
              </a:ext>
            </a:extLst>
          </p:cNvPr>
          <p:cNvSpPr>
            <a:spLocks noGrp="1"/>
          </p:cNvSpPr>
          <p:nvPr>
            <p:ph idx="1"/>
          </p:nvPr>
        </p:nvSpPr>
        <p:spPr/>
        <p:txBody>
          <a:bodyPr/>
          <a:lstStyle/>
          <a:p>
            <a:endParaRPr lang="en-SG"/>
          </a:p>
        </p:txBody>
      </p:sp>
      <p:sp>
        <p:nvSpPr>
          <p:cNvPr id="6" name="Date Placeholder 5">
            <a:extLst>
              <a:ext uri="{FF2B5EF4-FFF2-40B4-BE49-F238E27FC236}">
                <a16:creationId xmlns:a16="http://schemas.microsoft.com/office/drawing/2014/main" id="{79AB5C4C-B0A0-4A9F-AB10-6B9C1CFD5E93}"/>
              </a:ext>
            </a:extLst>
          </p:cNvPr>
          <p:cNvSpPr>
            <a:spLocks noGrp="1"/>
          </p:cNvSpPr>
          <p:nvPr>
            <p:ph type="dt" sz="half" idx="10"/>
          </p:nvPr>
        </p:nvSpPr>
        <p:spPr/>
        <p:txBody>
          <a:bodyPr/>
          <a:lstStyle/>
          <a:p>
            <a:r>
              <a:rPr lang="en-US"/>
              <a:t>Jing Yan Haw, Nhan Duy Truong</a:t>
            </a:r>
            <a:endParaRPr lang="en-SG"/>
          </a:p>
        </p:txBody>
      </p:sp>
      <p:sp>
        <p:nvSpPr>
          <p:cNvPr id="3" name="Footer Placeholder 2">
            <a:extLst>
              <a:ext uri="{FF2B5EF4-FFF2-40B4-BE49-F238E27FC236}">
                <a16:creationId xmlns:a16="http://schemas.microsoft.com/office/drawing/2014/main" id="{8588E338-ABE5-44FC-AC46-EFD7F69BB82C}"/>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7" name="Slide Number Placeholder 6">
            <a:extLst>
              <a:ext uri="{FF2B5EF4-FFF2-40B4-BE49-F238E27FC236}">
                <a16:creationId xmlns:a16="http://schemas.microsoft.com/office/drawing/2014/main" id="{B3347074-839B-4361-8D35-C4D3F9885E53}"/>
              </a:ext>
            </a:extLst>
          </p:cNvPr>
          <p:cNvSpPr>
            <a:spLocks noGrp="1"/>
          </p:cNvSpPr>
          <p:nvPr>
            <p:ph type="sldNum" sz="quarter" idx="12"/>
          </p:nvPr>
        </p:nvSpPr>
        <p:spPr/>
        <p:txBody>
          <a:bodyPr/>
          <a:lstStyle/>
          <a:p>
            <a:fld id="{E49445EB-3588-45B3-A4EA-423BD4E34E85}" type="slidenum">
              <a:rPr lang="en-SG" smtClean="0"/>
              <a:t>17</a:t>
            </a:fld>
            <a:endParaRPr lang="en-SG"/>
          </a:p>
        </p:txBody>
      </p:sp>
      <p:pic>
        <p:nvPicPr>
          <p:cNvPr id="5" name="Picture 4">
            <a:extLst>
              <a:ext uri="{FF2B5EF4-FFF2-40B4-BE49-F238E27FC236}">
                <a16:creationId xmlns:a16="http://schemas.microsoft.com/office/drawing/2014/main" id="{4684C1EE-1EC4-48E3-A688-39D1F725E5C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69900" y="1604818"/>
            <a:ext cx="4743203" cy="4613707"/>
          </a:xfrm>
          <a:prstGeom prst="rect">
            <a:avLst/>
          </a:prstGeom>
        </p:spPr>
      </p:pic>
      <p:pic>
        <p:nvPicPr>
          <p:cNvPr id="4" name="Picture 3">
            <a:extLst>
              <a:ext uri="{FF2B5EF4-FFF2-40B4-BE49-F238E27FC236}">
                <a16:creationId xmlns:a16="http://schemas.microsoft.com/office/drawing/2014/main" id="{D1917B1D-9746-4C4B-87E4-3C26CDBCAF9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13103" y="2327564"/>
            <a:ext cx="3004457" cy="3890962"/>
          </a:xfrm>
          <a:prstGeom prst="rect">
            <a:avLst/>
          </a:prstGeom>
        </p:spPr>
      </p:pic>
      <p:pic>
        <p:nvPicPr>
          <p:cNvPr id="9" name="Picture 8">
            <a:extLst>
              <a:ext uri="{FF2B5EF4-FFF2-40B4-BE49-F238E27FC236}">
                <a16:creationId xmlns:a16="http://schemas.microsoft.com/office/drawing/2014/main" id="{35E2DA5B-C5C5-4C68-A61D-C1BD93E4A4D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614641" y="1604819"/>
            <a:ext cx="2304720" cy="4158672"/>
          </a:xfrm>
          <a:prstGeom prst="rect">
            <a:avLst/>
          </a:prstGeom>
        </p:spPr>
      </p:pic>
      <p:sp>
        <p:nvSpPr>
          <p:cNvPr id="10" name="TextBox 9">
            <a:extLst>
              <a:ext uri="{FF2B5EF4-FFF2-40B4-BE49-F238E27FC236}">
                <a16:creationId xmlns:a16="http://schemas.microsoft.com/office/drawing/2014/main" id="{2F96B980-37FA-40DB-9719-545625AC34B9}"/>
              </a:ext>
            </a:extLst>
          </p:cNvPr>
          <p:cNvSpPr txBox="1"/>
          <p:nvPr/>
        </p:nvSpPr>
        <p:spPr>
          <a:xfrm>
            <a:off x="6096000" y="1997809"/>
            <a:ext cx="4556290" cy="1631216"/>
          </a:xfrm>
          <a:prstGeom prst="rect">
            <a:avLst/>
          </a:prstGeom>
          <a:noFill/>
        </p:spPr>
        <p:txBody>
          <a:bodyPr wrap="square" rtlCol="0">
            <a:spAutoFit/>
          </a:bodyPr>
          <a:lstStyle/>
          <a:p>
            <a:r>
              <a:rPr lang="en-AU" sz="2000" i="1"/>
              <a:t>Example of one-hot encoder:</a:t>
            </a:r>
          </a:p>
          <a:p>
            <a:r>
              <a:rPr lang="en-AU" sz="2000"/>
              <a:t>Original data: 0, 1, 2</a:t>
            </a:r>
          </a:p>
          <a:p>
            <a:r>
              <a:rPr lang="en-AU" sz="2000"/>
              <a:t>One-hot data: [1, 0, 0], [0, 1, 0], [0, 0, 1]</a:t>
            </a:r>
          </a:p>
          <a:p>
            <a:endParaRPr lang="en-AU" sz="2000"/>
          </a:p>
          <a:p>
            <a:endParaRPr lang="en-AU" sz="2000"/>
          </a:p>
        </p:txBody>
      </p:sp>
    </p:spTree>
    <p:custDataLst>
      <p:tags r:id="rId1"/>
    </p:custDataLst>
    <p:extLst>
      <p:ext uri="{BB962C8B-B14F-4D97-AF65-F5344CB8AC3E}">
        <p14:creationId xmlns:p14="http://schemas.microsoft.com/office/powerpoint/2010/main" val="3925011226"/>
      </p:ext>
    </p:extLst>
  </p:cSld>
  <p:clrMapOvr>
    <a:masterClrMapping/>
  </p:clrMapOvr>
  <mc:AlternateContent xmlns:mc="http://schemas.openxmlformats.org/markup-compatibility/2006" xmlns:p14="http://schemas.microsoft.com/office/powerpoint/2010/main">
    <mc:Choice Requires="p14">
      <p:transition spd="slow" p14:dur="2000" advTm="64037"/>
    </mc:Choice>
    <mc:Fallback xmlns="">
      <p:transition spd="slow" advTm="640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3C70-312E-4E10-9C9D-5B0F9530D793}"/>
              </a:ext>
            </a:extLst>
          </p:cNvPr>
          <p:cNvSpPr>
            <a:spLocks noGrp="1"/>
          </p:cNvSpPr>
          <p:nvPr>
            <p:ph type="title"/>
          </p:nvPr>
        </p:nvSpPr>
        <p:spPr/>
        <p:txBody>
          <a:bodyPr/>
          <a:lstStyle/>
          <a:p>
            <a:r>
              <a:rPr lang="en-SG" dirty="0"/>
              <a:t>QRNG hardware diagnostics</a:t>
            </a:r>
          </a:p>
        </p:txBody>
      </p:sp>
      <p:sp>
        <p:nvSpPr>
          <p:cNvPr id="3" name="Content Placeholder 2">
            <a:extLst>
              <a:ext uri="{FF2B5EF4-FFF2-40B4-BE49-F238E27FC236}">
                <a16:creationId xmlns:a16="http://schemas.microsoft.com/office/drawing/2014/main" id="{1FDC7224-C0C0-46A8-9893-0BB026D40D73}"/>
              </a:ext>
            </a:extLst>
          </p:cNvPr>
          <p:cNvSpPr>
            <a:spLocks noGrp="1"/>
          </p:cNvSpPr>
          <p:nvPr>
            <p:ph idx="1"/>
          </p:nvPr>
        </p:nvSpPr>
        <p:spPr>
          <a:xfrm>
            <a:off x="1097280" y="1635235"/>
            <a:ext cx="3254912" cy="4233859"/>
          </a:xfrm>
        </p:spPr>
        <p:txBody>
          <a:bodyPr/>
          <a:lstStyle/>
          <a:p>
            <a:r>
              <a:rPr lang="en-SG" dirty="0"/>
              <a:t>Probing and collecting data from different stages in the QRNG</a:t>
            </a:r>
          </a:p>
          <a:p>
            <a:endParaRPr lang="en-SG" dirty="0"/>
          </a:p>
          <a:p>
            <a:r>
              <a:rPr lang="en-SG" dirty="0"/>
              <a:t>Classical entropy</a:t>
            </a:r>
          </a:p>
          <a:p>
            <a:pPr lvl="1"/>
            <a:r>
              <a:rPr lang="en-SG" dirty="0"/>
              <a:t>Local oscillator off</a:t>
            </a:r>
          </a:p>
          <a:p>
            <a:endParaRPr lang="en-SG" dirty="0"/>
          </a:p>
          <a:p>
            <a:r>
              <a:rPr lang="en-SG" dirty="0"/>
              <a:t>Classical + Quantum entropy</a:t>
            </a:r>
          </a:p>
          <a:p>
            <a:pPr lvl="1"/>
            <a:r>
              <a:rPr lang="en-SG" dirty="0"/>
              <a:t>Local oscillator on</a:t>
            </a:r>
          </a:p>
          <a:p>
            <a:endParaRPr lang="en-SG" dirty="0"/>
          </a:p>
          <a:p>
            <a:pPr marL="201168" lvl="1" indent="0">
              <a:buNone/>
            </a:pPr>
            <a:endParaRPr lang="en-SG" dirty="0"/>
          </a:p>
        </p:txBody>
      </p:sp>
      <p:sp>
        <p:nvSpPr>
          <p:cNvPr id="6" name="Date Placeholder 5">
            <a:extLst>
              <a:ext uri="{FF2B5EF4-FFF2-40B4-BE49-F238E27FC236}">
                <a16:creationId xmlns:a16="http://schemas.microsoft.com/office/drawing/2014/main" id="{8106A4C4-964B-42B1-86EF-199AFF20E3C5}"/>
              </a:ext>
            </a:extLst>
          </p:cNvPr>
          <p:cNvSpPr>
            <a:spLocks noGrp="1"/>
          </p:cNvSpPr>
          <p:nvPr>
            <p:ph type="dt" sz="half" idx="10"/>
          </p:nvPr>
        </p:nvSpPr>
        <p:spPr/>
        <p:txBody>
          <a:bodyPr/>
          <a:lstStyle/>
          <a:p>
            <a:r>
              <a:rPr lang="en-US"/>
              <a:t>Jing Yan Haw, Nhan Duy Truong</a:t>
            </a:r>
            <a:endParaRPr lang="en-SG" dirty="0"/>
          </a:p>
        </p:txBody>
      </p:sp>
      <p:sp>
        <p:nvSpPr>
          <p:cNvPr id="4" name="Footer Placeholder 3">
            <a:extLst>
              <a:ext uri="{FF2B5EF4-FFF2-40B4-BE49-F238E27FC236}">
                <a16:creationId xmlns:a16="http://schemas.microsoft.com/office/drawing/2014/main" id="{F16D4343-310D-4074-9FA1-8D00C9268553}"/>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5" name="Slide Number Placeholder 4">
            <a:extLst>
              <a:ext uri="{FF2B5EF4-FFF2-40B4-BE49-F238E27FC236}">
                <a16:creationId xmlns:a16="http://schemas.microsoft.com/office/drawing/2014/main" id="{263115D5-9235-4CBE-B179-E6690503DFD7}"/>
              </a:ext>
            </a:extLst>
          </p:cNvPr>
          <p:cNvSpPr>
            <a:spLocks noGrp="1"/>
          </p:cNvSpPr>
          <p:nvPr>
            <p:ph type="sldNum" sz="quarter" idx="12"/>
          </p:nvPr>
        </p:nvSpPr>
        <p:spPr/>
        <p:txBody>
          <a:bodyPr/>
          <a:lstStyle/>
          <a:p>
            <a:fld id="{E49445EB-3588-45B3-A4EA-423BD4E34E85}" type="slidenum">
              <a:rPr lang="en-SG" smtClean="0"/>
              <a:t>18</a:t>
            </a:fld>
            <a:endParaRPr lang="en-SG" dirty="0"/>
          </a:p>
        </p:txBody>
      </p:sp>
      <p:pic>
        <p:nvPicPr>
          <p:cNvPr id="7" name="Picture 6">
            <a:extLst>
              <a:ext uri="{FF2B5EF4-FFF2-40B4-BE49-F238E27FC236}">
                <a16:creationId xmlns:a16="http://schemas.microsoft.com/office/drawing/2014/main" id="{BD8B9215-EF32-407C-A93A-C3F78953D8F5}"/>
              </a:ext>
            </a:extLst>
          </p:cNvPr>
          <p:cNvPicPr>
            <a:picLocks noChangeAspect="1"/>
          </p:cNvPicPr>
          <p:nvPr/>
        </p:nvPicPr>
        <p:blipFill>
          <a:blip r:embed="rId4"/>
          <a:stretch>
            <a:fillRect/>
          </a:stretch>
        </p:blipFill>
        <p:spPr>
          <a:xfrm>
            <a:off x="4537314" y="1972041"/>
            <a:ext cx="7510596" cy="3532431"/>
          </a:xfrm>
          <a:prstGeom prst="rect">
            <a:avLst/>
          </a:prstGeom>
        </p:spPr>
      </p:pic>
      <p:sp>
        <p:nvSpPr>
          <p:cNvPr id="9" name="Rectangle: Rounded Corners 8">
            <a:extLst>
              <a:ext uri="{FF2B5EF4-FFF2-40B4-BE49-F238E27FC236}">
                <a16:creationId xmlns:a16="http://schemas.microsoft.com/office/drawing/2014/main" id="{F6EB84D0-5545-44FB-8E36-A1F6285831FB}"/>
              </a:ext>
            </a:extLst>
          </p:cNvPr>
          <p:cNvSpPr/>
          <p:nvPr/>
        </p:nvSpPr>
        <p:spPr>
          <a:xfrm>
            <a:off x="4941094" y="3298031"/>
            <a:ext cx="2252661" cy="1071563"/>
          </a:xfrm>
          <a:prstGeom prst="roundRect">
            <a:avLst>
              <a:gd name="adj" fmla="val 3364"/>
            </a:avLst>
          </a:prstGeom>
          <a:solidFill>
            <a:srgbClr val="AEC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3245901732"/>
      </p:ext>
    </p:extLst>
  </p:cSld>
  <p:clrMapOvr>
    <a:masterClrMapping/>
  </p:clrMapOvr>
  <mc:AlternateContent xmlns:mc="http://schemas.openxmlformats.org/markup-compatibility/2006" xmlns:p14="http://schemas.microsoft.com/office/powerpoint/2010/main">
    <mc:Choice Requires="p14">
      <p:transition spd="slow" p14:dur="2000" advTm="33607"/>
    </mc:Choice>
    <mc:Fallback xmlns="">
      <p:transition spd="slow" advTm="33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4B52-B1D8-411F-85C8-7C0BAC02C17E}"/>
              </a:ext>
            </a:extLst>
          </p:cNvPr>
          <p:cNvSpPr>
            <a:spLocks noGrp="1"/>
          </p:cNvSpPr>
          <p:nvPr>
            <p:ph type="title"/>
          </p:nvPr>
        </p:nvSpPr>
        <p:spPr/>
        <p:txBody>
          <a:bodyPr/>
          <a:lstStyle/>
          <a:p>
            <a:r>
              <a:rPr lang="en-SG" dirty="0"/>
              <a:t>Non-uniform Randomness Test</a:t>
            </a:r>
          </a:p>
        </p:txBody>
      </p:sp>
      <p:sp>
        <p:nvSpPr>
          <p:cNvPr id="8" name="Content Placeholder 7">
            <a:extLst>
              <a:ext uri="{FF2B5EF4-FFF2-40B4-BE49-F238E27FC236}">
                <a16:creationId xmlns:a16="http://schemas.microsoft.com/office/drawing/2014/main" id="{51F928AC-3C8F-4E77-8372-D49ACE417F79}"/>
              </a:ext>
            </a:extLst>
          </p:cNvPr>
          <p:cNvSpPr>
            <a:spLocks noGrp="1"/>
          </p:cNvSpPr>
          <p:nvPr>
            <p:ph idx="1"/>
          </p:nvPr>
        </p:nvSpPr>
        <p:spPr>
          <a:xfrm>
            <a:off x="895963" y="5142806"/>
            <a:ext cx="10058400" cy="1402076"/>
          </a:xfrm>
        </p:spPr>
        <p:txBody>
          <a:bodyPr>
            <a:normAutofit/>
          </a:bodyPr>
          <a:lstStyle/>
          <a:p>
            <a:r>
              <a:rPr lang="en-SG" dirty="0"/>
              <a:t>More than half of the time, </a:t>
            </a:r>
            <a:r>
              <a:rPr lang="en-SG" dirty="0" err="1"/>
              <a:t>P</a:t>
            </a:r>
            <a:r>
              <a:rPr lang="en-SG" baseline="-25000" dirty="0" err="1"/>
              <a:t>g</a:t>
            </a:r>
            <a:r>
              <a:rPr lang="en-SG" dirty="0"/>
              <a:t> is different from P</a:t>
            </a:r>
            <a:r>
              <a:rPr lang="en-SG" baseline="-25000" dirty="0"/>
              <a:t>ML</a:t>
            </a:r>
            <a:endParaRPr lang="en-SG" dirty="0"/>
          </a:p>
          <a:p>
            <a:r>
              <a:rPr lang="en-SG" dirty="0"/>
              <a:t>For Quantum + Classical, most P</a:t>
            </a:r>
            <a:r>
              <a:rPr lang="en-SG" baseline="-25000" dirty="0"/>
              <a:t>ML</a:t>
            </a:r>
            <a:r>
              <a:rPr lang="en-SG" dirty="0"/>
              <a:t> &lt;= </a:t>
            </a:r>
            <a:r>
              <a:rPr lang="en-SG" dirty="0" err="1"/>
              <a:t>P</a:t>
            </a:r>
            <a:r>
              <a:rPr lang="en-SG" baseline="-25000" dirty="0" err="1"/>
              <a:t>g</a:t>
            </a:r>
            <a:endParaRPr lang="en-SG" baseline="-25000" dirty="0"/>
          </a:p>
        </p:txBody>
      </p:sp>
      <p:sp>
        <p:nvSpPr>
          <p:cNvPr id="6" name="Date Placeholder 5">
            <a:extLst>
              <a:ext uri="{FF2B5EF4-FFF2-40B4-BE49-F238E27FC236}">
                <a16:creationId xmlns:a16="http://schemas.microsoft.com/office/drawing/2014/main" id="{75043750-99BD-4FB1-AB63-33A8513FB711}"/>
              </a:ext>
            </a:extLst>
          </p:cNvPr>
          <p:cNvSpPr>
            <a:spLocks noGrp="1"/>
          </p:cNvSpPr>
          <p:nvPr>
            <p:ph type="dt" sz="half" idx="10"/>
          </p:nvPr>
        </p:nvSpPr>
        <p:spPr/>
        <p:txBody>
          <a:bodyPr/>
          <a:lstStyle/>
          <a:p>
            <a:r>
              <a:rPr lang="en-US"/>
              <a:t>Jing Yan Haw, Nhan Duy Truong</a:t>
            </a:r>
            <a:endParaRPr lang="en-SG" dirty="0"/>
          </a:p>
        </p:txBody>
      </p:sp>
      <p:sp>
        <p:nvSpPr>
          <p:cNvPr id="3" name="Footer Placeholder 2">
            <a:extLst>
              <a:ext uri="{FF2B5EF4-FFF2-40B4-BE49-F238E27FC236}">
                <a16:creationId xmlns:a16="http://schemas.microsoft.com/office/drawing/2014/main" id="{A9B245A2-086E-4940-8FEA-FC90D71A94FC}"/>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4" name="Slide Number Placeholder 3">
            <a:extLst>
              <a:ext uri="{FF2B5EF4-FFF2-40B4-BE49-F238E27FC236}">
                <a16:creationId xmlns:a16="http://schemas.microsoft.com/office/drawing/2014/main" id="{97FD79C4-35B6-476C-BB7B-0F65B727C92C}"/>
              </a:ext>
            </a:extLst>
          </p:cNvPr>
          <p:cNvSpPr>
            <a:spLocks noGrp="1"/>
          </p:cNvSpPr>
          <p:nvPr>
            <p:ph type="sldNum" sz="quarter" idx="12"/>
          </p:nvPr>
        </p:nvSpPr>
        <p:spPr/>
        <p:txBody>
          <a:bodyPr/>
          <a:lstStyle/>
          <a:p>
            <a:fld id="{E49445EB-3588-45B3-A4EA-423BD4E34E85}" type="slidenum">
              <a:rPr lang="en-SG" smtClean="0"/>
              <a:t>19</a:t>
            </a:fld>
            <a:endParaRPr lang="en-SG"/>
          </a:p>
        </p:txBody>
      </p:sp>
      <p:sp>
        <p:nvSpPr>
          <p:cNvPr id="15" name="Rectangle 14">
            <a:extLst>
              <a:ext uri="{FF2B5EF4-FFF2-40B4-BE49-F238E27FC236}">
                <a16:creationId xmlns:a16="http://schemas.microsoft.com/office/drawing/2014/main" id="{5C40D82B-7F10-4199-9D15-16832C326C1A}"/>
              </a:ext>
            </a:extLst>
          </p:cNvPr>
          <p:cNvSpPr/>
          <p:nvPr/>
        </p:nvSpPr>
        <p:spPr>
          <a:xfrm>
            <a:off x="636910" y="1453154"/>
            <a:ext cx="259053" cy="24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25C2A60D-02F1-4B3C-9D62-B75AC423A617}"/>
              </a:ext>
            </a:extLst>
          </p:cNvPr>
          <p:cNvSpPr/>
          <p:nvPr/>
        </p:nvSpPr>
        <p:spPr>
          <a:xfrm>
            <a:off x="5978952" y="1526424"/>
            <a:ext cx="259053" cy="24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3" name="Picture 22" descr="A screenshot of a cell phone&#10;&#10;Description automatically generated">
            <a:extLst>
              <a:ext uri="{FF2B5EF4-FFF2-40B4-BE49-F238E27FC236}">
                <a16:creationId xmlns:a16="http://schemas.microsoft.com/office/drawing/2014/main" id="{8B4128E6-8090-49C5-A6D0-9C4E03204F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4333" y="1627320"/>
            <a:ext cx="4938550" cy="3435819"/>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C7857318-F67C-482B-BEAF-38A9F7DDE8F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68295" y="1651361"/>
            <a:ext cx="5031535" cy="3435819"/>
          </a:xfrm>
          <a:prstGeom prst="rect">
            <a:avLst/>
          </a:prstGeom>
        </p:spPr>
      </p:pic>
      <p:sp>
        <p:nvSpPr>
          <p:cNvPr id="26" name="Rectangle 25">
            <a:extLst>
              <a:ext uri="{FF2B5EF4-FFF2-40B4-BE49-F238E27FC236}">
                <a16:creationId xmlns:a16="http://schemas.microsoft.com/office/drawing/2014/main" id="{A4844637-1A6F-4EA9-9295-9C0625655550}"/>
              </a:ext>
            </a:extLst>
          </p:cNvPr>
          <p:cNvSpPr/>
          <p:nvPr/>
        </p:nvSpPr>
        <p:spPr>
          <a:xfrm>
            <a:off x="3252588" y="3131079"/>
            <a:ext cx="540248" cy="1731423"/>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SG"/>
          </a:p>
        </p:txBody>
      </p:sp>
      <p:sp>
        <p:nvSpPr>
          <p:cNvPr id="27" name="Rectangle 26">
            <a:extLst>
              <a:ext uri="{FF2B5EF4-FFF2-40B4-BE49-F238E27FC236}">
                <a16:creationId xmlns:a16="http://schemas.microsoft.com/office/drawing/2014/main" id="{A7AE2E03-507D-4DF3-90DA-55725F65319A}"/>
              </a:ext>
            </a:extLst>
          </p:cNvPr>
          <p:cNvSpPr/>
          <p:nvPr/>
        </p:nvSpPr>
        <p:spPr>
          <a:xfrm>
            <a:off x="8729580" y="3154021"/>
            <a:ext cx="540248" cy="1731423"/>
          </a:xfrm>
          <a:prstGeom prst="rect">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SG"/>
          </a:p>
        </p:txBody>
      </p:sp>
      <p:sp>
        <p:nvSpPr>
          <p:cNvPr id="10" name="TextBox 9">
            <a:extLst>
              <a:ext uri="{FF2B5EF4-FFF2-40B4-BE49-F238E27FC236}">
                <a16:creationId xmlns:a16="http://schemas.microsoft.com/office/drawing/2014/main" id="{D9A92CCD-1691-478E-A304-C2AE248D2902}"/>
              </a:ext>
            </a:extLst>
          </p:cNvPr>
          <p:cNvSpPr txBox="1"/>
          <p:nvPr/>
        </p:nvSpPr>
        <p:spPr>
          <a:xfrm>
            <a:off x="636910" y="1750869"/>
            <a:ext cx="1841783" cy="369332"/>
          </a:xfrm>
          <a:prstGeom prst="rect">
            <a:avLst/>
          </a:prstGeom>
          <a:noFill/>
        </p:spPr>
        <p:txBody>
          <a:bodyPr wrap="square" rtlCol="0">
            <a:spAutoFit/>
          </a:bodyPr>
          <a:lstStyle/>
          <a:p>
            <a:pPr algn="ctr"/>
            <a:r>
              <a:rPr lang="en-SG" b="1" dirty="0"/>
              <a:t>Classical</a:t>
            </a:r>
          </a:p>
        </p:txBody>
      </p:sp>
      <p:sp>
        <p:nvSpPr>
          <p:cNvPr id="11" name="TextBox 10">
            <a:extLst>
              <a:ext uri="{FF2B5EF4-FFF2-40B4-BE49-F238E27FC236}">
                <a16:creationId xmlns:a16="http://schemas.microsoft.com/office/drawing/2014/main" id="{6689036A-D603-411B-9415-E8F1C6A77A39}"/>
              </a:ext>
            </a:extLst>
          </p:cNvPr>
          <p:cNvSpPr txBox="1"/>
          <p:nvPr/>
        </p:nvSpPr>
        <p:spPr>
          <a:xfrm>
            <a:off x="6526628" y="1750869"/>
            <a:ext cx="2743200" cy="369332"/>
          </a:xfrm>
          <a:prstGeom prst="rect">
            <a:avLst/>
          </a:prstGeom>
          <a:noFill/>
        </p:spPr>
        <p:txBody>
          <a:bodyPr wrap="square" rtlCol="0">
            <a:spAutoFit/>
          </a:bodyPr>
          <a:lstStyle/>
          <a:p>
            <a:r>
              <a:rPr lang="en-SG" b="1" dirty="0"/>
              <a:t>Quantum + Classical</a:t>
            </a:r>
          </a:p>
        </p:txBody>
      </p:sp>
      <p:grpSp>
        <p:nvGrpSpPr>
          <p:cNvPr id="7" name="Group 6">
            <a:extLst>
              <a:ext uri="{FF2B5EF4-FFF2-40B4-BE49-F238E27FC236}">
                <a16:creationId xmlns:a16="http://schemas.microsoft.com/office/drawing/2014/main" id="{6E93EFC2-27DD-47AB-ABE8-809755DD9EA1}"/>
              </a:ext>
            </a:extLst>
          </p:cNvPr>
          <p:cNvGrpSpPr/>
          <p:nvPr/>
        </p:nvGrpSpPr>
        <p:grpSpPr>
          <a:xfrm>
            <a:off x="7409351" y="5688240"/>
            <a:ext cx="4941115" cy="954107"/>
            <a:chOff x="7563324" y="5617289"/>
            <a:chExt cx="4941115" cy="954107"/>
          </a:xfrm>
        </p:grpSpPr>
        <p:sp>
          <p:nvSpPr>
            <p:cNvPr id="19" name="TextBox 18">
              <a:extLst>
                <a:ext uri="{FF2B5EF4-FFF2-40B4-BE49-F238E27FC236}">
                  <a16:creationId xmlns:a16="http://schemas.microsoft.com/office/drawing/2014/main" id="{E51D699C-1F9E-4E3F-BFC9-966DC3BF1858}"/>
                </a:ext>
              </a:extLst>
            </p:cNvPr>
            <p:cNvSpPr txBox="1"/>
            <p:nvPr/>
          </p:nvSpPr>
          <p:spPr>
            <a:xfrm>
              <a:off x="7622047" y="5617289"/>
              <a:ext cx="4882392" cy="954107"/>
            </a:xfrm>
            <a:prstGeom prst="rect">
              <a:avLst/>
            </a:prstGeom>
            <a:noFill/>
          </p:spPr>
          <p:txBody>
            <a:bodyPr wrap="square" rtlCol="0">
              <a:spAutoFit/>
            </a:bodyPr>
            <a:lstStyle/>
            <a:p>
              <a:r>
                <a:rPr lang="en-AU" sz="2800" dirty="0"/>
                <a:t>A</a:t>
              </a:r>
              <a:r>
                <a:rPr lang="en-AU" sz="2800" baseline="-25000" dirty="0"/>
                <a:t>1</a:t>
              </a:r>
              <a:r>
                <a:rPr lang="en-AU" sz="2800" dirty="0"/>
                <a:t>, A</a:t>
              </a:r>
              <a:r>
                <a:rPr lang="en-AU" sz="2800" baseline="-25000" dirty="0"/>
                <a:t>2</a:t>
              </a:r>
              <a:r>
                <a:rPr lang="en-AU" sz="2800" dirty="0"/>
                <a:t>, A</a:t>
              </a:r>
              <a:r>
                <a:rPr lang="en-AU" sz="2800" baseline="-25000" dirty="0"/>
                <a:t>3</a:t>
              </a:r>
              <a:r>
                <a:rPr lang="en-AU" sz="2800" dirty="0"/>
                <a:t>, … , A</a:t>
              </a:r>
              <a:r>
                <a:rPr lang="en-AU" sz="2800" baseline="-25000" dirty="0"/>
                <a:t>k-2</a:t>
              </a:r>
              <a:r>
                <a:rPr lang="en-AU" sz="2800" dirty="0"/>
                <a:t>, A</a:t>
              </a:r>
              <a:r>
                <a:rPr lang="en-AU" sz="2800" baseline="-25000" dirty="0"/>
                <a:t>k-1</a:t>
              </a:r>
              <a:r>
                <a:rPr lang="en-AU" sz="2800" dirty="0"/>
                <a:t>, A</a:t>
              </a:r>
              <a:r>
                <a:rPr lang="en-AU" sz="2800" baseline="-25000" dirty="0"/>
                <a:t>k</a:t>
              </a:r>
              <a:r>
                <a:rPr lang="en-AU" sz="2800" dirty="0"/>
                <a:t>, … </a:t>
              </a:r>
            </a:p>
            <a:p>
              <a:endParaRPr lang="en-AU" sz="2800" dirty="0"/>
            </a:p>
          </p:txBody>
        </p:sp>
        <p:sp>
          <p:nvSpPr>
            <p:cNvPr id="20" name="Rectangle 19">
              <a:extLst>
                <a:ext uri="{FF2B5EF4-FFF2-40B4-BE49-F238E27FC236}">
                  <a16:creationId xmlns:a16="http://schemas.microsoft.com/office/drawing/2014/main" id="{3E8E3AD7-7694-4E9E-9EDB-28906CA225B4}"/>
                </a:ext>
              </a:extLst>
            </p:cNvPr>
            <p:cNvSpPr/>
            <p:nvPr/>
          </p:nvSpPr>
          <p:spPr>
            <a:xfrm>
              <a:off x="7563324" y="5643577"/>
              <a:ext cx="3413007" cy="564160"/>
            </a:xfrm>
            <a:prstGeom prst="rect">
              <a:avLst/>
            </a:prstGeom>
            <a:solidFill>
              <a:srgbClr val="5B9BD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D04BA528-8997-4C39-A1D6-7F45FA7E7C3F}"/>
                </a:ext>
              </a:extLst>
            </p:cNvPr>
            <p:cNvSpPr/>
            <p:nvPr/>
          </p:nvSpPr>
          <p:spPr>
            <a:xfrm>
              <a:off x="11010542" y="5643577"/>
              <a:ext cx="486562" cy="564160"/>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8">
            <a:extLst>
              <a:ext uri="{FF2B5EF4-FFF2-40B4-BE49-F238E27FC236}">
                <a16:creationId xmlns:a16="http://schemas.microsoft.com/office/drawing/2014/main" id="{1C2317C0-1E7B-4B72-A93A-DD6F0E09F298}"/>
              </a:ext>
            </a:extLst>
          </p:cNvPr>
          <p:cNvSpPr/>
          <p:nvPr/>
        </p:nvSpPr>
        <p:spPr>
          <a:xfrm>
            <a:off x="7271950" y="5247298"/>
            <a:ext cx="4119526" cy="369332"/>
          </a:xfrm>
          <a:prstGeom prst="rect">
            <a:avLst/>
          </a:prstGeom>
        </p:spPr>
        <p:txBody>
          <a:bodyPr wrap="none">
            <a:spAutoFit/>
          </a:bodyPr>
          <a:lstStyle/>
          <a:p>
            <a:r>
              <a:rPr lang="en-SG" b="1" dirty="0" err="1"/>
              <a:t>P</a:t>
            </a:r>
            <a:r>
              <a:rPr lang="en-SG" b="1" baseline="-25000" dirty="0" err="1"/>
              <a:t>g</a:t>
            </a:r>
            <a:r>
              <a:rPr lang="en-SG" dirty="0"/>
              <a:t> (max-bin guessing) &amp; </a:t>
            </a:r>
            <a:r>
              <a:rPr lang="en-SG" b="1" dirty="0"/>
              <a:t>P</a:t>
            </a:r>
            <a:r>
              <a:rPr lang="en-SG" b="1" baseline="-25000" dirty="0"/>
              <a:t>ML</a:t>
            </a:r>
            <a:r>
              <a:rPr lang="en-SG" b="1" dirty="0"/>
              <a:t> </a:t>
            </a:r>
            <a:r>
              <a:rPr lang="en-SG" dirty="0"/>
              <a:t>(ML guessing)</a:t>
            </a:r>
          </a:p>
        </p:txBody>
      </p:sp>
    </p:spTree>
    <p:custDataLst>
      <p:tags r:id="rId1"/>
    </p:custDataLst>
    <p:extLst>
      <p:ext uri="{BB962C8B-B14F-4D97-AF65-F5344CB8AC3E}">
        <p14:creationId xmlns:p14="http://schemas.microsoft.com/office/powerpoint/2010/main" val="1326613159"/>
      </p:ext>
    </p:extLst>
  </p:cSld>
  <p:clrMapOvr>
    <a:masterClrMapping/>
  </p:clrMapOvr>
  <mc:AlternateContent xmlns:mc="http://schemas.openxmlformats.org/markup-compatibility/2006" xmlns:p14="http://schemas.microsoft.com/office/powerpoint/2010/main">
    <mc:Choice Requires="p14">
      <p:transition spd="slow" p14:dur="2000" advTm="77774"/>
    </mc:Choice>
    <mc:Fallback xmlns="">
      <p:transition spd="slow" advTm="77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6" grpId="0" animBg="1"/>
      <p:bldP spid="27"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D9921C-44BE-40CE-B05B-135856602DA8}"/>
              </a:ext>
            </a:extLst>
          </p:cNvPr>
          <p:cNvSpPr>
            <a:spLocks noGrp="1"/>
          </p:cNvSpPr>
          <p:nvPr>
            <p:ph type="title"/>
          </p:nvPr>
        </p:nvSpPr>
        <p:spPr>
          <a:xfrm>
            <a:off x="492370" y="516835"/>
            <a:ext cx="3084844" cy="5772840"/>
          </a:xfrm>
        </p:spPr>
        <p:txBody>
          <a:bodyPr anchor="ctr">
            <a:normAutofit/>
          </a:bodyPr>
          <a:lstStyle/>
          <a:p>
            <a:r>
              <a:rPr lang="en-SG" sz="3600" dirty="0">
                <a:solidFill>
                  <a:srgbClr val="FFFFFF"/>
                </a:solidFill>
              </a:rPr>
              <a:t>Random Numbers</a:t>
            </a:r>
            <a:br>
              <a:rPr lang="en-SG" sz="3600" dirty="0">
                <a:solidFill>
                  <a:srgbClr val="FFFFFF"/>
                </a:solidFill>
              </a:rPr>
            </a:br>
            <a:br>
              <a:rPr lang="en-SG" sz="3600" dirty="0">
                <a:solidFill>
                  <a:srgbClr val="FFFFFF"/>
                </a:solidFill>
              </a:rPr>
            </a:br>
            <a:br>
              <a:rPr lang="en-SG" sz="3600" dirty="0">
                <a:solidFill>
                  <a:srgbClr val="FFFFFF"/>
                </a:solidFill>
              </a:rPr>
            </a:br>
            <a:br>
              <a:rPr lang="en-SG" sz="3600" dirty="0">
                <a:solidFill>
                  <a:srgbClr val="FFFFFF"/>
                </a:solidFill>
              </a:rPr>
            </a:br>
            <a:br>
              <a:rPr lang="en-SG" sz="3600" dirty="0">
                <a:solidFill>
                  <a:srgbClr val="FFFFFF"/>
                </a:solidFill>
              </a:rPr>
            </a:br>
            <a:br>
              <a:rPr lang="en-SG" sz="3600" dirty="0">
                <a:solidFill>
                  <a:srgbClr val="FFFFFF"/>
                </a:solidFill>
              </a:rPr>
            </a:br>
            <a:br>
              <a:rPr lang="en-SG" sz="3600" dirty="0">
                <a:solidFill>
                  <a:srgbClr val="FFFFFF"/>
                </a:solidFill>
              </a:rPr>
            </a:br>
            <a:br>
              <a:rPr lang="en-SG" sz="3600" dirty="0">
                <a:solidFill>
                  <a:srgbClr val="FFFFFF"/>
                </a:solidFill>
              </a:rPr>
            </a:br>
            <a:endParaRPr lang="en-SG" sz="3600" dirty="0">
              <a:solidFill>
                <a:srgbClr val="FFFFFF"/>
              </a:solidFill>
            </a:endParaRPr>
          </a:p>
        </p:txBody>
      </p:sp>
      <p:sp>
        <p:nvSpPr>
          <p:cNvPr id="59" name="Rectangle 58">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3AFF1918-B969-4F88-963E-D29C42DFB797}"/>
              </a:ext>
            </a:extLst>
          </p:cNvPr>
          <p:cNvSpPr>
            <a:spLocks noGrp="1"/>
          </p:cNvSpPr>
          <p:nvPr>
            <p:ph type="dt" sz="half" idx="10"/>
          </p:nvPr>
        </p:nvSpPr>
        <p:spPr>
          <a:xfrm>
            <a:off x="492370" y="6459785"/>
            <a:ext cx="1735371" cy="365125"/>
          </a:xfrm>
        </p:spPr>
        <p:txBody>
          <a:bodyPr>
            <a:normAutofit/>
          </a:bodyPr>
          <a:lstStyle/>
          <a:p>
            <a:pPr>
              <a:spcAft>
                <a:spcPts val="600"/>
              </a:spcAft>
            </a:pPr>
            <a:r>
              <a:rPr lang="en-US" sz="900"/>
              <a:t>Jing Yan Haw, Nhan Duy Truong</a:t>
            </a:r>
            <a:endParaRPr lang="en-SG" sz="900"/>
          </a:p>
        </p:txBody>
      </p:sp>
      <p:sp>
        <p:nvSpPr>
          <p:cNvPr id="5" name="Footer Placeholder 4">
            <a:extLst>
              <a:ext uri="{FF2B5EF4-FFF2-40B4-BE49-F238E27FC236}">
                <a16:creationId xmlns:a16="http://schemas.microsoft.com/office/drawing/2014/main" id="{8231F055-E95C-4BB9-9D22-A2E0126C9967}"/>
              </a:ext>
            </a:extLst>
          </p:cNvPr>
          <p:cNvSpPr>
            <a:spLocks noGrp="1"/>
          </p:cNvSpPr>
          <p:nvPr>
            <p:ph type="ftr" sz="quarter" idx="11"/>
          </p:nvPr>
        </p:nvSpPr>
        <p:spPr>
          <a:xfrm>
            <a:off x="4742017" y="6459785"/>
            <a:ext cx="5105169" cy="365125"/>
          </a:xfrm>
        </p:spPr>
        <p:txBody>
          <a:bodyPr>
            <a:normAutofit/>
          </a:bodyPr>
          <a:lstStyle/>
          <a:p>
            <a:pPr algn="l">
              <a:spcAft>
                <a:spcPts val="600"/>
              </a:spcAft>
            </a:pPr>
            <a:r>
              <a:rPr lang="en-GB">
                <a:solidFill>
                  <a:schemeClr val="tx2"/>
                </a:solidFill>
              </a:rPr>
              <a:t>Benchmarking a Quantum Random Number Generator with Machine Learning</a:t>
            </a:r>
            <a:endParaRPr lang="en-SG">
              <a:solidFill>
                <a:schemeClr val="tx2"/>
              </a:solidFill>
            </a:endParaRPr>
          </a:p>
        </p:txBody>
      </p:sp>
      <p:sp>
        <p:nvSpPr>
          <p:cNvPr id="6" name="Slide Number Placeholder 5">
            <a:extLst>
              <a:ext uri="{FF2B5EF4-FFF2-40B4-BE49-F238E27FC236}">
                <a16:creationId xmlns:a16="http://schemas.microsoft.com/office/drawing/2014/main" id="{985B809E-2EDE-4432-8CDD-CA33ED150373}"/>
              </a:ext>
            </a:extLst>
          </p:cNvPr>
          <p:cNvSpPr>
            <a:spLocks noGrp="1"/>
          </p:cNvSpPr>
          <p:nvPr>
            <p:ph type="sldNum" sz="quarter" idx="12"/>
          </p:nvPr>
        </p:nvSpPr>
        <p:spPr>
          <a:xfrm>
            <a:off x="10123055" y="6459785"/>
            <a:ext cx="1089428" cy="365125"/>
          </a:xfrm>
        </p:spPr>
        <p:txBody>
          <a:bodyPr>
            <a:normAutofit/>
          </a:bodyPr>
          <a:lstStyle/>
          <a:p>
            <a:pPr>
              <a:spcAft>
                <a:spcPts val="600"/>
              </a:spcAft>
            </a:pPr>
            <a:fld id="{E49445EB-3588-45B3-A4EA-423BD4E34E85}" type="slidenum">
              <a:rPr lang="en-SG">
                <a:solidFill>
                  <a:schemeClr val="tx2"/>
                </a:solidFill>
              </a:rPr>
              <a:pPr>
                <a:spcAft>
                  <a:spcPts val="600"/>
                </a:spcAft>
              </a:pPr>
              <a:t>2</a:t>
            </a:fld>
            <a:endParaRPr lang="en-SG">
              <a:solidFill>
                <a:schemeClr val="tx2"/>
              </a:solidFill>
            </a:endParaRPr>
          </a:p>
        </p:txBody>
      </p:sp>
      <p:graphicFrame>
        <p:nvGraphicFramePr>
          <p:cNvPr id="41" name="Content Placeholder 2">
            <a:extLst>
              <a:ext uri="{FF2B5EF4-FFF2-40B4-BE49-F238E27FC236}">
                <a16:creationId xmlns:a16="http://schemas.microsoft.com/office/drawing/2014/main" id="{3CD5A7EE-2E40-4CDE-A424-BED0464F25D1}"/>
              </a:ext>
            </a:extLst>
          </p:cNvPr>
          <p:cNvGraphicFramePr>
            <a:graphicFrameLocks noGrp="1"/>
          </p:cNvGraphicFramePr>
          <p:nvPr>
            <p:ph idx="1"/>
            <p:extLst>
              <p:ext uri="{D42A27DB-BD31-4B8C-83A1-F6EECF244321}">
                <p14:modId xmlns:p14="http://schemas.microsoft.com/office/powerpoint/2010/main" val="92417566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Rectangle 50">
            <a:extLst>
              <a:ext uri="{FF2B5EF4-FFF2-40B4-BE49-F238E27FC236}">
                <a16:creationId xmlns:a16="http://schemas.microsoft.com/office/drawing/2014/main" id="{7F790BD6-91C4-4161-B5BF-AC9B122C7C3B}"/>
              </a:ext>
            </a:extLst>
          </p:cNvPr>
          <p:cNvSpPr/>
          <p:nvPr/>
        </p:nvSpPr>
        <p:spPr>
          <a:xfrm>
            <a:off x="4208801" y="6208442"/>
            <a:ext cx="8679712" cy="276999"/>
          </a:xfrm>
          <a:prstGeom prst="rect">
            <a:avLst/>
          </a:prstGeom>
        </p:spPr>
        <p:txBody>
          <a:bodyPr wrap="square">
            <a:spAutoFit/>
          </a:bodyPr>
          <a:lstStyle/>
          <a:p>
            <a:r>
              <a:rPr lang="en-SG" sz="1200" dirty="0">
                <a:solidFill>
                  <a:schemeClr val="tx1">
                    <a:lumMod val="50000"/>
                    <a:lumOff val="50000"/>
                  </a:schemeClr>
                </a:solidFill>
              </a:rPr>
              <a:t>[1] M. Herrero-</a:t>
            </a:r>
            <a:r>
              <a:rPr lang="en-SG" sz="1200" dirty="0" err="1">
                <a:solidFill>
                  <a:schemeClr val="tx1">
                    <a:lumMod val="50000"/>
                    <a:lumOff val="50000"/>
                  </a:schemeClr>
                </a:solidFill>
              </a:rPr>
              <a:t>Collantes</a:t>
            </a:r>
            <a:r>
              <a:rPr lang="en-SG" sz="1200" dirty="0">
                <a:solidFill>
                  <a:schemeClr val="tx1">
                    <a:lumMod val="50000"/>
                    <a:lumOff val="50000"/>
                  </a:schemeClr>
                </a:solidFill>
              </a:rPr>
              <a:t> and J. C. Garcia-</a:t>
            </a:r>
            <a:r>
              <a:rPr lang="en-SG" sz="1200" dirty="0" err="1">
                <a:solidFill>
                  <a:schemeClr val="tx1">
                    <a:lumMod val="50000"/>
                    <a:lumOff val="50000"/>
                  </a:schemeClr>
                </a:solidFill>
              </a:rPr>
              <a:t>Escartin</a:t>
            </a:r>
            <a:r>
              <a:rPr lang="en-SG" sz="1200" dirty="0">
                <a:solidFill>
                  <a:schemeClr val="tx1">
                    <a:lumMod val="50000"/>
                    <a:lumOff val="50000"/>
                  </a:schemeClr>
                </a:solidFill>
              </a:rPr>
              <a:t>, Rev. Mod. Phys. 89, 015004 (2017).</a:t>
            </a:r>
          </a:p>
        </p:txBody>
      </p:sp>
      <p:pic>
        <p:nvPicPr>
          <p:cNvPr id="44" name="Picture 43" descr="A screenshot of a cell phone&#10;&#10;Description automatically generated">
            <a:extLst>
              <a:ext uri="{FF2B5EF4-FFF2-40B4-BE49-F238E27FC236}">
                <a16:creationId xmlns:a16="http://schemas.microsoft.com/office/drawing/2014/main" id="{467394AC-3586-4957-86AA-EB002B62CA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4636" y="2583780"/>
            <a:ext cx="2438400" cy="2838450"/>
          </a:xfrm>
          <a:prstGeom prst="rect">
            <a:avLst/>
          </a:prstGeom>
        </p:spPr>
      </p:pic>
      <p:sp>
        <p:nvSpPr>
          <p:cNvPr id="49" name="Rectangle 48">
            <a:extLst>
              <a:ext uri="{FF2B5EF4-FFF2-40B4-BE49-F238E27FC236}">
                <a16:creationId xmlns:a16="http://schemas.microsoft.com/office/drawing/2014/main" id="{0D5AE93D-5266-49EB-99F9-3F9B86568A7B}"/>
              </a:ext>
            </a:extLst>
          </p:cNvPr>
          <p:cNvSpPr/>
          <p:nvPr/>
        </p:nvSpPr>
        <p:spPr>
          <a:xfrm>
            <a:off x="480456" y="5508178"/>
            <a:ext cx="3084844" cy="430887"/>
          </a:xfrm>
          <a:prstGeom prst="rect">
            <a:avLst/>
          </a:prstGeom>
        </p:spPr>
        <p:txBody>
          <a:bodyPr wrap="square">
            <a:spAutoFit/>
          </a:bodyPr>
          <a:lstStyle/>
          <a:p>
            <a:r>
              <a:rPr lang="en-GB" sz="1100" dirty="0">
                <a:solidFill>
                  <a:schemeClr val="bg1"/>
                </a:solidFill>
                <a:hlinkClick r:id="rId9" tooltip="w:en:RAND Corporation">
                  <a:extLst>
                    <a:ext uri="{A12FA001-AC4F-418D-AE19-62706E023703}">
                      <ahyp:hlinkClr xmlns:ahyp="http://schemas.microsoft.com/office/drawing/2018/hyperlinkcolor" val="tx"/>
                    </a:ext>
                  </a:extLst>
                </a:hlinkClick>
              </a:rPr>
              <a:t>RAND Corporation</a:t>
            </a:r>
            <a:r>
              <a:rPr lang="en-GB" sz="1100" dirty="0">
                <a:solidFill>
                  <a:schemeClr val="bg1"/>
                </a:solidFill>
              </a:rPr>
              <a:t> - RAND's </a:t>
            </a:r>
            <a:r>
              <a:rPr lang="en-GB" sz="1100" i="1" dirty="0">
                <a:solidFill>
                  <a:schemeClr val="bg1"/>
                </a:solidFill>
                <a:hlinkClick r:id="rId10" tooltip="en:A Million Random Digits with 100,000 Normal Deviates">
                  <a:extLst>
                    <a:ext uri="{A12FA001-AC4F-418D-AE19-62706E023703}">
                      <ahyp:hlinkClr xmlns:ahyp="http://schemas.microsoft.com/office/drawing/2018/hyperlinkcolor" val="tx"/>
                    </a:ext>
                  </a:extLst>
                </a:hlinkClick>
              </a:rPr>
              <a:t>A Million Random Digits with 100,000 Normal Deviates</a:t>
            </a:r>
            <a:r>
              <a:rPr lang="en-GB" sz="1100" dirty="0">
                <a:solidFill>
                  <a:schemeClr val="bg1"/>
                </a:solidFill>
              </a:rPr>
              <a:t>.</a:t>
            </a:r>
            <a:endParaRPr lang="en-SG" sz="1100" dirty="0">
              <a:solidFill>
                <a:schemeClr val="bg1"/>
              </a:solidFill>
            </a:endParaRPr>
          </a:p>
        </p:txBody>
      </p:sp>
    </p:spTree>
    <p:extLst>
      <p:ext uri="{BB962C8B-B14F-4D97-AF65-F5344CB8AC3E}">
        <p14:creationId xmlns:p14="http://schemas.microsoft.com/office/powerpoint/2010/main" val="2629024693"/>
      </p:ext>
    </p:extLst>
  </p:cSld>
  <p:clrMapOvr>
    <a:masterClrMapping/>
  </p:clrMapOvr>
  <mc:AlternateContent xmlns:mc="http://schemas.openxmlformats.org/markup-compatibility/2006" xmlns:p14="http://schemas.microsoft.com/office/powerpoint/2010/main">
    <mc:Choice Requires="p14">
      <p:transition spd="slow" p14:dur="2000" advTm="15998"/>
    </mc:Choice>
    <mc:Fallback xmlns="">
      <p:transition spd="slow" advTm="1599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0822-1DEB-407F-80FD-81E2FEF38D5D}"/>
              </a:ext>
            </a:extLst>
          </p:cNvPr>
          <p:cNvSpPr>
            <a:spLocks noGrp="1"/>
          </p:cNvSpPr>
          <p:nvPr>
            <p:ph type="title"/>
          </p:nvPr>
        </p:nvSpPr>
        <p:spPr/>
        <p:txBody>
          <a:bodyPr/>
          <a:lstStyle/>
          <a:p>
            <a:r>
              <a:rPr lang="en-SG" dirty="0"/>
              <a:t>Unpredictability Test (</a:t>
            </a:r>
            <a:r>
              <a:rPr lang="en-SG" dirty="0" err="1"/>
              <a:t>cont</a:t>
            </a:r>
            <a:r>
              <a:rPr lang="en-SG" dirty="0"/>
              <a:t>’)</a:t>
            </a:r>
          </a:p>
        </p:txBody>
      </p:sp>
      <p:sp>
        <p:nvSpPr>
          <p:cNvPr id="9" name="Content Placeholder 8">
            <a:extLst>
              <a:ext uri="{FF2B5EF4-FFF2-40B4-BE49-F238E27FC236}">
                <a16:creationId xmlns:a16="http://schemas.microsoft.com/office/drawing/2014/main" id="{BEF623A5-F6F6-423D-BF5B-454CE18AF07C}"/>
              </a:ext>
            </a:extLst>
          </p:cNvPr>
          <p:cNvSpPr>
            <a:spLocks noGrp="1"/>
          </p:cNvSpPr>
          <p:nvPr>
            <p:ph idx="1"/>
          </p:nvPr>
        </p:nvSpPr>
        <p:spPr>
          <a:xfrm>
            <a:off x="1097280" y="1635235"/>
            <a:ext cx="8803178" cy="4233859"/>
          </a:xfrm>
        </p:spPr>
        <p:txBody>
          <a:bodyPr/>
          <a:lstStyle/>
          <a:p>
            <a:r>
              <a:rPr lang="en-SG" dirty="0"/>
              <a:t>Our deep learning model utilizes the </a:t>
            </a:r>
            <a:r>
              <a:rPr lang="en-SG" b="1" dirty="0"/>
              <a:t>periodic</a:t>
            </a:r>
            <a:r>
              <a:rPr lang="en-SG" dirty="0"/>
              <a:t> and </a:t>
            </a:r>
            <a:r>
              <a:rPr lang="en-SG" b="1" dirty="0"/>
              <a:t>correlated</a:t>
            </a:r>
            <a:r>
              <a:rPr lang="en-SG" dirty="0"/>
              <a:t> data to predict the next output</a:t>
            </a:r>
            <a:endParaRPr lang="en-SG" baseline="-25000" dirty="0"/>
          </a:p>
        </p:txBody>
      </p:sp>
      <p:sp>
        <p:nvSpPr>
          <p:cNvPr id="8" name="Date Placeholder 7">
            <a:extLst>
              <a:ext uri="{FF2B5EF4-FFF2-40B4-BE49-F238E27FC236}">
                <a16:creationId xmlns:a16="http://schemas.microsoft.com/office/drawing/2014/main" id="{7B6FD4B6-8172-49D6-8819-7B6B88B2D306}"/>
              </a:ext>
            </a:extLst>
          </p:cNvPr>
          <p:cNvSpPr>
            <a:spLocks noGrp="1"/>
          </p:cNvSpPr>
          <p:nvPr>
            <p:ph type="dt" sz="half" idx="10"/>
          </p:nvPr>
        </p:nvSpPr>
        <p:spPr/>
        <p:txBody>
          <a:bodyPr/>
          <a:lstStyle/>
          <a:p>
            <a:r>
              <a:rPr lang="en-US"/>
              <a:t>Jing Yan Haw, Nhan Duy Truong</a:t>
            </a:r>
            <a:endParaRPr lang="en-SG" dirty="0"/>
          </a:p>
        </p:txBody>
      </p:sp>
      <p:sp>
        <p:nvSpPr>
          <p:cNvPr id="6" name="Footer Placeholder 5">
            <a:extLst>
              <a:ext uri="{FF2B5EF4-FFF2-40B4-BE49-F238E27FC236}">
                <a16:creationId xmlns:a16="http://schemas.microsoft.com/office/drawing/2014/main" id="{07B09BEE-2B34-4F23-AAB0-F0A1A8857196}"/>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4" name="Slide Number Placeholder 3">
            <a:extLst>
              <a:ext uri="{FF2B5EF4-FFF2-40B4-BE49-F238E27FC236}">
                <a16:creationId xmlns:a16="http://schemas.microsoft.com/office/drawing/2014/main" id="{FE2C068A-A8D6-4015-BBEF-6121F7F9EC13}"/>
              </a:ext>
            </a:extLst>
          </p:cNvPr>
          <p:cNvSpPr>
            <a:spLocks noGrp="1"/>
          </p:cNvSpPr>
          <p:nvPr>
            <p:ph type="sldNum" sz="quarter" idx="12"/>
          </p:nvPr>
        </p:nvSpPr>
        <p:spPr/>
        <p:txBody>
          <a:bodyPr/>
          <a:lstStyle/>
          <a:p>
            <a:fld id="{E49445EB-3588-45B3-A4EA-423BD4E34E85}" type="slidenum">
              <a:rPr lang="en-SG" smtClean="0"/>
              <a:t>20</a:t>
            </a:fld>
            <a:endParaRPr lang="en-SG"/>
          </a:p>
        </p:txBody>
      </p:sp>
      <p:pic>
        <p:nvPicPr>
          <p:cNvPr id="5" name="Picture 4">
            <a:extLst>
              <a:ext uri="{FF2B5EF4-FFF2-40B4-BE49-F238E27FC236}">
                <a16:creationId xmlns:a16="http://schemas.microsoft.com/office/drawing/2014/main" id="{218215F3-62DF-4071-BD91-130D5C3E4233}"/>
              </a:ext>
            </a:extLst>
          </p:cNvPr>
          <p:cNvPicPr>
            <a:picLocks noChangeAspect="1"/>
          </p:cNvPicPr>
          <p:nvPr/>
        </p:nvPicPr>
        <p:blipFill>
          <a:blip r:embed="rId4"/>
          <a:stretch>
            <a:fillRect/>
          </a:stretch>
        </p:blipFill>
        <p:spPr>
          <a:xfrm>
            <a:off x="6282396" y="2699472"/>
            <a:ext cx="4485950" cy="2914073"/>
          </a:xfrm>
          <a:prstGeom prst="rect">
            <a:avLst/>
          </a:prstGeom>
        </p:spPr>
      </p:pic>
      <p:pic>
        <p:nvPicPr>
          <p:cNvPr id="7" name="Picture 6">
            <a:extLst>
              <a:ext uri="{FF2B5EF4-FFF2-40B4-BE49-F238E27FC236}">
                <a16:creationId xmlns:a16="http://schemas.microsoft.com/office/drawing/2014/main" id="{953D731B-022F-424A-8806-DF8749EB4306}"/>
              </a:ext>
            </a:extLst>
          </p:cNvPr>
          <p:cNvPicPr>
            <a:picLocks noChangeAspect="1"/>
          </p:cNvPicPr>
          <p:nvPr/>
        </p:nvPicPr>
        <p:blipFill>
          <a:blip r:embed="rId5"/>
          <a:stretch>
            <a:fillRect/>
          </a:stretch>
        </p:blipFill>
        <p:spPr>
          <a:xfrm>
            <a:off x="1184239" y="2684628"/>
            <a:ext cx="4512703" cy="2928917"/>
          </a:xfrm>
          <a:prstGeom prst="rect">
            <a:avLst/>
          </a:prstGeom>
        </p:spPr>
      </p:pic>
      <p:sp>
        <p:nvSpPr>
          <p:cNvPr id="3" name="TextBox 2">
            <a:extLst>
              <a:ext uri="{FF2B5EF4-FFF2-40B4-BE49-F238E27FC236}">
                <a16:creationId xmlns:a16="http://schemas.microsoft.com/office/drawing/2014/main" id="{69117018-409C-42E7-8A58-A6FCB94870A9}"/>
              </a:ext>
            </a:extLst>
          </p:cNvPr>
          <p:cNvSpPr txBox="1"/>
          <p:nvPr/>
        </p:nvSpPr>
        <p:spPr>
          <a:xfrm>
            <a:off x="9853830" y="1994619"/>
            <a:ext cx="1240890" cy="646331"/>
          </a:xfrm>
          <a:prstGeom prst="rect">
            <a:avLst/>
          </a:prstGeom>
          <a:noFill/>
        </p:spPr>
        <p:txBody>
          <a:bodyPr wrap="square" rtlCol="0">
            <a:spAutoFit/>
          </a:bodyPr>
          <a:lstStyle/>
          <a:p>
            <a:r>
              <a:rPr lang="en-SG" dirty="0">
                <a:solidFill>
                  <a:srgbClr val="D097EE"/>
                </a:solidFill>
              </a:rPr>
              <a:t>Quantum </a:t>
            </a:r>
            <a:br>
              <a:rPr lang="en-SG" dirty="0">
                <a:solidFill>
                  <a:srgbClr val="D097EE"/>
                </a:solidFill>
              </a:rPr>
            </a:br>
            <a:r>
              <a:rPr lang="en-SG" dirty="0">
                <a:solidFill>
                  <a:srgbClr val="D097EE"/>
                </a:solidFill>
              </a:rPr>
              <a:t>+ Classical</a:t>
            </a:r>
          </a:p>
        </p:txBody>
      </p:sp>
      <p:sp>
        <p:nvSpPr>
          <p:cNvPr id="10" name="TextBox 9">
            <a:extLst>
              <a:ext uri="{FF2B5EF4-FFF2-40B4-BE49-F238E27FC236}">
                <a16:creationId xmlns:a16="http://schemas.microsoft.com/office/drawing/2014/main" id="{EB23A6EB-570D-4918-AD68-AB389E48927D}"/>
              </a:ext>
            </a:extLst>
          </p:cNvPr>
          <p:cNvSpPr txBox="1"/>
          <p:nvPr/>
        </p:nvSpPr>
        <p:spPr>
          <a:xfrm>
            <a:off x="1036320" y="5428879"/>
            <a:ext cx="1240890" cy="369332"/>
          </a:xfrm>
          <a:prstGeom prst="rect">
            <a:avLst/>
          </a:prstGeom>
          <a:noFill/>
        </p:spPr>
        <p:txBody>
          <a:bodyPr wrap="square" rtlCol="0">
            <a:spAutoFit/>
          </a:bodyPr>
          <a:lstStyle/>
          <a:p>
            <a:r>
              <a:rPr lang="en-SG" dirty="0">
                <a:solidFill>
                  <a:srgbClr val="79B9ED"/>
                </a:solidFill>
              </a:rPr>
              <a:t>Classical</a:t>
            </a:r>
          </a:p>
        </p:txBody>
      </p:sp>
      <p:cxnSp>
        <p:nvCxnSpPr>
          <p:cNvPr id="13" name="Straight Connector 12">
            <a:extLst>
              <a:ext uri="{FF2B5EF4-FFF2-40B4-BE49-F238E27FC236}">
                <a16:creationId xmlns:a16="http://schemas.microsoft.com/office/drawing/2014/main" id="{B565D5EF-A6F0-445C-B488-E563DA609BC6}"/>
              </a:ext>
            </a:extLst>
          </p:cNvPr>
          <p:cNvCxnSpPr>
            <a:stCxn id="3" idx="2"/>
          </p:cNvCxnSpPr>
          <p:nvPr/>
        </p:nvCxnSpPr>
        <p:spPr>
          <a:xfrm flipH="1">
            <a:off x="9996854" y="2640950"/>
            <a:ext cx="477421" cy="550658"/>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7ACEC3-D290-4770-A18A-F323058BA4F3}"/>
              </a:ext>
            </a:extLst>
          </p:cNvPr>
          <p:cNvCxnSpPr>
            <a:cxnSpLocks/>
          </p:cNvCxnSpPr>
          <p:nvPr/>
        </p:nvCxnSpPr>
        <p:spPr>
          <a:xfrm flipH="1">
            <a:off x="1978269" y="4711139"/>
            <a:ext cx="318082" cy="864769"/>
          </a:xfrm>
          <a:prstGeom prst="line">
            <a:avLst/>
          </a:prstGeom>
          <a:ln w="1905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7B3674F-98E2-43D8-8649-EE77263CE7C3}"/>
              </a:ext>
            </a:extLst>
          </p:cNvPr>
          <p:cNvSpPr/>
          <p:nvPr/>
        </p:nvSpPr>
        <p:spPr>
          <a:xfrm>
            <a:off x="2701941" y="5675546"/>
            <a:ext cx="1764073" cy="369332"/>
          </a:xfrm>
          <a:prstGeom prst="rect">
            <a:avLst/>
          </a:prstGeom>
        </p:spPr>
        <p:txBody>
          <a:bodyPr wrap="none">
            <a:spAutoFit/>
          </a:bodyPr>
          <a:lstStyle/>
          <a:p>
            <a:r>
              <a:rPr lang="en-SG" b="1" dirty="0"/>
              <a:t>Power Spectrum</a:t>
            </a:r>
          </a:p>
        </p:txBody>
      </p:sp>
      <p:sp>
        <p:nvSpPr>
          <p:cNvPr id="17" name="Rectangle 16">
            <a:extLst>
              <a:ext uri="{FF2B5EF4-FFF2-40B4-BE49-F238E27FC236}">
                <a16:creationId xmlns:a16="http://schemas.microsoft.com/office/drawing/2014/main" id="{F1CCF705-2315-4840-BFB2-FD0A4F259005}"/>
              </a:ext>
            </a:extLst>
          </p:cNvPr>
          <p:cNvSpPr/>
          <p:nvPr/>
        </p:nvSpPr>
        <p:spPr>
          <a:xfrm>
            <a:off x="7903016" y="5684428"/>
            <a:ext cx="1694631" cy="369332"/>
          </a:xfrm>
          <a:prstGeom prst="rect">
            <a:avLst/>
          </a:prstGeom>
        </p:spPr>
        <p:txBody>
          <a:bodyPr wrap="none">
            <a:spAutoFit/>
          </a:bodyPr>
          <a:lstStyle/>
          <a:p>
            <a:r>
              <a:rPr lang="en-SG" b="1" dirty="0"/>
              <a:t>Autocorrelation</a:t>
            </a:r>
          </a:p>
        </p:txBody>
      </p:sp>
      <p:pic>
        <p:nvPicPr>
          <p:cNvPr id="15" name="Picture 14">
            <a:extLst>
              <a:ext uri="{FF2B5EF4-FFF2-40B4-BE49-F238E27FC236}">
                <a16:creationId xmlns:a16="http://schemas.microsoft.com/office/drawing/2014/main" id="{58BB8582-040F-47C0-94ED-D34CB9CB0F37}"/>
              </a:ext>
            </a:extLst>
          </p:cNvPr>
          <p:cNvPicPr>
            <a:picLocks noChangeAspect="1"/>
          </p:cNvPicPr>
          <p:nvPr/>
        </p:nvPicPr>
        <p:blipFill>
          <a:blip r:embed="rId6"/>
          <a:stretch>
            <a:fillRect/>
          </a:stretch>
        </p:blipFill>
        <p:spPr>
          <a:xfrm>
            <a:off x="2137310" y="2269342"/>
            <a:ext cx="8281690" cy="3895098"/>
          </a:xfrm>
          <a:prstGeom prst="rect">
            <a:avLst/>
          </a:prstGeom>
        </p:spPr>
      </p:pic>
      <p:sp>
        <p:nvSpPr>
          <p:cNvPr id="11" name="Rectangle 10">
            <a:extLst>
              <a:ext uri="{FF2B5EF4-FFF2-40B4-BE49-F238E27FC236}">
                <a16:creationId xmlns:a16="http://schemas.microsoft.com/office/drawing/2014/main" id="{96F82704-C021-44F3-8DC6-BC70236835B4}"/>
              </a:ext>
            </a:extLst>
          </p:cNvPr>
          <p:cNvSpPr/>
          <p:nvPr/>
        </p:nvSpPr>
        <p:spPr>
          <a:xfrm>
            <a:off x="6495060" y="2699472"/>
            <a:ext cx="940267" cy="1159671"/>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1814443129"/>
      </p:ext>
    </p:extLst>
  </p:cSld>
  <p:clrMapOvr>
    <a:masterClrMapping/>
  </p:clrMapOvr>
  <mc:AlternateContent xmlns:mc="http://schemas.openxmlformats.org/markup-compatibility/2006" xmlns:p14="http://schemas.microsoft.com/office/powerpoint/2010/main">
    <mc:Choice Requires="p14">
      <p:transition spd="slow" p14:dur="2000" advTm="53659"/>
    </mc:Choice>
    <mc:Fallback xmlns="">
      <p:transition spd="slow" advTm="536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BC2A-FDF9-450F-92E0-69FF5953E3B8}"/>
              </a:ext>
            </a:extLst>
          </p:cNvPr>
          <p:cNvSpPr>
            <a:spLocks noGrp="1"/>
          </p:cNvSpPr>
          <p:nvPr>
            <p:ph type="title"/>
          </p:nvPr>
        </p:nvSpPr>
        <p:spPr/>
        <p:txBody>
          <a:bodyPr anchor="ctr">
            <a:normAutofit/>
          </a:bodyPr>
          <a:lstStyle/>
          <a:p>
            <a:r>
              <a:rPr lang="en-SG" sz="3700" dirty="0"/>
              <a:t>Uniform Randomness</a:t>
            </a:r>
          </a:p>
        </p:txBody>
      </p:sp>
      <p:graphicFrame>
        <p:nvGraphicFramePr>
          <p:cNvPr id="30" name="Content Placeholder 2">
            <a:extLst>
              <a:ext uri="{FF2B5EF4-FFF2-40B4-BE49-F238E27FC236}">
                <a16:creationId xmlns:a16="http://schemas.microsoft.com/office/drawing/2014/main" id="{9A9FED93-FB52-449E-8319-C5E27FFEA244}"/>
              </a:ext>
            </a:extLst>
          </p:cNvPr>
          <p:cNvGraphicFramePr>
            <a:graphicFrameLocks noGrp="1"/>
          </p:cNvGraphicFramePr>
          <p:nvPr>
            <p:ph idx="1"/>
            <p:extLst>
              <p:ext uri="{D42A27DB-BD31-4B8C-83A1-F6EECF244321}">
                <p14:modId xmlns:p14="http://schemas.microsoft.com/office/powerpoint/2010/main" val="2592772407"/>
              </p:ext>
            </p:extLst>
          </p:nvPr>
        </p:nvGraphicFramePr>
        <p:xfrm>
          <a:off x="1096963" y="1635125"/>
          <a:ext cx="10058400" cy="4233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09B39447-271C-4D6F-A98C-427C4D91B810}"/>
              </a:ext>
            </a:extLst>
          </p:cNvPr>
          <p:cNvSpPr>
            <a:spLocks noGrp="1"/>
          </p:cNvSpPr>
          <p:nvPr>
            <p:ph type="dt" sz="half" idx="10"/>
          </p:nvPr>
        </p:nvSpPr>
        <p:spPr/>
        <p:txBody>
          <a:bodyPr>
            <a:normAutofit/>
          </a:bodyPr>
          <a:lstStyle/>
          <a:p>
            <a:pPr>
              <a:spcAft>
                <a:spcPts val="600"/>
              </a:spcAft>
            </a:pPr>
            <a:r>
              <a:rPr lang="en-US"/>
              <a:t>Jing Yan Haw, Nhan Duy Truong</a:t>
            </a:r>
            <a:endParaRPr lang="en-SG"/>
          </a:p>
        </p:txBody>
      </p:sp>
      <p:sp>
        <p:nvSpPr>
          <p:cNvPr id="5" name="Footer Placeholder 4">
            <a:extLst>
              <a:ext uri="{FF2B5EF4-FFF2-40B4-BE49-F238E27FC236}">
                <a16:creationId xmlns:a16="http://schemas.microsoft.com/office/drawing/2014/main" id="{468DE160-CD7A-4BE4-BD75-5791D85A44A8}"/>
              </a:ext>
            </a:extLst>
          </p:cNvPr>
          <p:cNvSpPr>
            <a:spLocks noGrp="1"/>
          </p:cNvSpPr>
          <p:nvPr>
            <p:ph type="ftr" sz="quarter" idx="11"/>
          </p:nvPr>
        </p:nvSpPr>
        <p:spPr/>
        <p:txBody>
          <a:bodyPr>
            <a:normAutofit/>
          </a:bodyPr>
          <a:lstStyle/>
          <a:p>
            <a:pPr>
              <a:spcAft>
                <a:spcPts val="600"/>
              </a:spcAft>
            </a:pPr>
            <a:r>
              <a:rPr lang="en-GB" sz="900"/>
              <a:t>Benchmarking a Quantum Random Number Generator with Machine Learning</a:t>
            </a:r>
            <a:endParaRPr lang="en-SG" sz="900"/>
          </a:p>
        </p:txBody>
      </p:sp>
      <p:sp>
        <p:nvSpPr>
          <p:cNvPr id="4" name="Slide Number Placeholder 3">
            <a:extLst>
              <a:ext uri="{FF2B5EF4-FFF2-40B4-BE49-F238E27FC236}">
                <a16:creationId xmlns:a16="http://schemas.microsoft.com/office/drawing/2014/main" id="{2ADBB6F3-9A60-43A7-A377-A36550DB7222}"/>
              </a:ext>
            </a:extLst>
          </p:cNvPr>
          <p:cNvSpPr>
            <a:spLocks noGrp="1"/>
          </p:cNvSpPr>
          <p:nvPr>
            <p:ph type="sldNum" sz="quarter" idx="12"/>
          </p:nvPr>
        </p:nvSpPr>
        <p:spPr/>
        <p:txBody>
          <a:bodyPr>
            <a:normAutofit/>
          </a:bodyPr>
          <a:lstStyle/>
          <a:p>
            <a:pPr>
              <a:spcAft>
                <a:spcPts val="600"/>
              </a:spcAft>
            </a:pPr>
            <a:fld id="{E49445EB-3588-45B3-A4EA-423BD4E34E85}" type="slidenum">
              <a:rPr lang="en-SG" smtClean="0"/>
              <a:pPr>
                <a:spcAft>
                  <a:spcPts val="600"/>
                </a:spcAft>
              </a:pPr>
              <a:t>21</a:t>
            </a:fld>
            <a:endParaRPr lang="en-SG"/>
          </a:p>
        </p:txBody>
      </p:sp>
    </p:spTree>
    <p:extLst>
      <p:ext uri="{BB962C8B-B14F-4D97-AF65-F5344CB8AC3E}">
        <p14:creationId xmlns:p14="http://schemas.microsoft.com/office/powerpoint/2010/main" val="1215655094"/>
      </p:ext>
    </p:extLst>
  </p:cSld>
  <p:clrMapOvr>
    <a:masterClrMapping/>
  </p:clrMapOvr>
  <mc:AlternateContent xmlns:mc="http://schemas.openxmlformats.org/markup-compatibility/2006" xmlns:p14="http://schemas.microsoft.com/office/powerpoint/2010/main">
    <mc:Choice Requires="p14">
      <p:transition spd="slow" p14:dur="2000" advTm="32453"/>
    </mc:Choice>
    <mc:Fallback xmlns="">
      <p:transition spd="slow" advTm="3245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B8AD-49B7-40BF-9A81-6D69F287BA04}"/>
              </a:ext>
            </a:extLst>
          </p:cNvPr>
          <p:cNvSpPr>
            <a:spLocks noGrp="1"/>
          </p:cNvSpPr>
          <p:nvPr>
            <p:ph type="title"/>
          </p:nvPr>
        </p:nvSpPr>
        <p:spPr/>
        <p:txBody>
          <a:bodyPr/>
          <a:lstStyle/>
          <a:p>
            <a:r>
              <a:rPr lang="en-SG"/>
              <a:t>NIST Test</a:t>
            </a:r>
            <a:endParaRPr lang="en-SG" dirty="0"/>
          </a:p>
        </p:txBody>
      </p:sp>
      <p:sp>
        <p:nvSpPr>
          <p:cNvPr id="3" name="Content Placeholder 2">
            <a:extLst>
              <a:ext uri="{FF2B5EF4-FFF2-40B4-BE49-F238E27FC236}">
                <a16:creationId xmlns:a16="http://schemas.microsoft.com/office/drawing/2014/main" id="{726E4CC4-0177-410C-8CCC-1E1A121B03D3}"/>
              </a:ext>
            </a:extLst>
          </p:cNvPr>
          <p:cNvSpPr>
            <a:spLocks noGrp="1"/>
          </p:cNvSpPr>
          <p:nvPr>
            <p:ph idx="1"/>
          </p:nvPr>
        </p:nvSpPr>
        <p:spPr/>
        <p:txBody>
          <a:bodyPr/>
          <a:lstStyle/>
          <a:p>
            <a:r>
              <a:rPr lang="en-SG" dirty="0"/>
              <a:t>QRNG and CRNGs with period M &gt; 2</a:t>
            </a:r>
            <a:r>
              <a:rPr lang="en-SG" baseline="30000" dirty="0"/>
              <a:t>28 </a:t>
            </a:r>
            <a:r>
              <a:rPr lang="en-SG" dirty="0"/>
              <a:t>pass the NIST</a:t>
            </a:r>
            <a:r>
              <a:rPr lang="en-SG" baseline="30000" dirty="0"/>
              <a:t>1</a:t>
            </a:r>
            <a:r>
              <a:rPr lang="en-SG" dirty="0"/>
              <a:t> test</a:t>
            </a:r>
            <a:endParaRPr lang="en-SG" baseline="30000" dirty="0"/>
          </a:p>
        </p:txBody>
      </p:sp>
      <p:sp>
        <p:nvSpPr>
          <p:cNvPr id="4" name="Date Placeholder 3">
            <a:extLst>
              <a:ext uri="{FF2B5EF4-FFF2-40B4-BE49-F238E27FC236}">
                <a16:creationId xmlns:a16="http://schemas.microsoft.com/office/drawing/2014/main" id="{D0544AD8-8FB8-4CD9-A907-AB201221FA78}"/>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32EEC272-F11D-452A-B962-6E129B336313}"/>
              </a:ext>
            </a:extLst>
          </p:cNvPr>
          <p:cNvSpPr>
            <a:spLocks noGrp="1"/>
          </p:cNvSpPr>
          <p:nvPr>
            <p:ph type="ftr" sz="quarter" idx="11"/>
          </p:nvPr>
        </p:nvSpPr>
        <p:spPr/>
        <p:txBody>
          <a:bodyPr/>
          <a:lstStyle/>
          <a:p>
            <a:r>
              <a:rPr lang="en-GB"/>
              <a:t>Benchmarking a Quantum Random Number Generator with Machine Learning</a:t>
            </a:r>
            <a:endParaRPr lang="en-SG" dirty="0"/>
          </a:p>
        </p:txBody>
      </p:sp>
      <p:sp>
        <p:nvSpPr>
          <p:cNvPr id="6" name="Slide Number Placeholder 5">
            <a:extLst>
              <a:ext uri="{FF2B5EF4-FFF2-40B4-BE49-F238E27FC236}">
                <a16:creationId xmlns:a16="http://schemas.microsoft.com/office/drawing/2014/main" id="{65FD55CC-4835-4948-944E-586F537A323A}"/>
              </a:ext>
            </a:extLst>
          </p:cNvPr>
          <p:cNvSpPr>
            <a:spLocks noGrp="1"/>
          </p:cNvSpPr>
          <p:nvPr>
            <p:ph type="sldNum" sz="quarter" idx="12"/>
          </p:nvPr>
        </p:nvSpPr>
        <p:spPr/>
        <p:txBody>
          <a:bodyPr/>
          <a:lstStyle/>
          <a:p>
            <a:fld id="{E49445EB-3588-45B3-A4EA-423BD4E34E85}" type="slidenum">
              <a:rPr lang="en-SG" smtClean="0"/>
              <a:t>22</a:t>
            </a:fld>
            <a:endParaRPr lang="en-SG"/>
          </a:p>
        </p:txBody>
      </p:sp>
      <p:pic>
        <p:nvPicPr>
          <p:cNvPr id="7" name="Picture 6">
            <a:extLst>
              <a:ext uri="{FF2B5EF4-FFF2-40B4-BE49-F238E27FC236}">
                <a16:creationId xmlns:a16="http://schemas.microsoft.com/office/drawing/2014/main" id="{F8ACD629-F809-47DB-A586-9882D9DD34C4}"/>
              </a:ext>
            </a:extLst>
          </p:cNvPr>
          <p:cNvPicPr>
            <a:picLocks noChangeAspect="1"/>
          </p:cNvPicPr>
          <p:nvPr/>
        </p:nvPicPr>
        <p:blipFill>
          <a:blip r:embed="rId4"/>
          <a:stretch>
            <a:fillRect/>
          </a:stretch>
        </p:blipFill>
        <p:spPr>
          <a:xfrm>
            <a:off x="758627" y="2089019"/>
            <a:ext cx="7494293" cy="3780074"/>
          </a:xfrm>
          <a:prstGeom prst="rect">
            <a:avLst/>
          </a:prstGeom>
        </p:spPr>
      </p:pic>
      <p:sp>
        <p:nvSpPr>
          <p:cNvPr id="8" name="Rectangle 7">
            <a:extLst>
              <a:ext uri="{FF2B5EF4-FFF2-40B4-BE49-F238E27FC236}">
                <a16:creationId xmlns:a16="http://schemas.microsoft.com/office/drawing/2014/main" id="{FE7C0C47-8858-48B9-9CE1-2FBD08A5C580}"/>
              </a:ext>
            </a:extLst>
          </p:cNvPr>
          <p:cNvSpPr/>
          <p:nvPr/>
        </p:nvSpPr>
        <p:spPr>
          <a:xfrm>
            <a:off x="1097280" y="6033634"/>
            <a:ext cx="8382000" cy="261610"/>
          </a:xfrm>
          <a:prstGeom prst="rect">
            <a:avLst/>
          </a:prstGeom>
        </p:spPr>
        <p:txBody>
          <a:bodyPr wrap="square">
            <a:spAutoFit/>
          </a:bodyPr>
          <a:lstStyle/>
          <a:p>
            <a:r>
              <a:rPr lang="en-SG" sz="1100" i="1" dirty="0">
                <a:solidFill>
                  <a:schemeClr val="tx1">
                    <a:lumMod val="50000"/>
                    <a:lumOff val="50000"/>
                  </a:schemeClr>
                </a:solidFill>
              </a:rPr>
              <a:t>[1] A. </a:t>
            </a:r>
            <a:r>
              <a:rPr lang="en-SG" sz="1100" i="1" dirty="0" err="1">
                <a:solidFill>
                  <a:schemeClr val="tx1">
                    <a:lumMod val="50000"/>
                    <a:lumOff val="50000"/>
                  </a:schemeClr>
                </a:solidFill>
              </a:rPr>
              <a:t>Rukhin</a:t>
            </a:r>
            <a:r>
              <a:rPr lang="en-SG" sz="1100" i="1" dirty="0">
                <a:solidFill>
                  <a:schemeClr val="tx1">
                    <a:lumMod val="50000"/>
                    <a:lumOff val="50000"/>
                  </a:schemeClr>
                </a:solidFill>
              </a:rPr>
              <a:t>, et. al Booz-Allen Hamilton, McLean, VA, USA, Tech. Rep., 2001</a:t>
            </a:r>
          </a:p>
        </p:txBody>
      </p:sp>
      <p:grpSp>
        <p:nvGrpSpPr>
          <p:cNvPr id="17" name="Group 16">
            <a:extLst>
              <a:ext uri="{FF2B5EF4-FFF2-40B4-BE49-F238E27FC236}">
                <a16:creationId xmlns:a16="http://schemas.microsoft.com/office/drawing/2014/main" id="{A3B58ED3-578B-4313-8CCF-01FE33035152}"/>
              </a:ext>
            </a:extLst>
          </p:cNvPr>
          <p:cNvGrpSpPr/>
          <p:nvPr/>
        </p:nvGrpSpPr>
        <p:grpSpPr>
          <a:xfrm>
            <a:off x="8712747" y="2181009"/>
            <a:ext cx="2658943" cy="990193"/>
            <a:chOff x="1097280" y="2273629"/>
            <a:chExt cx="2658943" cy="990193"/>
          </a:xfrm>
        </p:grpSpPr>
        <p:sp>
          <p:nvSpPr>
            <p:cNvPr id="12" name="Rectangle 11">
              <a:extLst>
                <a:ext uri="{FF2B5EF4-FFF2-40B4-BE49-F238E27FC236}">
                  <a16:creationId xmlns:a16="http://schemas.microsoft.com/office/drawing/2014/main" id="{CB42BBB6-A60C-4DB5-BA87-2B0C3ABB09B1}"/>
                </a:ext>
              </a:extLst>
            </p:cNvPr>
            <p:cNvSpPr/>
            <p:nvPr/>
          </p:nvSpPr>
          <p:spPr>
            <a:xfrm>
              <a:off x="2036049" y="2341176"/>
              <a:ext cx="728084" cy="369332"/>
            </a:xfrm>
            <a:prstGeom prst="rect">
              <a:avLst/>
            </a:prstGeom>
          </p:spPr>
          <p:txBody>
            <a:bodyPr wrap="none">
              <a:spAutoFit/>
            </a:bodyPr>
            <a:lstStyle/>
            <a:p>
              <a:r>
                <a:rPr lang="en-SG" dirty="0"/>
                <a:t>CRNG</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66BB2F0-6E1E-4DDD-A17F-F8B3F64C9D12}"/>
                    </a:ext>
                  </a:extLst>
                </p:cNvPr>
                <p:cNvSpPr txBox="1"/>
                <p:nvPr/>
              </p:nvSpPr>
              <p:spPr>
                <a:xfrm>
                  <a:off x="1102996" y="2809011"/>
                  <a:ext cx="2653227" cy="246286"/>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SG" sz="1600" b="0" i="1" smtClean="0">
                                <a:latin typeface="Cambria Math" panose="02040503050406030204" pitchFamily="18" charset="0"/>
                              </a:rPr>
                            </m:ctrlPr>
                          </m:sSubPr>
                          <m:e>
                            <m:r>
                              <a:rPr lang="en-SG" sz="1600" b="0" i="1" smtClean="0">
                                <a:latin typeface="Cambria Math" panose="02040503050406030204" pitchFamily="18" charset="0"/>
                              </a:rPr>
                              <m:t>𝑋</m:t>
                            </m:r>
                          </m:e>
                          <m:sub>
                            <m:r>
                              <a:rPr lang="en-SG" sz="1600" b="0" i="1" smtClean="0">
                                <a:latin typeface="Cambria Math" panose="02040503050406030204" pitchFamily="18" charset="0"/>
                              </a:rPr>
                              <m:t>𝑛</m:t>
                            </m:r>
                          </m:sub>
                        </m:sSub>
                        <m:r>
                          <a:rPr lang="en-SG" sz="1600" b="0" i="1" smtClean="0">
                            <a:latin typeface="Cambria Math" panose="02040503050406030204" pitchFamily="18" charset="0"/>
                          </a:rPr>
                          <m:t>=</m:t>
                        </m:r>
                        <m:d>
                          <m:dPr>
                            <m:ctrlPr>
                              <a:rPr lang="en-SG" sz="1600" b="0" i="1" smtClean="0">
                                <a:latin typeface="Cambria Math" panose="02040503050406030204" pitchFamily="18" charset="0"/>
                              </a:rPr>
                            </m:ctrlPr>
                          </m:dPr>
                          <m:e>
                            <m:r>
                              <a:rPr lang="en-SG" sz="1600" b="0" i="1" smtClean="0">
                                <a:latin typeface="Cambria Math" panose="02040503050406030204" pitchFamily="18" charset="0"/>
                              </a:rPr>
                              <m:t>𝑎</m:t>
                            </m:r>
                            <m:sSub>
                              <m:sSubPr>
                                <m:ctrlPr>
                                  <a:rPr lang="en-SG" sz="1600" b="0" i="1" smtClean="0">
                                    <a:latin typeface="Cambria Math" panose="02040503050406030204" pitchFamily="18" charset="0"/>
                                  </a:rPr>
                                </m:ctrlPr>
                              </m:sSubPr>
                              <m:e>
                                <m:r>
                                  <a:rPr lang="en-SG" sz="1600" b="0" i="1" smtClean="0">
                                    <a:latin typeface="Cambria Math" panose="02040503050406030204" pitchFamily="18" charset="0"/>
                                  </a:rPr>
                                  <m:t>𝑋</m:t>
                                </m:r>
                              </m:e>
                              <m:sub>
                                <m:r>
                                  <a:rPr lang="en-SG" sz="1600" b="0" i="1" smtClean="0">
                                    <a:latin typeface="Cambria Math" panose="02040503050406030204" pitchFamily="18" charset="0"/>
                                  </a:rPr>
                                  <m:t>𝑛</m:t>
                                </m:r>
                                <m:r>
                                  <a:rPr lang="en-SG" sz="1600" b="0" i="1" smtClean="0">
                                    <a:latin typeface="Cambria Math" panose="02040503050406030204" pitchFamily="18" charset="0"/>
                                  </a:rPr>
                                  <m:t>−1</m:t>
                                </m:r>
                              </m:sub>
                            </m:sSub>
                            <m:r>
                              <a:rPr lang="en-SG" sz="1600" b="0" i="1" smtClean="0">
                                <a:latin typeface="Cambria Math" panose="02040503050406030204" pitchFamily="18" charset="0"/>
                              </a:rPr>
                              <m:t>+</m:t>
                            </m:r>
                            <m:r>
                              <a:rPr lang="en-SG" sz="1600" b="0" i="1" smtClean="0">
                                <a:latin typeface="Cambria Math" panose="02040503050406030204" pitchFamily="18" charset="0"/>
                              </a:rPr>
                              <m:t>𝑐</m:t>
                            </m:r>
                          </m:e>
                        </m:d>
                        <m:r>
                          <a:rPr lang="en-SG" sz="1600" b="0" i="1" smtClean="0">
                            <a:latin typeface="Cambria Math" panose="02040503050406030204" pitchFamily="18" charset="0"/>
                          </a:rPr>
                          <m:t> </m:t>
                        </m:r>
                        <m:d>
                          <m:dPr>
                            <m:ctrlPr>
                              <a:rPr lang="en-SG" sz="1600" b="0" i="1" smtClean="0">
                                <a:latin typeface="Cambria Math" panose="02040503050406030204" pitchFamily="18" charset="0"/>
                              </a:rPr>
                            </m:ctrlPr>
                          </m:dPr>
                          <m:e>
                            <m:r>
                              <m:rPr>
                                <m:sty m:val="p"/>
                              </m:rPr>
                              <a:rPr lang="en-SG" sz="1600" b="0" i="0" smtClean="0">
                                <a:latin typeface="Cambria Math" panose="02040503050406030204" pitchFamily="18" charset="0"/>
                              </a:rPr>
                              <m:t>mod</m:t>
                            </m:r>
                            <m:r>
                              <a:rPr lang="en-SG" sz="1600" b="0" i="0" smtClean="0">
                                <a:latin typeface="Cambria Math" panose="02040503050406030204" pitchFamily="18" charset="0"/>
                              </a:rPr>
                              <m:t> </m:t>
                            </m:r>
                            <m:r>
                              <a:rPr lang="en-SG" sz="1600" b="0" i="1" smtClean="0">
                                <a:latin typeface="Cambria Math" panose="02040503050406030204" pitchFamily="18" charset="0"/>
                              </a:rPr>
                              <m:t>𝑀</m:t>
                            </m:r>
                          </m:e>
                        </m:d>
                      </m:oMath>
                    </m:oMathPara>
                  </a14:m>
                  <a:br>
                    <a:rPr lang="en-SG" sz="1600" b="0" dirty="0"/>
                  </a:br>
                  <a:endParaRPr lang="en-SG" sz="1600" dirty="0"/>
                </a:p>
              </p:txBody>
            </p:sp>
          </mc:Choice>
          <mc:Fallback xmlns="">
            <p:sp>
              <p:nvSpPr>
                <p:cNvPr id="13" name="TextBox 12">
                  <a:extLst>
                    <a:ext uri="{FF2B5EF4-FFF2-40B4-BE49-F238E27FC236}">
                      <a16:creationId xmlns:a16="http://schemas.microsoft.com/office/drawing/2014/main" id="{E66BB2F0-6E1E-4DDD-A17F-F8B3F64C9D12}"/>
                    </a:ext>
                  </a:extLst>
                </p:cNvPr>
                <p:cNvSpPr txBox="1">
                  <a:spLocks noRot="1" noChangeAspect="1" noMove="1" noResize="1" noEditPoints="1" noAdjustHandles="1" noChangeArrowheads="1" noChangeShapeType="1" noTextEdit="1"/>
                </p:cNvSpPr>
                <p:nvPr/>
              </p:nvSpPr>
              <p:spPr>
                <a:xfrm>
                  <a:off x="1102996" y="2809011"/>
                  <a:ext cx="2653227" cy="246286"/>
                </a:xfrm>
                <a:prstGeom prst="rect">
                  <a:avLst/>
                </a:prstGeom>
                <a:blipFill>
                  <a:blip r:embed="rId7"/>
                  <a:stretch>
                    <a:fillRect b="-15000"/>
                  </a:stretch>
                </a:blipFill>
              </p:spPr>
              <p:txBody>
                <a:bodyPr/>
                <a:lstStyle/>
                <a:p>
                  <a:r>
                    <a:rPr lang="en-SG">
                      <a:noFill/>
                    </a:rPr>
                    <a:t> </a:t>
                  </a:r>
                </a:p>
              </p:txBody>
            </p:sp>
          </mc:Fallback>
        </mc:AlternateContent>
        <p:sp>
          <p:nvSpPr>
            <p:cNvPr id="15" name="Rectangle: Rounded Corners 14">
              <a:extLst>
                <a:ext uri="{FF2B5EF4-FFF2-40B4-BE49-F238E27FC236}">
                  <a16:creationId xmlns:a16="http://schemas.microsoft.com/office/drawing/2014/main" id="{88DF6A72-AF2C-4401-A285-472C3DAFC695}"/>
                </a:ext>
              </a:extLst>
            </p:cNvPr>
            <p:cNvSpPr/>
            <p:nvPr/>
          </p:nvSpPr>
          <p:spPr>
            <a:xfrm>
              <a:off x="1097280" y="2273629"/>
              <a:ext cx="2588905" cy="990193"/>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G" sz="1600"/>
            </a:p>
          </p:txBody>
        </p:sp>
      </p:grpSp>
      <p:pic>
        <p:nvPicPr>
          <p:cNvPr id="16" name="Picture 15">
            <a:extLst>
              <a:ext uri="{FF2B5EF4-FFF2-40B4-BE49-F238E27FC236}">
                <a16:creationId xmlns:a16="http://schemas.microsoft.com/office/drawing/2014/main" id="{7DC10307-5A7B-4CB6-AE22-C6E6648DEF11}"/>
              </a:ext>
            </a:extLst>
          </p:cNvPr>
          <p:cNvPicPr>
            <a:picLocks noChangeAspect="1"/>
          </p:cNvPicPr>
          <p:nvPr/>
        </p:nvPicPr>
        <p:blipFill>
          <a:blip r:embed="rId8"/>
          <a:stretch>
            <a:fillRect/>
          </a:stretch>
        </p:blipFill>
        <p:spPr>
          <a:xfrm>
            <a:off x="8239301" y="3441922"/>
            <a:ext cx="3605837" cy="2476423"/>
          </a:xfrm>
          <a:prstGeom prst="rect">
            <a:avLst/>
          </a:prstGeom>
        </p:spPr>
      </p:pic>
      <p:sp>
        <p:nvSpPr>
          <p:cNvPr id="18" name="Rectangle 17">
            <a:extLst>
              <a:ext uri="{FF2B5EF4-FFF2-40B4-BE49-F238E27FC236}">
                <a16:creationId xmlns:a16="http://schemas.microsoft.com/office/drawing/2014/main" id="{A76C278E-4E84-4297-8441-9A7CAF9486A1}"/>
              </a:ext>
            </a:extLst>
          </p:cNvPr>
          <p:cNvSpPr/>
          <p:nvPr/>
        </p:nvSpPr>
        <p:spPr>
          <a:xfrm>
            <a:off x="4345969" y="2424701"/>
            <a:ext cx="3677320" cy="3444392"/>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1460521496"/>
      </p:ext>
    </p:extLst>
  </p:cSld>
  <p:clrMapOvr>
    <a:masterClrMapping/>
  </p:clrMapOvr>
  <mc:AlternateContent xmlns:mc="http://schemas.openxmlformats.org/markup-compatibility/2006" xmlns:p14="http://schemas.microsoft.com/office/powerpoint/2010/main">
    <mc:Choice Requires="p14">
      <p:transition spd="slow" p14:dur="2000" advTm="28322"/>
    </mc:Choice>
    <mc:Fallback xmlns="">
      <p:transition spd="slow" advTm="28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222F-2A0C-40B1-9F24-519E43BF40EC}"/>
              </a:ext>
            </a:extLst>
          </p:cNvPr>
          <p:cNvSpPr>
            <a:spLocks noGrp="1"/>
          </p:cNvSpPr>
          <p:nvPr>
            <p:ph type="title"/>
          </p:nvPr>
        </p:nvSpPr>
        <p:spPr/>
        <p:txBody>
          <a:bodyPr/>
          <a:lstStyle/>
          <a:p>
            <a:r>
              <a:rPr lang="en-SG" dirty="0"/>
              <a:t>ML Benchmarking</a:t>
            </a:r>
          </a:p>
        </p:txBody>
      </p:sp>
      <p:sp>
        <p:nvSpPr>
          <p:cNvPr id="3" name="Content Placeholder 2">
            <a:extLst>
              <a:ext uri="{FF2B5EF4-FFF2-40B4-BE49-F238E27FC236}">
                <a16:creationId xmlns:a16="http://schemas.microsoft.com/office/drawing/2014/main" id="{1C20D474-518F-4DD6-BD23-27A3E2289435}"/>
              </a:ext>
            </a:extLst>
          </p:cNvPr>
          <p:cNvSpPr>
            <a:spLocks noGrp="1"/>
          </p:cNvSpPr>
          <p:nvPr>
            <p:ph idx="1"/>
          </p:nvPr>
        </p:nvSpPr>
        <p:spPr>
          <a:xfrm>
            <a:off x="6954982" y="1635235"/>
            <a:ext cx="4200698" cy="4233859"/>
          </a:xfrm>
        </p:spPr>
        <p:txBody>
          <a:bodyPr/>
          <a:lstStyle/>
          <a:p>
            <a:r>
              <a:rPr lang="en-SG" dirty="0"/>
              <a:t>CRNGs with period </a:t>
            </a:r>
            <a:br>
              <a:rPr lang="en-SG" dirty="0"/>
            </a:br>
            <a:r>
              <a:rPr lang="en-SG" dirty="0"/>
              <a:t>M &lt; 2</a:t>
            </a:r>
            <a:r>
              <a:rPr lang="en-SG" baseline="30000" dirty="0"/>
              <a:t>30 </a:t>
            </a:r>
            <a:r>
              <a:rPr lang="en-SG" dirty="0"/>
              <a:t>failed the test (P</a:t>
            </a:r>
            <a:r>
              <a:rPr lang="en-SG" baseline="-25000" dirty="0"/>
              <a:t>ML</a:t>
            </a:r>
            <a:r>
              <a:rPr lang="en-SG" dirty="0"/>
              <a:t> &gt;1/2</a:t>
            </a:r>
            <a:r>
              <a:rPr lang="en-SG" baseline="30000" dirty="0"/>
              <a:t>8</a:t>
            </a:r>
            <a:r>
              <a:rPr lang="en-SG" dirty="0"/>
              <a:t>)</a:t>
            </a:r>
          </a:p>
          <a:p>
            <a:endParaRPr lang="en-SG" dirty="0"/>
          </a:p>
          <a:p>
            <a:r>
              <a:rPr lang="en-SG" dirty="0"/>
              <a:t>Interestingly, even though CRNG with period M= 2</a:t>
            </a:r>
            <a:r>
              <a:rPr lang="en-SG" baseline="30000" dirty="0"/>
              <a:t>28</a:t>
            </a:r>
            <a:r>
              <a:rPr lang="en-SG" dirty="0"/>
              <a:t> passed the NIST test, </a:t>
            </a:r>
            <a:br>
              <a:rPr lang="en-SG" dirty="0"/>
            </a:br>
            <a:r>
              <a:rPr lang="en-SG" dirty="0"/>
              <a:t>it didn’t pass the ML test!</a:t>
            </a:r>
          </a:p>
          <a:p>
            <a:endParaRPr lang="en-SG" dirty="0"/>
          </a:p>
          <a:p>
            <a:r>
              <a:rPr lang="en-SG" dirty="0"/>
              <a:t>For CRNG with M = 2</a:t>
            </a:r>
            <a:r>
              <a:rPr lang="en-SG" baseline="30000" dirty="0"/>
              <a:t>30 </a:t>
            </a:r>
            <a:r>
              <a:rPr lang="en-SG" dirty="0"/>
              <a:t>, more data are needed to train the ML</a:t>
            </a:r>
          </a:p>
          <a:p>
            <a:endParaRPr lang="en-SG" dirty="0"/>
          </a:p>
        </p:txBody>
      </p:sp>
      <p:sp>
        <p:nvSpPr>
          <p:cNvPr id="4" name="Date Placeholder 3">
            <a:extLst>
              <a:ext uri="{FF2B5EF4-FFF2-40B4-BE49-F238E27FC236}">
                <a16:creationId xmlns:a16="http://schemas.microsoft.com/office/drawing/2014/main" id="{49DBA4BD-3643-4917-AE1C-7F18F4477A09}"/>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EF55CB5A-FDB2-4C1A-89EF-D6FF85A87127}"/>
              </a:ext>
            </a:extLst>
          </p:cNvPr>
          <p:cNvSpPr>
            <a:spLocks noGrp="1"/>
          </p:cNvSpPr>
          <p:nvPr>
            <p:ph type="ftr" sz="quarter" idx="11"/>
          </p:nvPr>
        </p:nvSpPr>
        <p:spPr/>
        <p:txBody>
          <a:bodyPr/>
          <a:lstStyle/>
          <a:p>
            <a:r>
              <a:rPr lang="en-GB"/>
              <a:t>Benchmarking a Quantum Random Number Generator with Machine Learning</a:t>
            </a:r>
            <a:endParaRPr lang="en-SG" dirty="0"/>
          </a:p>
        </p:txBody>
      </p:sp>
      <p:sp>
        <p:nvSpPr>
          <p:cNvPr id="6" name="Slide Number Placeholder 5">
            <a:extLst>
              <a:ext uri="{FF2B5EF4-FFF2-40B4-BE49-F238E27FC236}">
                <a16:creationId xmlns:a16="http://schemas.microsoft.com/office/drawing/2014/main" id="{787AF382-8A64-4314-95DE-E46DCD65B839}"/>
              </a:ext>
            </a:extLst>
          </p:cNvPr>
          <p:cNvSpPr>
            <a:spLocks noGrp="1"/>
          </p:cNvSpPr>
          <p:nvPr>
            <p:ph type="sldNum" sz="quarter" idx="12"/>
          </p:nvPr>
        </p:nvSpPr>
        <p:spPr/>
        <p:txBody>
          <a:bodyPr/>
          <a:lstStyle/>
          <a:p>
            <a:fld id="{E49445EB-3588-45B3-A4EA-423BD4E34E85}" type="slidenum">
              <a:rPr lang="en-SG" smtClean="0"/>
              <a:t>23</a:t>
            </a:fld>
            <a:endParaRPr lang="en-SG"/>
          </a:p>
        </p:txBody>
      </p:sp>
      <p:pic>
        <p:nvPicPr>
          <p:cNvPr id="7" name="Picture 6">
            <a:extLst>
              <a:ext uri="{FF2B5EF4-FFF2-40B4-BE49-F238E27FC236}">
                <a16:creationId xmlns:a16="http://schemas.microsoft.com/office/drawing/2014/main" id="{A3E09914-C06A-420F-AC28-38D72F9AEA0C}"/>
              </a:ext>
            </a:extLst>
          </p:cNvPr>
          <p:cNvPicPr>
            <a:picLocks noChangeAspect="1"/>
          </p:cNvPicPr>
          <p:nvPr/>
        </p:nvPicPr>
        <p:blipFill>
          <a:blip r:embed="rId4"/>
          <a:stretch>
            <a:fillRect/>
          </a:stretch>
        </p:blipFill>
        <p:spPr>
          <a:xfrm>
            <a:off x="722947" y="1866542"/>
            <a:ext cx="6088787" cy="4105782"/>
          </a:xfrm>
          <a:prstGeom prst="rect">
            <a:avLst/>
          </a:prstGeom>
        </p:spPr>
      </p:pic>
      <p:sp>
        <p:nvSpPr>
          <p:cNvPr id="11" name="Rectangle 10">
            <a:extLst>
              <a:ext uri="{FF2B5EF4-FFF2-40B4-BE49-F238E27FC236}">
                <a16:creationId xmlns:a16="http://schemas.microsoft.com/office/drawing/2014/main" id="{70AD07AE-7599-4565-8451-FA9FFE3B30CC}"/>
              </a:ext>
            </a:extLst>
          </p:cNvPr>
          <p:cNvSpPr/>
          <p:nvPr/>
        </p:nvSpPr>
        <p:spPr>
          <a:xfrm>
            <a:off x="3549003" y="4522274"/>
            <a:ext cx="868885" cy="114906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2" name="Rectangle 11">
            <a:extLst>
              <a:ext uri="{FF2B5EF4-FFF2-40B4-BE49-F238E27FC236}">
                <a16:creationId xmlns:a16="http://schemas.microsoft.com/office/drawing/2014/main" id="{7F32A955-4766-4533-ACA2-4A0F2AFAD033}"/>
              </a:ext>
            </a:extLst>
          </p:cNvPr>
          <p:cNvSpPr/>
          <p:nvPr/>
        </p:nvSpPr>
        <p:spPr>
          <a:xfrm>
            <a:off x="4581684" y="4522273"/>
            <a:ext cx="868885" cy="114906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5" name="Rectangle 14">
            <a:extLst>
              <a:ext uri="{FF2B5EF4-FFF2-40B4-BE49-F238E27FC236}">
                <a16:creationId xmlns:a16="http://schemas.microsoft.com/office/drawing/2014/main" id="{C718470D-0DBE-4B68-AE91-1C3095D7103F}"/>
              </a:ext>
            </a:extLst>
          </p:cNvPr>
          <p:cNvSpPr/>
          <p:nvPr/>
        </p:nvSpPr>
        <p:spPr>
          <a:xfrm>
            <a:off x="1534937" y="2513618"/>
            <a:ext cx="331963" cy="2348896"/>
          </a:xfrm>
          <a:prstGeom prst="rect">
            <a:avLst/>
          </a:prstGeom>
          <a:solidFill>
            <a:srgbClr val="EFA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60D99FB9-1C72-4BBE-85E6-6D3DA285FE6C}"/>
              </a:ext>
            </a:extLst>
          </p:cNvPr>
          <p:cNvSpPr/>
          <p:nvPr/>
        </p:nvSpPr>
        <p:spPr>
          <a:xfrm>
            <a:off x="2582685" y="3500438"/>
            <a:ext cx="331963" cy="1362075"/>
          </a:xfrm>
          <a:prstGeom prst="rect">
            <a:avLst/>
          </a:prstGeom>
          <a:solidFill>
            <a:srgbClr val="EFA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a:extLst>
              <a:ext uri="{FF2B5EF4-FFF2-40B4-BE49-F238E27FC236}">
                <a16:creationId xmlns:a16="http://schemas.microsoft.com/office/drawing/2014/main" id="{FB208A5B-6C7A-48DA-9AB0-EFB8926151EA}"/>
              </a:ext>
            </a:extLst>
          </p:cNvPr>
          <p:cNvSpPr/>
          <p:nvPr/>
        </p:nvSpPr>
        <p:spPr>
          <a:xfrm>
            <a:off x="3630433" y="4741069"/>
            <a:ext cx="331963" cy="121444"/>
          </a:xfrm>
          <a:prstGeom prst="rect">
            <a:avLst/>
          </a:prstGeom>
          <a:solidFill>
            <a:srgbClr val="EFA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a:extLst>
              <a:ext uri="{FF2B5EF4-FFF2-40B4-BE49-F238E27FC236}">
                <a16:creationId xmlns:a16="http://schemas.microsoft.com/office/drawing/2014/main" id="{D9F76762-6E18-4DBE-AF7C-066BD686A6AC}"/>
              </a:ext>
            </a:extLst>
          </p:cNvPr>
          <p:cNvSpPr/>
          <p:nvPr/>
        </p:nvSpPr>
        <p:spPr>
          <a:xfrm>
            <a:off x="5655469" y="2162176"/>
            <a:ext cx="83345" cy="86321"/>
          </a:xfrm>
          <a:prstGeom prst="rect">
            <a:avLst/>
          </a:prstGeom>
          <a:solidFill>
            <a:srgbClr val="EFA193"/>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a:extLst>
              <a:ext uri="{FF2B5EF4-FFF2-40B4-BE49-F238E27FC236}">
                <a16:creationId xmlns:a16="http://schemas.microsoft.com/office/drawing/2014/main" id="{280FE3D1-868E-4675-97F9-CBA235783FAB}"/>
              </a:ext>
            </a:extLst>
          </p:cNvPr>
          <p:cNvSpPr/>
          <p:nvPr/>
        </p:nvSpPr>
        <p:spPr>
          <a:xfrm>
            <a:off x="5655469" y="2378871"/>
            <a:ext cx="83345" cy="86321"/>
          </a:xfrm>
          <a:prstGeom prst="rect">
            <a:avLst/>
          </a:prstGeom>
          <a:solidFill>
            <a:srgbClr val="C2E2BF"/>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780589072"/>
      </p:ext>
    </p:extLst>
  </p:cSld>
  <p:clrMapOvr>
    <a:masterClrMapping/>
  </p:clrMapOvr>
  <mc:AlternateContent xmlns:mc="http://schemas.openxmlformats.org/markup-compatibility/2006" xmlns:p14="http://schemas.microsoft.com/office/powerpoint/2010/main">
    <mc:Choice Requires="p14">
      <p:transition spd="slow" p14:dur="2000" advTm="85199"/>
    </mc:Choice>
    <mc:Fallback xmlns="">
      <p:transition spd="slow" advTm="85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8E38-CEE0-4719-B70E-1AE31B5AF39A}"/>
              </a:ext>
            </a:extLst>
          </p:cNvPr>
          <p:cNvSpPr>
            <a:spLocks noGrp="1"/>
          </p:cNvSpPr>
          <p:nvPr>
            <p:ph type="title"/>
          </p:nvPr>
        </p:nvSpPr>
        <p:spPr/>
        <p:txBody>
          <a:bodyPr/>
          <a:lstStyle/>
          <a:p>
            <a:r>
              <a:rPr lang="en-SG" dirty="0"/>
              <a:t>Summary &amp; Outlook</a:t>
            </a:r>
          </a:p>
        </p:txBody>
      </p:sp>
      <p:sp>
        <p:nvSpPr>
          <p:cNvPr id="3" name="Content Placeholder 2">
            <a:extLst>
              <a:ext uri="{FF2B5EF4-FFF2-40B4-BE49-F238E27FC236}">
                <a16:creationId xmlns:a16="http://schemas.microsoft.com/office/drawing/2014/main" id="{AE8CAC85-5152-4057-AF71-F8936881A8E6}"/>
              </a:ext>
            </a:extLst>
          </p:cNvPr>
          <p:cNvSpPr>
            <a:spLocks noGrp="1"/>
          </p:cNvSpPr>
          <p:nvPr>
            <p:ph idx="1"/>
          </p:nvPr>
        </p:nvSpPr>
        <p:spPr>
          <a:xfrm>
            <a:off x="1097280" y="1635235"/>
            <a:ext cx="8667505" cy="4570356"/>
          </a:xfrm>
        </p:spPr>
        <p:txBody>
          <a:bodyPr>
            <a:normAutofit/>
          </a:bodyPr>
          <a:lstStyle/>
          <a:p>
            <a:r>
              <a:rPr lang="en-SG" b="1" dirty="0"/>
              <a:t>Summary</a:t>
            </a:r>
          </a:p>
          <a:p>
            <a:pPr lvl="1"/>
            <a:r>
              <a:rPr lang="en-SG" dirty="0"/>
              <a:t>Good RNG is critical for (classical &amp; quantum) cryptography</a:t>
            </a:r>
          </a:p>
          <a:p>
            <a:pPr lvl="1"/>
            <a:r>
              <a:rPr lang="en-SG" dirty="0"/>
              <a:t>Experimentalist/Designer – ML as a rigorous </a:t>
            </a:r>
            <a:r>
              <a:rPr lang="en-SG" b="1" dirty="0"/>
              <a:t>diagnostic</a:t>
            </a:r>
            <a:r>
              <a:rPr lang="en-SG" dirty="0"/>
              <a:t> tool for (Q)RNG</a:t>
            </a:r>
          </a:p>
          <a:p>
            <a:pPr lvl="1"/>
            <a:r>
              <a:rPr lang="en-SG" dirty="0"/>
              <a:t>Verifier – ML as an algorithm-agnostic </a:t>
            </a:r>
            <a:r>
              <a:rPr lang="en-SG" b="1" dirty="0"/>
              <a:t>benchmarking </a:t>
            </a:r>
            <a:r>
              <a:rPr lang="en-SG" dirty="0"/>
              <a:t>tool for raw and post-processed randomness</a:t>
            </a:r>
          </a:p>
          <a:p>
            <a:pPr lvl="1"/>
            <a:r>
              <a:rPr lang="en-SG" dirty="0"/>
              <a:t>User – ML to </a:t>
            </a:r>
            <a:r>
              <a:rPr lang="en-SG" b="1" dirty="0"/>
              <a:t>test</a:t>
            </a:r>
            <a:r>
              <a:rPr lang="en-SG" dirty="0"/>
              <a:t> the entropy of the RNG output/entropy used in various protocols</a:t>
            </a:r>
          </a:p>
          <a:p>
            <a:r>
              <a:rPr lang="en-SG" b="1" dirty="0"/>
              <a:t>Outlook</a:t>
            </a:r>
          </a:p>
          <a:p>
            <a:pPr lvl="1"/>
            <a:r>
              <a:rPr lang="en-SG" dirty="0"/>
              <a:t>Inclusion of side-channels</a:t>
            </a:r>
          </a:p>
          <a:p>
            <a:pPr lvl="1"/>
            <a:r>
              <a:rPr lang="en-SG" dirty="0"/>
              <a:t>Comparison with NIST’s predictive model for min-entropy estimation </a:t>
            </a:r>
            <a:br>
              <a:rPr lang="en-SG" dirty="0"/>
            </a:br>
            <a:r>
              <a:rPr lang="en-SG" dirty="0"/>
              <a:t>(</a:t>
            </a:r>
            <a:r>
              <a:rPr lang="en-GB" dirty="0"/>
              <a:t>NIST Special Publication 800-90B Jan 2018)</a:t>
            </a:r>
            <a:r>
              <a:rPr lang="en-GB" baseline="30000" dirty="0"/>
              <a:t>[1]</a:t>
            </a:r>
            <a:r>
              <a:rPr lang="en-GB" dirty="0"/>
              <a:t> </a:t>
            </a:r>
          </a:p>
          <a:p>
            <a:pPr lvl="1"/>
            <a:r>
              <a:rPr lang="en-GB" dirty="0"/>
              <a:t>p-values for benchmarking?</a:t>
            </a:r>
          </a:p>
          <a:p>
            <a:pPr lvl="1"/>
            <a:r>
              <a:rPr lang="en-SG" dirty="0"/>
              <a:t>Deep Learning model optimisation, hardware implementation</a:t>
            </a:r>
          </a:p>
          <a:p>
            <a:pPr lvl="1"/>
            <a:endParaRPr lang="en-SG" dirty="0"/>
          </a:p>
        </p:txBody>
      </p:sp>
      <p:sp>
        <p:nvSpPr>
          <p:cNvPr id="6" name="Date Placeholder 5">
            <a:extLst>
              <a:ext uri="{FF2B5EF4-FFF2-40B4-BE49-F238E27FC236}">
                <a16:creationId xmlns:a16="http://schemas.microsoft.com/office/drawing/2014/main" id="{9C38728D-9916-4640-A3D2-DDBB752E0798}"/>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0AEFDBF0-5C6A-4CEF-9516-AC423F0FE1F0}"/>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4" name="Slide Number Placeholder 3">
            <a:extLst>
              <a:ext uri="{FF2B5EF4-FFF2-40B4-BE49-F238E27FC236}">
                <a16:creationId xmlns:a16="http://schemas.microsoft.com/office/drawing/2014/main" id="{C2BE2044-4CE3-4B0D-8907-FD0BA920BB32}"/>
              </a:ext>
            </a:extLst>
          </p:cNvPr>
          <p:cNvSpPr>
            <a:spLocks noGrp="1"/>
          </p:cNvSpPr>
          <p:nvPr>
            <p:ph type="sldNum" sz="quarter" idx="12"/>
          </p:nvPr>
        </p:nvSpPr>
        <p:spPr/>
        <p:txBody>
          <a:bodyPr/>
          <a:lstStyle/>
          <a:p>
            <a:fld id="{E49445EB-3588-45B3-A4EA-423BD4E34E85}" type="slidenum">
              <a:rPr lang="en-SG" smtClean="0"/>
              <a:t>24</a:t>
            </a:fld>
            <a:endParaRPr lang="en-SG"/>
          </a:p>
        </p:txBody>
      </p:sp>
      <p:pic>
        <p:nvPicPr>
          <p:cNvPr id="7" name="Graphic 6" descr="Diploma">
            <a:extLst>
              <a:ext uri="{FF2B5EF4-FFF2-40B4-BE49-F238E27FC236}">
                <a16:creationId xmlns:a16="http://schemas.microsoft.com/office/drawing/2014/main" id="{3C1F4943-9413-497A-92EC-46710E3067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9982129" y="2198646"/>
            <a:ext cx="1230354" cy="1230354"/>
          </a:xfrm>
          <a:prstGeom prst="rect">
            <a:avLst/>
          </a:prstGeom>
        </p:spPr>
      </p:pic>
      <p:sp>
        <p:nvSpPr>
          <p:cNvPr id="8" name="TextBox 7">
            <a:extLst>
              <a:ext uri="{FF2B5EF4-FFF2-40B4-BE49-F238E27FC236}">
                <a16:creationId xmlns:a16="http://schemas.microsoft.com/office/drawing/2014/main" id="{AE9BCC5C-5580-4D59-B74D-07F82AE6578A}"/>
              </a:ext>
            </a:extLst>
          </p:cNvPr>
          <p:cNvSpPr txBox="1"/>
          <p:nvPr/>
        </p:nvSpPr>
        <p:spPr>
          <a:xfrm>
            <a:off x="9861825" y="3244334"/>
            <a:ext cx="1470962" cy="369332"/>
          </a:xfrm>
          <a:prstGeom prst="rect">
            <a:avLst/>
          </a:prstGeom>
          <a:noFill/>
        </p:spPr>
        <p:txBody>
          <a:bodyPr wrap="square" rtlCol="0">
            <a:spAutoFit/>
          </a:bodyPr>
          <a:lstStyle/>
          <a:p>
            <a:pPr algn="ctr"/>
            <a:r>
              <a:rPr lang="en-SG" dirty="0"/>
              <a:t>ML-Certified</a:t>
            </a:r>
          </a:p>
        </p:txBody>
      </p:sp>
      <p:sp>
        <p:nvSpPr>
          <p:cNvPr id="9" name="Rectangle 8">
            <a:extLst>
              <a:ext uri="{FF2B5EF4-FFF2-40B4-BE49-F238E27FC236}">
                <a16:creationId xmlns:a16="http://schemas.microsoft.com/office/drawing/2014/main" id="{D8759E64-835D-4DC5-A2F1-BA11171839D3}"/>
              </a:ext>
            </a:extLst>
          </p:cNvPr>
          <p:cNvSpPr/>
          <p:nvPr/>
        </p:nvSpPr>
        <p:spPr>
          <a:xfrm>
            <a:off x="1097280" y="6071078"/>
            <a:ext cx="6096000" cy="261610"/>
          </a:xfrm>
          <a:prstGeom prst="rect">
            <a:avLst/>
          </a:prstGeom>
        </p:spPr>
        <p:txBody>
          <a:bodyPr wrap="square">
            <a:spAutoFit/>
          </a:bodyPr>
          <a:lstStyle/>
          <a:p>
            <a:r>
              <a:rPr lang="en-GB" sz="1100" i="1" dirty="0">
                <a:solidFill>
                  <a:schemeClr val="tx1">
                    <a:lumMod val="50000"/>
                    <a:lumOff val="50000"/>
                  </a:schemeClr>
                </a:solidFill>
              </a:rPr>
              <a:t>[1] </a:t>
            </a:r>
            <a:r>
              <a:rPr lang="en-GB" sz="1100" i="1" dirty="0" err="1">
                <a:solidFill>
                  <a:schemeClr val="tx1">
                    <a:lumMod val="50000"/>
                    <a:lumOff val="50000"/>
                  </a:schemeClr>
                </a:solidFill>
              </a:rPr>
              <a:t>Lv</a:t>
            </a:r>
            <a:r>
              <a:rPr lang="en-GB" sz="1100" i="1" dirty="0">
                <a:solidFill>
                  <a:schemeClr val="tx1">
                    <a:lumMod val="50000"/>
                    <a:lumOff val="50000"/>
                  </a:schemeClr>
                </a:solidFill>
              </a:rPr>
              <a:t>, Na, et al.  Security and Communication Networks 2020 (2020).</a:t>
            </a:r>
          </a:p>
        </p:txBody>
      </p:sp>
    </p:spTree>
    <p:custDataLst>
      <p:tags r:id="rId1"/>
    </p:custDataLst>
    <p:extLst>
      <p:ext uri="{BB962C8B-B14F-4D97-AF65-F5344CB8AC3E}">
        <p14:creationId xmlns:p14="http://schemas.microsoft.com/office/powerpoint/2010/main" val="2249656145"/>
      </p:ext>
    </p:extLst>
  </p:cSld>
  <p:clrMapOvr>
    <a:masterClrMapping/>
  </p:clrMapOvr>
  <mc:AlternateContent xmlns:mc="http://schemas.openxmlformats.org/markup-compatibility/2006" xmlns:p14="http://schemas.microsoft.com/office/powerpoint/2010/main">
    <mc:Choice Requires="p14">
      <p:transition spd="slow" p14:dur="2000" advTm="85508"/>
    </mc:Choice>
    <mc:Fallback xmlns="">
      <p:transition spd="slow" advTm="85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77D7-A7E5-4364-9EE0-36B8406BD7AB}"/>
              </a:ext>
            </a:extLst>
          </p:cNvPr>
          <p:cNvSpPr>
            <a:spLocks noGrp="1"/>
          </p:cNvSpPr>
          <p:nvPr>
            <p:ph type="title"/>
          </p:nvPr>
        </p:nvSpPr>
        <p:spPr/>
        <p:txBody>
          <a:bodyPr/>
          <a:lstStyle/>
          <a:p>
            <a:r>
              <a:rPr lang="en-SG" dirty="0"/>
              <a:t>Source-code</a:t>
            </a:r>
          </a:p>
        </p:txBody>
      </p:sp>
      <p:sp>
        <p:nvSpPr>
          <p:cNvPr id="3" name="Content Placeholder 2">
            <a:extLst>
              <a:ext uri="{FF2B5EF4-FFF2-40B4-BE49-F238E27FC236}">
                <a16:creationId xmlns:a16="http://schemas.microsoft.com/office/drawing/2014/main" id="{12077AEC-2520-4A8E-A0B0-1AAB3D9B6059}"/>
              </a:ext>
            </a:extLst>
          </p:cNvPr>
          <p:cNvSpPr>
            <a:spLocks noGrp="1"/>
          </p:cNvSpPr>
          <p:nvPr>
            <p:ph idx="1"/>
          </p:nvPr>
        </p:nvSpPr>
        <p:spPr/>
        <p:txBody>
          <a:bodyPr>
            <a:normAutofit/>
          </a:bodyPr>
          <a:lstStyle/>
          <a:p>
            <a:r>
              <a:rPr lang="en-SG" dirty="0" err="1"/>
              <a:t>Github</a:t>
            </a:r>
            <a:r>
              <a:rPr lang="en-SG" dirty="0"/>
              <a:t> (updated): </a:t>
            </a:r>
            <a:r>
              <a:rPr lang="en-SG" dirty="0">
                <a:hlinkClick r:id="rId4"/>
              </a:rPr>
              <a:t>https://github.com/NeuroSyd/Machine-Learning-Cryptanalysis-of-a-Quantum-Random-Number-Generator</a:t>
            </a:r>
            <a:r>
              <a:rPr lang="en-SG" dirty="0"/>
              <a:t> </a:t>
            </a:r>
          </a:p>
          <a:p>
            <a:endParaRPr lang="en-SG" dirty="0"/>
          </a:p>
          <a:p>
            <a:endParaRPr lang="en-SG" dirty="0"/>
          </a:p>
          <a:p>
            <a:endParaRPr lang="en-SG" dirty="0"/>
          </a:p>
          <a:p>
            <a:endParaRPr lang="en-SG" dirty="0"/>
          </a:p>
          <a:p>
            <a:endParaRPr lang="en-SG" dirty="0"/>
          </a:p>
          <a:p>
            <a:endParaRPr lang="en-SG" dirty="0"/>
          </a:p>
          <a:p>
            <a:endParaRPr lang="en-SG" dirty="0"/>
          </a:p>
        </p:txBody>
      </p:sp>
      <p:sp>
        <p:nvSpPr>
          <p:cNvPr id="6" name="Date Placeholder 5">
            <a:extLst>
              <a:ext uri="{FF2B5EF4-FFF2-40B4-BE49-F238E27FC236}">
                <a16:creationId xmlns:a16="http://schemas.microsoft.com/office/drawing/2014/main" id="{6A95E765-C2AF-4333-A721-2E2715C07417}"/>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2C5CE806-CFAC-4B32-8971-D3F15D46B279}"/>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4" name="Slide Number Placeholder 3">
            <a:extLst>
              <a:ext uri="{FF2B5EF4-FFF2-40B4-BE49-F238E27FC236}">
                <a16:creationId xmlns:a16="http://schemas.microsoft.com/office/drawing/2014/main" id="{50000E02-2252-4091-A2BF-21C932CE1770}"/>
              </a:ext>
            </a:extLst>
          </p:cNvPr>
          <p:cNvSpPr>
            <a:spLocks noGrp="1"/>
          </p:cNvSpPr>
          <p:nvPr>
            <p:ph type="sldNum" sz="quarter" idx="12"/>
          </p:nvPr>
        </p:nvSpPr>
        <p:spPr/>
        <p:txBody>
          <a:bodyPr/>
          <a:lstStyle/>
          <a:p>
            <a:fld id="{E49445EB-3588-45B3-A4EA-423BD4E34E85}" type="slidenum">
              <a:rPr lang="en-SG" smtClean="0"/>
              <a:t>25</a:t>
            </a:fld>
            <a:endParaRPr lang="en-SG"/>
          </a:p>
        </p:txBody>
      </p:sp>
      <p:pic>
        <p:nvPicPr>
          <p:cNvPr id="8" name="Picture 7">
            <a:extLst>
              <a:ext uri="{FF2B5EF4-FFF2-40B4-BE49-F238E27FC236}">
                <a16:creationId xmlns:a16="http://schemas.microsoft.com/office/drawing/2014/main" id="{D3839A73-00F3-450A-B699-050615BA29A7}"/>
              </a:ext>
            </a:extLst>
          </p:cNvPr>
          <p:cNvPicPr>
            <a:picLocks noChangeAspect="1"/>
          </p:cNvPicPr>
          <p:nvPr/>
        </p:nvPicPr>
        <p:blipFill>
          <a:blip r:embed="rId5"/>
          <a:stretch>
            <a:fillRect/>
          </a:stretch>
        </p:blipFill>
        <p:spPr>
          <a:xfrm>
            <a:off x="1036320" y="2276138"/>
            <a:ext cx="8052551" cy="2690063"/>
          </a:xfrm>
          <a:prstGeom prst="rect">
            <a:avLst/>
          </a:prstGeom>
        </p:spPr>
      </p:pic>
      <p:sp>
        <p:nvSpPr>
          <p:cNvPr id="11" name="Rectangle 10">
            <a:extLst>
              <a:ext uri="{FF2B5EF4-FFF2-40B4-BE49-F238E27FC236}">
                <a16:creationId xmlns:a16="http://schemas.microsoft.com/office/drawing/2014/main" id="{AE32C7F4-89D0-4A58-AE01-943E52D3A651}"/>
              </a:ext>
            </a:extLst>
          </p:cNvPr>
          <p:cNvSpPr/>
          <p:nvPr/>
        </p:nvSpPr>
        <p:spPr>
          <a:xfrm>
            <a:off x="1097280" y="5951208"/>
            <a:ext cx="3406371" cy="369332"/>
          </a:xfrm>
          <a:prstGeom prst="rect">
            <a:avLst/>
          </a:prstGeom>
        </p:spPr>
        <p:txBody>
          <a:bodyPr wrap="square">
            <a:spAutoFit/>
          </a:bodyPr>
          <a:lstStyle/>
          <a:p>
            <a:r>
              <a:rPr lang="en-SG" b="1" dirty="0">
                <a:latin typeface="overlock"/>
              </a:rPr>
              <a:t>NG Hong Jie, ECE NUS</a:t>
            </a:r>
            <a:endParaRPr lang="en-SG" b="1" dirty="0">
              <a:effectLst/>
            </a:endParaRPr>
          </a:p>
        </p:txBody>
      </p:sp>
      <p:pic>
        <p:nvPicPr>
          <p:cNvPr id="13" name="Picture 12">
            <a:extLst>
              <a:ext uri="{FF2B5EF4-FFF2-40B4-BE49-F238E27FC236}">
                <a16:creationId xmlns:a16="http://schemas.microsoft.com/office/drawing/2014/main" id="{DEA483D5-1B1C-4CDC-955D-3F9693CD349A}"/>
              </a:ext>
            </a:extLst>
          </p:cNvPr>
          <p:cNvPicPr>
            <a:picLocks noChangeAspect="1"/>
          </p:cNvPicPr>
          <p:nvPr/>
        </p:nvPicPr>
        <p:blipFill>
          <a:blip r:embed="rId6"/>
          <a:stretch>
            <a:fillRect/>
          </a:stretch>
        </p:blipFill>
        <p:spPr>
          <a:xfrm>
            <a:off x="3484303" y="4847279"/>
            <a:ext cx="1047750" cy="1419225"/>
          </a:xfrm>
          <a:prstGeom prst="rect">
            <a:avLst/>
          </a:prstGeom>
        </p:spPr>
      </p:pic>
      <p:sp>
        <p:nvSpPr>
          <p:cNvPr id="9" name="TextBox 8">
            <a:extLst>
              <a:ext uri="{FF2B5EF4-FFF2-40B4-BE49-F238E27FC236}">
                <a16:creationId xmlns:a16="http://schemas.microsoft.com/office/drawing/2014/main" id="{FAA8478E-FAD6-46AA-AB82-51B2FEA5D11E}"/>
              </a:ext>
            </a:extLst>
          </p:cNvPr>
          <p:cNvSpPr txBox="1"/>
          <p:nvPr/>
        </p:nvSpPr>
        <p:spPr>
          <a:xfrm>
            <a:off x="8413866" y="5288964"/>
            <a:ext cx="34290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SG" dirty="0"/>
              <a:t>Tutorial version released on Google </a:t>
            </a:r>
            <a:r>
              <a:rPr lang="en-SG" dirty="0" err="1"/>
              <a:t>Colab</a:t>
            </a:r>
            <a:r>
              <a:rPr lang="en-SG" dirty="0"/>
              <a:t>: shorturl.at/ktK79</a:t>
            </a:r>
            <a:endParaRPr lang="en-SG" b="1" dirty="0"/>
          </a:p>
        </p:txBody>
      </p:sp>
    </p:spTree>
    <p:custDataLst>
      <p:tags r:id="rId1"/>
    </p:custDataLst>
    <p:extLst>
      <p:ext uri="{BB962C8B-B14F-4D97-AF65-F5344CB8AC3E}">
        <p14:creationId xmlns:p14="http://schemas.microsoft.com/office/powerpoint/2010/main" val="1798368062"/>
      </p:ext>
    </p:extLst>
  </p:cSld>
  <p:clrMapOvr>
    <a:masterClrMapping/>
  </p:clrMapOvr>
  <mc:AlternateContent xmlns:mc="http://schemas.openxmlformats.org/markup-compatibility/2006" xmlns:p14="http://schemas.microsoft.com/office/powerpoint/2010/main">
    <mc:Choice Requires="p14">
      <p:transition spd="slow" p14:dur="2000" advTm="26908"/>
    </mc:Choice>
    <mc:Fallback xmlns="">
      <p:transition spd="slow" advTm="26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5F34CB9-EF83-49DB-9D51-4BBE8421708A}"/>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b="1" dirty="0">
                <a:solidFill>
                  <a:schemeClr val="tx1">
                    <a:lumMod val="85000"/>
                    <a:lumOff val="15000"/>
                  </a:schemeClr>
                </a:solidFill>
                <a:latin typeface="+mj-lt"/>
              </a:rPr>
              <a:t>Thank you for your listening</a:t>
            </a:r>
          </a:p>
        </p:txBody>
      </p:sp>
      <p:pic>
        <p:nvPicPr>
          <p:cNvPr id="30" name="Graphic 29" descr="Grinning Face with No Fill">
            <a:extLst>
              <a:ext uri="{FF2B5EF4-FFF2-40B4-BE49-F238E27FC236}">
                <a16:creationId xmlns:a16="http://schemas.microsoft.com/office/drawing/2014/main" id="{155DF314-C43A-47B3-8D79-BD200E0D208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4" name="Date Placeholder 3">
            <a:extLst>
              <a:ext uri="{FF2B5EF4-FFF2-40B4-BE49-F238E27FC236}">
                <a16:creationId xmlns:a16="http://schemas.microsoft.com/office/drawing/2014/main" id="{E0CEE6FE-676F-4724-BDF2-B4794C1903E1}"/>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r>
              <a:rPr lang="en-US" sz="900"/>
              <a:t>Jing Yan Haw, Nhan Duy Truong</a:t>
            </a:r>
          </a:p>
        </p:txBody>
      </p:sp>
      <p:sp>
        <p:nvSpPr>
          <p:cNvPr id="5" name="Footer Placeholder 4">
            <a:extLst>
              <a:ext uri="{FF2B5EF4-FFF2-40B4-BE49-F238E27FC236}">
                <a16:creationId xmlns:a16="http://schemas.microsoft.com/office/drawing/2014/main" id="{8A68957E-F4DE-4B98-8964-4F96E43F99DB}"/>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Benchmarking a Quantum Random Number Generator with Machine Learning</a:t>
            </a:r>
          </a:p>
        </p:txBody>
      </p:sp>
      <p:sp>
        <p:nvSpPr>
          <p:cNvPr id="6" name="Slide Number Placeholder 5">
            <a:extLst>
              <a:ext uri="{FF2B5EF4-FFF2-40B4-BE49-F238E27FC236}">
                <a16:creationId xmlns:a16="http://schemas.microsoft.com/office/drawing/2014/main" id="{33991185-B436-42AC-B03A-AF386F9C28D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49445EB-3588-45B3-A4EA-423BD4E34E85}" type="slidenum">
              <a:rPr lang="en-US" smtClean="0"/>
              <a:pPr defTabSz="914400">
                <a:spcAft>
                  <a:spcPts val="600"/>
                </a:spcAft>
              </a:pPr>
              <a:t>26</a:t>
            </a:fld>
            <a:endParaRPr lang="en-US"/>
          </a:p>
        </p:txBody>
      </p:sp>
      <p:sp>
        <p:nvSpPr>
          <p:cNvPr id="13" name="Rectangle 12">
            <a:extLst>
              <a:ext uri="{FF2B5EF4-FFF2-40B4-BE49-F238E27FC236}">
                <a16:creationId xmlns:a16="http://schemas.microsoft.com/office/drawing/2014/main" id="{6D942D75-4F9E-435F-B334-8F1AC9447E2F}"/>
              </a:ext>
            </a:extLst>
          </p:cNvPr>
          <p:cNvSpPr/>
          <p:nvPr/>
        </p:nvSpPr>
        <p:spPr>
          <a:xfrm>
            <a:off x="3836503" y="4537472"/>
            <a:ext cx="7258217" cy="2031325"/>
          </a:xfrm>
          <a:prstGeom prst="rect">
            <a:avLst/>
          </a:prstGeom>
        </p:spPr>
        <p:txBody>
          <a:bodyPr wrap="square">
            <a:spAutoFit/>
          </a:bodyPr>
          <a:lstStyle/>
          <a:p>
            <a:r>
              <a:rPr lang="en-SG" dirty="0"/>
              <a:t>Nhan Duy Truong^, Jing Yan Haw *, Syed Muhamad Assad, Ping Koy Lam and Omid Kavehei, "</a:t>
            </a:r>
            <a:r>
              <a:rPr lang="en-SG" b="1" dirty="0"/>
              <a:t>Machine Learning Cryptanalysis of a Quantum Random Number Generator</a:t>
            </a:r>
            <a:r>
              <a:rPr lang="en-SG" dirty="0"/>
              <a:t>", </a:t>
            </a:r>
            <a:r>
              <a:rPr lang="en-SG" i="1" dirty="0">
                <a:hlinkClick r:id="rId5"/>
              </a:rPr>
              <a:t>IEEE Transactions on Information Forensics and Security</a:t>
            </a:r>
            <a:r>
              <a:rPr lang="en-SG" dirty="0">
                <a:hlinkClick r:id="rId5"/>
              </a:rPr>
              <a:t>, vol. 14, no. 2, pp. 403-414, February 2019</a:t>
            </a:r>
            <a:r>
              <a:rPr lang="en-SG" dirty="0"/>
              <a:t>.</a:t>
            </a:r>
            <a:br>
              <a:rPr lang="en-GB" dirty="0"/>
            </a:br>
            <a:br>
              <a:rPr lang="en-GB" dirty="0"/>
            </a:br>
            <a:r>
              <a:rPr lang="en-GB" dirty="0" err="1"/>
              <a:t>arXiv</a:t>
            </a:r>
            <a:r>
              <a:rPr lang="en-GB" dirty="0"/>
              <a:t> link: </a:t>
            </a:r>
            <a:r>
              <a:rPr lang="en-SG" dirty="0">
                <a:hlinkClick r:id="rId6"/>
              </a:rPr>
              <a:t>arXiv:1905.02342</a:t>
            </a:r>
            <a:r>
              <a:rPr lang="en-SG" dirty="0"/>
              <a:t> </a:t>
            </a:r>
          </a:p>
          <a:p>
            <a:endParaRPr lang="en-SG" dirty="0"/>
          </a:p>
        </p:txBody>
      </p:sp>
      <p:graphicFrame>
        <p:nvGraphicFramePr>
          <p:cNvPr id="15" name="Table 14">
            <a:extLst>
              <a:ext uri="{FF2B5EF4-FFF2-40B4-BE49-F238E27FC236}">
                <a16:creationId xmlns:a16="http://schemas.microsoft.com/office/drawing/2014/main" id="{CF758677-F217-4C4F-81A7-C9359AC53384}"/>
              </a:ext>
            </a:extLst>
          </p:cNvPr>
          <p:cNvGraphicFramePr>
            <a:graphicFrameLocks noGrp="1"/>
          </p:cNvGraphicFramePr>
          <p:nvPr/>
        </p:nvGraphicFramePr>
        <p:xfrm>
          <a:off x="1096963" y="3569176"/>
          <a:ext cx="10058400" cy="365760"/>
        </p:xfrm>
        <a:graphic>
          <a:graphicData uri="http://schemas.openxmlformats.org/drawingml/2006/table">
            <a:tbl>
              <a:tblPr/>
              <a:tblGrid>
                <a:gridCol w="5029200">
                  <a:extLst>
                    <a:ext uri="{9D8B030D-6E8A-4147-A177-3AD203B41FA5}">
                      <a16:colId xmlns:a16="http://schemas.microsoft.com/office/drawing/2014/main" val="2978386923"/>
                    </a:ext>
                  </a:extLst>
                </a:gridCol>
                <a:gridCol w="5029200">
                  <a:extLst>
                    <a:ext uri="{9D8B030D-6E8A-4147-A177-3AD203B41FA5}">
                      <a16:colId xmlns:a16="http://schemas.microsoft.com/office/drawing/2014/main" val="1514221498"/>
                    </a:ext>
                  </a:extLst>
                </a:gridCol>
              </a:tblGrid>
              <a:tr h="0">
                <a:tc>
                  <a:txBody>
                    <a:bodyPr/>
                    <a:lstStyle/>
                    <a:p>
                      <a:endParaRPr lang="en-SG"/>
                    </a:p>
                  </a:txBody>
                  <a:tcPr anchor="ctr">
                    <a:lnL>
                      <a:noFill/>
                    </a:lnL>
                    <a:lnR>
                      <a:noFill/>
                    </a:lnR>
                    <a:lnT>
                      <a:noFill/>
                    </a:lnT>
                    <a:lnB>
                      <a:noFill/>
                    </a:lnB>
                  </a:tcPr>
                </a:tc>
                <a:tc>
                  <a:txBody>
                    <a:bodyPr/>
                    <a:lstStyle/>
                    <a:p>
                      <a:endParaRPr lang="en-SG" dirty="0"/>
                    </a:p>
                  </a:txBody>
                  <a:tcPr anchor="ctr">
                    <a:lnL>
                      <a:noFill/>
                    </a:lnL>
                    <a:lnR>
                      <a:noFill/>
                    </a:lnR>
                    <a:lnT>
                      <a:noFill/>
                    </a:lnT>
                    <a:lnB>
                      <a:noFill/>
                    </a:lnB>
                  </a:tcPr>
                </a:tc>
                <a:extLst>
                  <a:ext uri="{0D108BD9-81ED-4DB2-BD59-A6C34878D82A}">
                    <a16:rowId xmlns:a16="http://schemas.microsoft.com/office/drawing/2014/main" val="2800619748"/>
                  </a:ext>
                </a:extLst>
              </a:tr>
            </a:tbl>
          </a:graphicData>
        </a:graphic>
      </p:graphicFrame>
      <p:sp>
        <p:nvSpPr>
          <p:cNvPr id="23" name="TextBox 22">
            <a:extLst>
              <a:ext uri="{FF2B5EF4-FFF2-40B4-BE49-F238E27FC236}">
                <a16:creationId xmlns:a16="http://schemas.microsoft.com/office/drawing/2014/main" id="{8264CB1E-A033-4C4F-9695-749512255F4B}"/>
              </a:ext>
            </a:extLst>
          </p:cNvPr>
          <p:cNvSpPr txBox="1"/>
          <p:nvPr/>
        </p:nvSpPr>
        <p:spPr>
          <a:xfrm>
            <a:off x="9149310" y="76388"/>
            <a:ext cx="2981960" cy="584775"/>
          </a:xfrm>
          <a:prstGeom prst="rect">
            <a:avLst/>
          </a:prstGeom>
          <a:noFill/>
        </p:spPr>
        <p:txBody>
          <a:bodyPr wrap="square" rtlCol="0">
            <a:spAutoFit/>
          </a:bodyPr>
          <a:lstStyle/>
          <a:p>
            <a:pPr algn="r"/>
            <a:r>
              <a:rPr lang="en-SG" sz="1600" dirty="0"/>
              <a:t>* </a:t>
            </a:r>
            <a:r>
              <a:rPr lang="en-SG" sz="1600" dirty="0">
                <a:hlinkClick r:id="rId7"/>
              </a:rPr>
              <a:t>elehjy@nus.edu.sg</a:t>
            </a:r>
            <a:br>
              <a:rPr lang="en-SG" sz="1600" dirty="0"/>
            </a:br>
            <a:r>
              <a:rPr lang="en-SG" sz="1600" dirty="0"/>
              <a:t>^ </a:t>
            </a:r>
            <a:r>
              <a:rPr lang="en-SG" sz="1600" dirty="0">
                <a:hlinkClick r:id="rId8"/>
              </a:rPr>
              <a:t>duy.truong@sydney.edu.au</a:t>
            </a:r>
            <a:r>
              <a:rPr lang="en-SG" sz="1600" dirty="0"/>
              <a:t> </a:t>
            </a:r>
          </a:p>
        </p:txBody>
      </p:sp>
      <p:pic>
        <p:nvPicPr>
          <p:cNvPr id="22" name="Picture 2">
            <a:extLst>
              <a:ext uri="{FF2B5EF4-FFF2-40B4-BE49-F238E27FC236}">
                <a16:creationId xmlns:a16="http://schemas.microsoft.com/office/drawing/2014/main" id="{03259C74-AABA-4B2C-824D-DD8C8793B01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84494" y="101250"/>
            <a:ext cx="1738913" cy="9705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logo&#10;&#10;Description automatically generated">
            <a:extLst>
              <a:ext uri="{FF2B5EF4-FFF2-40B4-BE49-F238E27FC236}">
                <a16:creationId xmlns:a16="http://schemas.microsoft.com/office/drawing/2014/main" id="{86DF6DD7-48E3-4A2B-B736-305F6E1F4F4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830527" y="128224"/>
            <a:ext cx="1738913" cy="966063"/>
          </a:xfrm>
          <a:prstGeom prst="rect">
            <a:avLst/>
          </a:prstGeom>
        </p:spPr>
      </p:pic>
      <p:pic>
        <p:nvPicPr>
          <p:cNvPr id="25" name="Picture 24" descr="A close up of a logo&#10;&#10;Description automatically generated">
            <a:extLst>
              <a:ext uri="{FF2B5EF4-FFF2-40B4-BE49-F238E27FC236}">
                <a16:creationId xmlns:a16="http://schemas.microsoft.com/office/drawing/2014/main" id="{591CD66E-560F-447F-9543-EF1308F91D1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908848" y="15281"/>
            <a:ext cx="2017679" cy="1253168"/>
          </a:xfrm>
          <a:prstGeom prst="rect">
            <a:avLst/>
          </a:prstGeom>
        </p:spPr>
      </p:pic>
      <p:pic>
        <p:nvPicPr>
          <p:cNvPr id="26" name="Picture 25" descr="A picture containing knife&#10;&#10;Description automatically generated">
            <a:extLst>
              <a:ext uri="{FF2B5EF4-FFF2-40B4-BE49-F238E27FC236}">
                <a16:creationId xmlns:a16="http://schemas.microsoft.com/office/drawing/2014/main" id="{8312173F-47E6-4143-B615-7D2C67A6763B}"/>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0730" y="254153"/>
            <a:ext cx="2492436" cy="717081"/>
          </a:xfrm>
          <a:prstGeom prst="rect">
            <a:avLst/>
          </a:prstGeom>
        </p:spPr>
      </p:pic>
    </p:spTree>
    <p:extLst>
      <p:ext uri="{BB962C8B-B14F-4D97-AF65-F5344CB8AC3E}">
        <p14:creationId xmlns:p14="http://schemas.microsoft.com/office/powerpoint/2010/main" val="310855352"/>
      </p:ext>
    </p:extLst>
  </p:cSld>
  <p:clrMapOvr>
    <a:masterClrMapping/>
  </p:clrMapOvr>
  <mc:AlternateContent xmlns:mc="http://schemas.openxmlformats.org/markup-compatibility/2006" xmlns:p14="http://schemas.microsoft.com/office/powerpoint/2010/main">
    <mc:Choice Requires="p14">
      <p:transition spd="slow" p14:dur="2000" advTm="14855"/>
    </mc:Choice>
    <mc:Fallback xmlns="">
      <p:transition spd="slow" advTm="148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9C4-F9CB-4BE8-9AC4-03EB4F7F9CAB}"/>
              </a:ext>
            </a:extLst>
          </p:cNvPr>
          <p:cNvSpPr>
            <a:spLocks noGrp="1"/>
          </p:cNvSpPr>
          <p:nvPr>
            <p:ph type="title"/>
          </p:nvPr>
        </p:nvSpPr>
        <p:spPr/>
        <p:txBody>
          <a:bodyPr/>
          <a:lstStyle/>
          <a:p>
            <a:r>
              <a:rPr lang="en-SG" dirty="0"/>
              <a:t>Random Number Generators</a:t>
            </a:r>
          </a:p>
        </p:txBody>
      </p:sp>
      <p:sp>
        <p:nvSpPr>
          <p:cNvPr id="3" name="Content Placeholder 2">
            <a:extLst>
              <a:ext uri="{FF2B5EF4-FFF2-40B4-BE49-F238E27FC236}">
                <a16:creationId xmlns:a16="http://schemas.microsoft.com/office/drawing/2014/main" id="{43A702D0-1753-49EB-9BFB-4BDC63D0A733}"/>
              </a:ext>
            </a:extLst>
          </p:cNvPr>
          <p:cNvSpPr>
            <a:spLocks noGrp="1"/>
          </p:cNvSpPr>
          <p:nvPr>
            <p:ph sz="half" idx="1"/>
          </p:nvPr>
        </p:nvSpPr>
        <p:spPr>
          <a:xfrm>
            <a:off x="1097280" y="1845734"/>
            <a:ext cx="4937760" cy="2106033"/>
          </a:xfrm>
        </p:spPr>
        <p:txBody>
          <a:bodyPr/>
          <a:lstStyle/>
          <a:p>
            <a:r>
              <a:rPr lang="en-SG" b="1" dirty="0"/>
              <a:t>1. Pseudo RNGs</a:t>
            </a:r>
          </a:p>
          <a:p>
            <a:r>
              <a:rPr lang="en-SG" dirty="0"/>
              <a:t>Algorithm + seed</a:t>
            </a:r>
          </a:p>
          <a:p>
            <a:r>
              <a:rPr lang="en-SG" dirty="0"/>
              <a:t>- Linear congruential PRNGs</a:t>
            </a:r>
          </a:p>
          <a:p>
            <a:r>
              <a:rPr lang="en-SG" dirty="0"/>
              <a:t>- </a:t>
            </a:r>
            <a:r>
              <a:rPr lang="en-GB" dirty="0"/>
              <a:t>Cryptographically secure PRNGs</a:t>
            </a:r>
          </a:p>
          <a:p>
            <a:endParaRPr lang="en-SG" dirty="0"/>
          </a:p>
          <a:p>
            <a:endParaRPr lang="en-SG" dirty="0"/>
          </a:p>
        </p:txBody>
      </p:sp>
      <p:sp>
        <p:nvSpPr>
          <p:cNvPr id="22" name="Content Placeholder 21">
            <a:extLst>
              <a:ext uri="{FF2B5EF4-FFF2-40B4-BE49-F238E27FC236}">
                <a16:creationId xmlns:a16="http://schemas.microsoft.com/office/drawing/2014/main" id="{E075A4CE-14D3-468F-BA17-05FB42443EF1}"/>
              </a:ext>
            </a:extLst>
          </p:cNvPr>
          <p:cNvSpPr>
            <a:spLocks noGrp="1"/>
          </p:cNvSpPr>
          <p:nvPr>
            <p:ph sz="half" idx="2"/>
          </p:nvPr>
        </p:nvSpPr>
        <p:spPr/>
        <p:txBody>
          <a:bodyPr/>
          <a:lstStyle/>
          <a:p>
            <a:r>
              <a:rPr lang="en-SG" b="1" dirty="0"/>
              <a:t>2. True RNGs</a:t>
            </a:r>
          </a:p>
          <a:p>
            <a:r>
              <a:rPr lang="en-SG" dirty="0"/>
              <a:t>Physical processes</a:t>
            </a:r>
          </a:p>
          <a:p>
            <a:r>
              <a:rPr lang="en-SG" dirty="0"/>
              <a:t>- Chaotic RNG</a:t>
            </a:r>
          </a:p>
          <a:p>
            <a:r>
              <a:rPr lang="en-SG" dirty="0"/>
              <a:t>- Quantum RNG</a:t>
            </a:r>
          </a:p>
          <a:p>
            <a:endParaRPr lang="en-SG" dirty="0"/>
          </a:p>
        </p:txBody>
      </p:sp>
      <p:sp>
        <p:nvSpPr>
          <p:cNvPr id="4" name="Date Placeholder 3">
            <a:extLst>
              <a:ext uri="{FF2B5EF4-FFF2-40B4-BE49-F238E27FC236}">
                <a16:creationId xmlns:a16="http://schemas.microsoft.com/office/drawing/2014/main" id="{DB9D1B84-CCDF-4D62-9054-C22E5CE7B697}"/>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5D29DA95-EB3E-46A1-B5C5-1F917B0AF4F6}"/>
              </a:ext>
            </a:extLst>
          </p:cNvPr>
          <p:cNvSpPr>
            <a:spLocks noGrp="1"/>
          </p:cNvSpPr>
          <p:nvPr>
            <p:ph type="ftr" sz="quarter" idx="11"/>
          </p:nvPr>
        </p:nvSpPr>
        <p:spPr/>
        <p:txBody>
          <a:bodyPr/>
          <a:lstStyle/>
          <a:p>
            <a:r>
              <a:rPr lang="en-GB"/>
              <a:t>Benchmarking a Quantum Random Number Generator with Machine Learning</a:t>
            </a:r>
            <a:endParaRPr lang="en-SG" dirty="0"/>
          </a:p>
        </p:txBody>
      </p:sp>
      <p:sp>
        <p:nvSpPr>
          <p:cNvPr id="6" name="Slide Number Placeholder 5">
            <a:extLst>
              <a:ext uri="{FF2B5EF4-FFF2-40B4-BE49-F238E27FC236}">
                <a16:creationId xmlns:a16="http://schemas.microsoft.com/office/drawing/2014/main" id="{A6C48942-D11B-428C-8496-A72A11B9E1EA}"/>
              </a:ext>
            </a:extLst>
          </p:cNvPr>
          <p:cNvSpPr>
            <a:spLocks noGrp="1"/>
          </p:cNvSpPr>
          <p:nvPr>
            <p:ph type="sldNum" sz="quarter" idx="12"/>
          </p:nvPr>
        </p:nvSpPr>
        <p:spPr/>
        <p:txBody>
          <a:bodyPr/>
          <a:lstStyle/>
          <a:p>
            <a:fld id="{E49445EB-3588-45B3-A4EA-423BD4E34E85}" type="slidenum">
              <a:rPr lang="en-SG" smtClean="0"/>
              <a:t>3</a:t>
            </a:fld>
            <a:endParaRPr lang="en-SG"/>
          </a:p>
        </p:txBody>
      </p:sp>
      <p:sp>
        <p:nvSpPr>
          <p:cNvPr id="11" name="Rectangle 10">
            <a:extLst>
              <a:ext uri="{FF2B5EF4-FFF2-40B4-BE49-F238E27FC236}">
                <a16:creationId xmlns:a16="http://schemas.microsoft.com/office/drawing/2014/main" id="{FB072ED5-6B2B-482B-A916-F0AE24182779}"/>
              </a:ext>
            </a:extLst>
          </p:cNvPr>
          <p:cNvSpPr/>
          <p:nvPr/>
        </p:nvSpPr>
        <p:spPr>
          <a:xfrm>
            <a:off x="1097280" y="6021589"/>
            <a:ext cx="8679712" cy="276999"/>
          </a:xfrm>
          <a:prstGeom prst="rect">
            <a:avLst/>
          </a:prstGeom>
        </p:spPr>
        <p:txBody>
          <a:bodyPr wrap="square">
            <a:spAutoFit/>
          </a:bodyPr>
          <a:lstStyle/>
          <a:p>
            <a:r>
              <a:rPr lang="en-SG" sz="1200" dirty="0">
                <a:solidFill>
                  <a:schemeClr val="tx1">
                    <a:lumMod val="50000"/>
                    <a:lumOff val="50000"/>
                  </a:schemeClr>
                </a:solidFill>
              </a:rPr>
              <a:t>[1] M. Herrero-</a:t>
            </a:r>
            <a:r>
              <a:rPr lang="en-SG" sz="1200" dirty="0" err="1">
                <a:solidFill>
                  <a:schemeClr val="tx1">
                    <a:lumMod val="50000"/>
                    <a:lumOff val="50000"/>
                  </a:schemeClr>
                </a:solidFill>
              </a:rPr>
              <a:t>Collantes</a:t>
            </a:r>
            <a:r>
              <a:rPr lang="en-SG" sz="1200" dirty="0">
                <a:solidFill>
                  <a:schemeClr val="tx1">
                    <a:lumMod val="50000"/>
                    <a:lumOff val="50000"/>
                  </a:schemeClr>
                </a:solidFill>
              </a:rPr>
              <a:t> and J. C. Garcia-</a:t>
            </a:r>
            <a:r>
              <a:rPr lang="en-SG" sz="1200" dirty="0" err="1">
                <a:solidFill>
                  <a:schemeClr val="tx1">
                    <a:lumMod val="50000"/>
                    <a:lumOff val="50000"/>
                  </a:schemeClr>
                </a:solidFill>
              </a:rPr>
              <a:t>Escartin</a:t>
            </a:r>
            <a:r>
              <a:rPr lang="en-SG" sz="1200" dirty="0">
                <a:solidFill>
                  <a:schemeClr val="tx1">
                    <a:lumMod val="50000"/>
                    <a:lumOff val="50000"/>
                  </a:schemeClr>
                </a:solidFill>
              </a:rPr>
              <a:t>, Rev. Mod. Phys. 89, 015004 (2017).</a:t>
            </a:r>
          </a:p>
        </p:txBody>
      </p:sp>
      <p:pic>
        <p:nvPicPr>
          <p:cNvPr id="15" name="Graphic 14" descr="Binary">
            <a:extLst>
              <a:ext uri="{FF2B5EF4-FFF2-40B4-BE49-F238E27FC236}">
                <a16:creationId xmlns:a16="http://schemas.microsoft.com/office/drawing/2014/main" id="{8130739A-5E33-44CB-85A8-56A55753112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18177" y="4742242"/>
            <a:ext cx="649170" cy="649170"/>
          </a:xfrm>
          <a:prstGeom prst="rect">
            <a:avLst/>
          </a:prstGeom>
        </p:spPr>
      </p:pic>
      <p:sp>
        <p:nvSpPr>
          <p:cNvPr id="23" name="TextBox 22">
            <a:extLst>
              <a:ext uri="{FF2B5EF4-FFF2-40B4-BE49-F238E27FC236}">
                <a16:creationId xmlns:a16="http://schemas.microsoft.com/office/drawing/2014/main" id="{F02B7EFC-B94F-449B-8BBB-259A89910D57}"/>
              </a:ext>
            </a:extLst>
          </p:cNvPr>
          <p:cNvSpPr txBox="1"/>
          <p:nvPr/>
        </p:nvSpPr>
        <p:spPr>
          <a:xfrm>
            <a:off x="1967125" y="4869680"/>
            <a:ext cx="3551275" cy="369332"/>
          </a:xfrm>
          <a:prstGeom prst="rect">
            <a:avLst/>
          </a:prstGeom>
          <a:noFill/>
        </p:spPr>
        <p:txBody>
          <a:bodyPr wrap="square" rtlCol="0">
            <a:spAutoFit/>
          </a:bodyPr>
          <a:lstStyle/>
          <a:p>
            <a:r>
              <a:rPr lang="en-SG" b="1" dirty="0"/>
              <a:t>Uniform?</a:t>
            </a:r>
          </a:p>
        </p:txBody>
      </p:sp>
      <p:sp>
        <p:nvSpPr>
          <p:cNvPr id="24" name="TextBox 23">
            <a:extLst>
              <a:ext uri="{FF2B5EF4-FFF2-40B4-BE49-F238E27FC236}">
                <a16:creationId xmlns:a16="http://schemas.microsoft.com/office/drawing/2014/main" id="{A6C6EACE-119E-44ED-ADD3-703551544F99}"/>
              </a:ext>
            </a:extLst>
          </p:cNvPr>
          <p:cNvSpPr txBox="1"/>
          <p:nvPr/>
        </p:nvSpPr>
        <p:spPr>
          <a:xfrm>
            <a:off x="6638969" y="4886168"/>
            <a:ext cx="3551275" cy="369332"/>
          </a:xfrm>
          <a:prstGeom prst="rect">
            <a:avLst/>
          </a:prstGeom>
          <a:noFill/>
        </p:spPr>
        <p:txBody>
          <a:bodyPr wrap="square" rtlCol="0">
            <a:spAutoFit/>
          </a:bodyPr>
          <a:lstStyle/>
          <a:p>
            <a:r>
              <a:rPr lang="en-SG" b="1" dirty="0"/>
              <a:t>Private?</a:t>
            </a:r>
          </a:p>
        </p:txBody>
      </p:sp>
      <p:pic>
        <p:nvPicPr>
          <p:cNvPr id="25" name="Graphic 24" descr="Safe">
            <a:extLst>
              <a:ext uri="{FF2B5EF4-FFF2-40B4-BE49-F238E27FC236}">
                <a16:creationId xmlns:a16="http://schemas.microsoft.com/office/drawing/2014/main" id="{0B8591C2-D52A-4097-86AE-5DC1EAA6A54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38008" y="4742242"/>
            <a:ext cx="728828" cy="728828"/>
          </a:xfrm>
          <a:prstGeom prst="rect">
            <a:avLst/>
          </a:prstGeom>
        </p:spPr>
      </p:pic>
      <p:sp>
        <p:nvSpPr>
          <p:cNvPr id="27" name="Rectangle: Rounded Corners 26">
            <a:extLst>
              <a:ext uri="{FF2B5EF4-FFF2-40B4-BE49-F238E27FC236}">
                <a16:creationId xmlns:a16="http://schemas.microsoft.com/office/drawing/2014/main" id="{73251733-5097-4866-BF7F-BDE7E8550C9C}"/>
              </a:ext>
            </a:extLst>
          </p:cNvPr>
          <p:cNvSpPr/>
          <p:nvPr/>
        </p:nvSpPr>
        <p:spPr>
          <a:xfrm>
            <a:off x="1786270" y="4455042"/>
            <a:ext cx="2583711" cy="1192690"/>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G"/>
          </a:p>
        </p:txBody>
      </p:sp>
      <p:sp>
        <p:nvSpPr>
          <p:cNvPr id="28" name="Rectangle: Rounded Corners 27">
            <a:extLst>
              <a:ext uri="{FF2B5EF4-FFF2-40B4-BE49-F238E27FC236}">
                <a16:creationId xmlns:a16="http://schemas.microsoft.com/office/drawing/2014/main" id="{F1B6F8E0-97CB-4340-99A9-6F5370591CBB}"/>
              </a:ext>
            </a:extLst>
          </p:cNvPr>
          <p:cNvSpPr/>
          <p:nvPr/>
        </p:nvSpPr>
        <p:spPr>
          <a:xfrm>
            <a:off x="6370320" y="4455042"/>
            <a:ext cx="2583711" cy="1192690"/>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G"/>
          </a:p>
        </p:txBody>
      </p:sp>
      <p:sp>
        <p:nvSpPr>
          <p:cNvPr id="30" name="TextBox 29">
            <a:extLst>
              <a:ext uri="{FF2B5EF4-FFF2-40B4-BE49-F238E27FC236}">
                <a16:creationId xmlns:a16="http://schemas.microsoft.com/office/drawing/2014/main" id="{C4D591E3-0097-4B8F-9854-81D57E34B883}"/>
              </a:ext>
            </a:extLst>
          </p:cNvPr>
          <p:cNvSpPr txBox="1"/>
          <p:nvPr/>
        </p:nvSpPr>
        <p:spPr>
          <a:xfrm>
            <a:off x="4651036" y="4824199"/>
            <a:ext cx="1566884" cy="369332"/>
          </a:xfrm>
          <a:prstGeom prst="rect">
            <a:avLst/>
          </a:prstGeom>
          <a:noFill/>
        </p:spPr>
        <p:txBody>
          <a:bodyPr wrap="square" rtlCol="0">
            <a:spAutoFit/>
          </a:bodyPr>
          <a:lstStyle/>
          <a:p>
            <a:r>
              <a:rPr lang="en-SG" b="1" dirty="0"/>
              <a:t>Cryptography</a:t>
            </a:r>
          </a:p>
        </p:txBody>
      </p:sp>
      <p:sp>
        <p:nvSpPr>
          <p:cNvPr id="31" name="Rectangle 30">
            <a:extLst>
              <a:ext uri="{FF2B5EF4-FFF2-40B4-BE49-F238E27FC236}">
                <a16:creationId xmlns:a16="http://schemas.microsoft.com/office/drawing/2014/main" id="{7B8179E6-8D25-4FE7-8F4C-DE47AE1EB3A9}"/>
              </a:ext>
            </a:extLst>
          </p:cNvPr>
          <p:cNvSpPr/>
          <p:nvPr/>
        </p:nvSpPr>
        <p:spPr>
          <a:xfrm>
            <a:off x="1307805" y="4231758"/>
            <a:ext cx="8091376" cy="1637337"/>
          </a:xfrm>
          <a:custGeom>
            <a:avLst/>
            <a:gdLst>
              <a:gd name="connsiteX0" fmla="*/ 0 w 8091376"/>
              <a:gd name="connsiteY0" fmla="*/ 0 h 1637337"/>
              <a:gd name="connsiteX1" fmla="*/ 739783 w 8091376"/>
              <a:gd name="connsiteY1" fmla="*/ 0 h 1637337"/>
              <a:gd name="connsiteX2" fmla="*/ 1317738 w 8091376"/>
              <a:gd name="connsiteY2" fmla="*/ 0 h 1637337"/>
              <a:gd name="connsiteX3" fmla="*/ 1733866 w 8091376"/>
              <a:gd name="connsiteY3" fmla="*/ 0 h 1637337"/>
              <a:gd name="connsiteX4" fmla="*/ 2392735 w 8091376"/>
              <a:gd name="connsiteY4" fmla="*/ 0 h 1637337"/>
              <a:gd name="connsiteX5" fmla="*/ 2727950 w 8091376"/>
              <a:gd name="connsiteY5" fmla="*/ 0 h 1637337"/>
              <a:gd name="connsiteX6" fmla="*/ 3224991 w 8091376"/>
              <a:gd name="connsiteY6" fmla="*/ 0 h 1637337"/>
              <a:gd name="connsiteX7" fmla="*/ 3802947 w 8091376"/>
              <a:gd name="connsiteY7" fmla="*/ 0 h 1637337"/>
              <a:gd name="connsiteX8" fmla="*/ 4219075 w 8091376"/>
              <a:gd name="connsiteY8" fmla="*/ 0 h 1637337"/>
              <a:gd name="connsiteX9" fmla="*/ 4635203 w 8091376"/>
              <a:gd name="connsiteY9" fmla="*/ 0 h 1637337"/>
              <a:gd name="connsiteX10" fmla="*/ 5051330 w 8091376"/>
              <a:gd name="connsiteY10" fmla="*/ 0 h 1637337"/>
              <a:gd name="connsiteX11" fmla="*/ 5467458 w 8091376"/>
              <a:gd name="connsiteY11" fmla="*/ 0 h 1637337"/>
              <a:gd name="connsiteX12" fmla="*/ 6045414 w 8091376"/>
              <a:gd name="connsiteY12" fmla="*/ 0 h 1637337"/>
              <a:gd name="connsiteX13" fmla="*/ 6785197 w 8091376"/>
              <a:gd name="connsiteY13" fmla="*/ 0 h 1637337"/>
              <a:gd name="connsiteX14" fmla="*/ 7201325 w 8091376"/>
              <a:gd name="connsiteY14" fmla="*/ 0 h 1637337"/>
              <a:gd name="connsiteX15" fmla="*/ 8091376 w 8091376"/>
              <a:gd name="connsiteY15" fmla="*/ 0 h 1637337"/>
              <a:gd name="connsiteX16" fmla="*/ 8091376 w 8091376"/>
              <a:gd name="connsiteY16" fmla="*/ 578526 h 1637337"/>
              <a:gd name="connsiteX17" fmla="*/ 8091376 w 8091376"/>
              <a:gd name="connsiteY17" fmla="*/ 1140678 h 1637337"/>
              <a:gd name="connsiteX18" fmla="*/ 8091376 w 8091376"/>
              <a:gd name="connsiteY18" fmla="*/ 1637337 h 1637337"/>
              <a:gd name="connsiteX19" fmla="*/ 7432507 w 8091376"/>
              <a:gd name="connsiteY19" fmla="*/ 1637337 h 1637337"/>
              <a:gd name="connsiteX20" fmla="*/ 6854551 w 8091376"/>
              <a:gd name="connsiteY20" fmla="*/ 1637337 h 1637337"/>
              <a:gd name="connsiteX21" fmla="*/ 6114768 w 8091376"/>
              <a:gd name="connsiteY21" fmla="*/ 1637337 h 1637337"/>
              <a:gd name="connsiteX22" fmla="*/ 5455899 w 8091376"/>
              <a:gd name="connsiteY22" fmla="*/ 1637337 h 1637337"/>
              <a:gd name="connsiteX23" fmla="*/ 4797030 w 8091376"/>
              <a:gd name="connsiteY23" fmla="*/ 1637337 h 1637337"/>
              <a:gd name="connsiteX24" fmla="*/ 4057247 w 8091376"/>
              <a:gd name="connsiteY24" fmla="*/ 1637337 h 1637337"/>
              <a:gd name="connsiteX25" fmla="*/ 3317464 w 8091376"/>
              <a:gd name="connsiteY25" fmla="*/ 1637337 h 1637337"/>
              <a:gd name="connsiteX26" fmla="*/ 2739509 w 8091376"/>
              <a:gd name="connsiteY26" fmla="*/ 1637337 h 1637337"/>
              <a:gd name="connsiteX27" fmla="*/ 2080640 w 8091376"/>
              <a:gd name="connsiteY27" fmla="*/ 1637337 h 1637337"/>
              <a:gd name="connsiteX28" fmla="*/ 1502684 w 8091376"/>
              <a:gd name="connsiteY28" fmla="*/ 1637337 h 1637337"/>
              <a:gd name="connsiteX29" fmla="*/ 924729 w 8091376"/>
              <a:gd name="connsiteY29" fmla="*/ 1637337 h 1637337"/>
              <a:gd name="connsiteX30" fmla="*/ 589515 w 8091376"/>
              <a:gd name="connsiteY30" fmla="*/ 1637337 h 1637337"/>
              <a:gd name="connsiteX31" fmla="*/ 0 w 8091376"/>
              <a:gd name="connsiteY31" fmla="*/ 1637337 h 1637337"/>
              <a:gd name="connsiteX32" fmla="*/ 0 w 8091376"/>
              <a:gd name="connsiteY32" fmla="*/ 1091558 h 1637337"/>
              <a:gd name="connsiteX33" fmla="*/ 0 w 8091376"/>
              <a:gd name="connsiteY33" fmla="*/ 578526 h 1637337"/>
              <a:gd name="connsiteX34" fmla="*/ 0 w 8091376"/>
              <a:gd name="connsiteY34" fmla="*/ 0 h 1637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91376" h="1637337" extrusionOk="0">
                <a:moveTo>
                  <a:pt x="0" y="0"/>
                </a:moveTo>
                <a:cubicBezTo>
                  <a:pt x="243713" y="-68795"/>
                  <a:pt x="456937" y="28870"/>
                  <a:pt x="739783" y="0"/>
                </a:cubicBezTo>
                <a:cubicBezTo>
                  <a:pt x="1022629" y="-28870"/>
                  <a:pt x="1085583" y="32292"/>
                  <a:pt x="1317738" y="0"/>
                </a:cubicBezTo>
                <a:cubicBezTo>
                  <a:pt x="1549894" y="-32292"/>
                  <a:pt x="1641297" y="17018"/>
                  <a:pt x="1733866" y="0"/>
                </a:cubicBezTo>
                <a:cubicBezTo>
                  <a:pt x="1826435" y="-17018"/>
                  <a:pt x="2196461" y="47978"/>
                  <a:pt x="2392735" y="0"/>
                </a:cubicBezTo>
                <a:cubicBezTo>
                  <a:pt x="2589009" y="-47978"/>
                  <a:pt x="2612506" y="7984"/>
                  <a:pt x="2727950" y="0"/>
                </a:cubicBezTo>
                <a:cubicBezTo>
                  <a:pt x="2843395" y="-7984"/>
                  <a:pt x="3052467" y="40569"/>
                  <a:pt x="3224991" y="0"/>
                </a:cubicBezTo>
                <a:cubicBezTo>
                  <a:pt x="3397515" y="-40569"/>
                  <a:pt x="3522023" y="12531"/>
                  <a:pt x="3802947" y="0"/>
                </a:cubicBezTo>
                <a:cubicBezTo>
                  <a:pt x="4083871" y="-12531"/>
                  <a:pt x="4074636" y="8313"/>
                  <a:pt x="4219075" y="0"/>
                </a:cubicBezTo>
                <a:cubicBezTo>
                  <a:pt x="4363514" y="-8313"/>
                  <a:pt x="4520668" y="46981"/>
                  <a:pt x="4635203" y="0"/>
                </a:cubicBezTo>
                <a:cubicBezTo>
                  <a:pt x="4749738" y="-46981"/>
                  <a:pt x="4960332" y="33187"/>
                  <a:pt x="5051330" y="0"/>
                </a:cubicBezTo>
                <a:cubicBezTo>
                  <a:pt x="5142328" y="-33187"/>
                  <a:pt x="5332206" y="14558"/>
                  <a:pt x="5467458" y="0"/>
                </a:cubicBezTo>
                <a:cubicBezTo>
                  <a:pt x="5602710" y="-14558"/>
                  <a:pt x="5802740" y="29569"/>
                  <a:pt x="6045414" y="0"/>
                </a:cubicBezTo>
                <a:cubicBezTo>
                  <a:pt x="6288088" y="-29569"/>
                  <a:pt x="6455824" y="80502"/>
                  <a:pt x="6785197" y="0"/>
                </a:cubicBezTo>
                <a:cubicBezTo>
                  <a:pt x="7114570" y="-80502"/>
                  <a:pt x="7008584" y="14773"/>
                  <a:pt x="7201325" y="0"/>
                </a:cubicBezTo>
                <a:cubicBezTo>
                  <a:pt x="7394066" y="-14773"/>
                  <a:pt x="7671025" y="79562"/>
                  <a:pt x="8091376" y="0"/>
                </a:cubicBezTo>
                <a:cubicBezTo>
                  <a:pt x="8107163" y="125228"/>
                  <a:pt x="8027879" y="315047"/>
                  <a:pt x="8091376" y="578526"/>
                </a:cubicBezTo>
                <a:cubicBezTo>
                  <a:pt x="8154873" y="842005"/>
                  <a:pt x="8087802" y="978316"/>
                  <a:pt x="8091376" y="1140678"/>
                </a:cubicBezTo>
                <a:cubicBezTo>
                  <a:pt x="8094950" y="1303040"/>
                  <a:pt x="8072566" y="1409038"/>
                  <a:pt x="8091376" y="1637337"/>
                </a:cubicBezTo>
                <a:cubicBezTo>
                  <a:pt x="7933333" y="1678581"/>
                  <a:pt x="7607815" y="1559571"/>
                  <a:pt x="7432507" y="1637337"/>
                </a:cubicBezTo>
                <a:cubicBezTo>
                  <a:pt x="7257199" y="1715103"/>
                  <a:pt x="7044982" y="1626901"/>
                  <a:pt x="6854551" y="1637337"/>
                </a:cubicBezTo>
                <a:cubicBezTo>
                  <a:pt x="6664120" y="1647773"/>
                  <a:pt x="6424433" y="1610400"/>
                  <a:pt x="6114768" y="1637337"/>
                </a:cubicBezTo>
                <a:cubicBezTo>
                  <a:pt x="5805103" y="1664274"/>
                  <a:pt x="5777665" y="1607523"/>
                  <a:pt x="5455899" y="1637337"/>
                </a:cubicBezTo>
                <a:cubicBezTo>
                  <a:pt x="5134133" y="1667151"/>
                  <a:pt x="5114614" y="1623044"/>
                  <a:pt x="4797030" y="1637337"/>
                </a:cubicBezTo>
                <a:cubicBezTo>
                  <a:pt x="4479446" y="1651630"/>
                  <a:pt x="4397432" y="1585424"/>
                  <a:pt x="4057247" y="1637337"/>
                </a:cubicBezTo>
                <a:cubicBezTo>
                  <a:pt x="3717062" y="1689250"/>
                  <a:pt x="3556958" y="1567223"/>
                  <a:pt x="3317464" y="1637337"/>
                </a:cubicBezTo>
                <a:cubicBezTo>
                  <a:pt x="3077970" y="1707451"/>
                  <a:pt x="2895324" y="1575816"/>
                  <a:pt x="2739509" y="1637337"/>
                </a:cubicBezTo>
                <a:cubicBezTo>
                  <a:pt x="2583695" y="1698858"/>
                  <a:pt x="2327909" y="1566439"/>
                  <a:pt x="2080640" y="1637337"/>
                </a:cubicBezTo>
                <a:cubicBezTo>
                  <a:pt x="1833371" y="1708235"/>
                  <a:pt x="1777562" y="1575340"/>
                  <a:pt x="1502684" y="1637337"/>
                </a:cubicBezTo>
                <a:cubicBezTo>
                  <a:pt x="1227806" y="1699334"/>
                  <a:pt x="1112270" y="1596874"/>
                  <a:pt x="924729" y="1637337"/>
                </a:cubicBezTo>
                <a:cubicBezTo>
                  <a:pt x="737188" y="1677800"/>
                  <a:pt x="690597" y="1620185"/>
                  <a:pt x="589515" y="1637337"/>
                </a:cubicBezTo>
                <a:cubicBezTo>
                  <a:pt x="488433" y="1654489"/>
                  <a:pt x="228135" y="1616643"/>
                  <a:pt x="0" y="1637337"/>
                </a:cubicBezTo>
                <a:cubicBezTo>
                  <a:pt x="-3354" y="1404616"/>
                  <a:pt x="18102" y="1308456"/>
                  <a:pt x="0" y="1091558"/>
                </a:cubicBezTo>
                <a:cubicBezTo>
                  <a:pt x="-18102" y="874660"/>
                  <a:pt x="52485" y="734478"/>
                  <a:pt x="0" y="578526"/>
                </a:cubicBezTo>
                <a:cubicBezTo>
                  <a:pt x="-52485" y="422574"/>
                  <a:pt x="42268" y="216941"/>
                  <a:pt x="0" y="0"/>
                </a:cubicBezTo>
                <a:close/>
              </a:path>
            </a:pathLst>
          </a:custGeom>
          <a:noFill/>
          <a:ln w="28575">
            <a:solidFill>
              <a:schemeClr val="tx1">
                <a:lumMod val="50000"/>
                <a:lumOff val="50000"/>
              </a:schemeClr>
            </a:solidFill>
            <a:extLst>
              <a:ext uri="{C807C97D-BFC1-408E-A445-0C87EB9F89A2}">
                <ask:lineSketchStyleProps xmlns:ask="http://schemas.microsoft.com/office/drawing/2018/sketchyshapes" sd="191725370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4273472002"/>
      </p:ext>
    </p:extLst>
  </p:cSld>
  <p:clrMapOvr>
    <a:masterClrMapping/>
  </p:clrMapOvr>
  <mc:AlternateContent xmlns:mc="http://schemas.openxmlformats.org/markup-compatibility/2006" xmlns:p14="http://schemas.microsoft.com/office/powerpoint/2010/main">
    <mc:Choice Requires="p14">
      <p:transition spd="slow" p14:dur="2000" advTm="66294"/>
    </mc:Choice>
    <mc:Fallback xmlns="">
      <p:transition spd="slow" advTm="66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animBg="1"/>
      <p:bldP spid="28" grpId="0" animBg="1"/>
      <p:bldP spid="30"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3979-FD90-4DE2-B397-D6F73C6ABD29}"/>
              </a:ext>
            </a:extLst>
          </p:cNvPr>
          <p:cNvSpPr>
            <a:spLocks noGrp="1"/>
          </p:cNvSpPr>
          <p:nvPr>
            <p:ph type="title"/>
          </p:nvPr>
        </p:nvSpPr>
        <p:spPr/>
        <p:txBody>
          <a:bodyPr/>
          <a:lstStyle/>
          <a:p>
            <a:r>
              <a:rPr lang="en-SG" dirty="0"/>
              <a:t>Vulnerability of RNGs</a:t>
            </a:r>
          </a:p>
        </p:txBody>
      </p:sp>
      <p:sp>
        <p:nvSpPr>
          <p:cNvPr id="3" name="Content Placeholder 2">
            <a:extLst>
              <a:ext uri="{FF2B5EF4-FFF2-40B4-BE49-F238E27FC236}">
                <a16:creationId xmlns:a16="http://schemas.microsoft.com/office/drawing/2014/main" id="{BA19F2B0-698D-4169-B58E-8DCB7D19E387}"/>
              </a:ext>
            </a:extLst>
          </p:cNvPr>
          <p:cNvSpPr>
            <a:spLocks noGrp="1"/>
          </p:cNvSpPr>
          <p:nvPr>
            <p:ph idx="1"/>
          </p:nvPr>
        </p:nvSpPr>
        <p:spPr/>
        <p:txBody>
          <a:bodyPr>
            <a:normAutofit/>
          </a:bodyPr>
          <a:lstStyle/>
          <a:p>
            <a:pPr>
              <a:lnSpc>
                <a:spcPct val="125000"/>
              </a:lnSpc>
            </a:pPr>
            <a:r>
              <a:rPr lang="en-GB" dirty="0"/>
              <a:t>In 2012, the biggest scan of Transport Layer Security (TLS) and Secure Shell (SSH)</a:t>
            </a:r>
            <a:br>
              <a:rPr lang="en-GB" dirty="0"/>
            </a:br>
            <a:r>
              <a:rPr lang="en-GB" dirty="0"/>
              <a:t>over the internet unveiled surprisingly widespread vulnerable keys. </a:t>
            </a:r>
          </a:p>
          <a:p>
            <a:pPr lvl="1">
              <a:lnSpc>
                <a:spcPct val="125000"/>
              </a:lnSpc>
            </a:pPr>
            <a:r>
              <a:rPr lang="en-SG" dirty="0" err="1"/>
              <a:t>Heninger</a:t>
            </a:r>
            <a:r>
              <a:rPr lang="en-SG" dirty="0"/>
              <a:t> </a:t>
            </a:r>
            <a:r>
              <a:rPr lang="en-SG" i="1" dirty="0"/>
              <a:t>et al. </a:t>
            </a:r>
            <a:r>
              <a:rPr lang="en-SG" baseline="30000" dirty="0"/>
              <a:t>[1]  </a:t>
            </a:r>
            <a:r>
              <a:rPr lang="en-SG" dirty="0"/>
              <a:t>computed private keys for </a:t>
            </a:r>
            <a:r>
              <a:rPr lang="en-SG" dirty="0">
                <a:solidFill>
                  <a:srgbClr val="C00000"/>
                </a:solidFill>
              </a:rPr>
              <a:t>0</a:t>
            </a:r>
            <a:r>
              <a:rPr lang="en-SG" i="1" dirty="0">
                <a:solidFill>
                  <a:srgbClr val="C00000"/>
                </a:solidFill>
              </a:rPr>
              <a:t>.</a:t>
            </a:r>
            <a:r>
              <a:rPr lang="en-SG" dirty="0">
                <a:solidFill>
                  <a:srgbClr val="C00000"/>
                </a:solidFill>
              </a:rPr>
              <a:t>5%</a:t>
            </a:r>
            <a:r>
              <a:rPr lang="en-SG" dirty="0"/>
              <a:t> of HTTPS hosts</a:t>
            </a:r>
            <a:r>
              <a:rPr lang="en-GB" dirty="0"/>
              <a:t> and </a:t>
            </a:r>
            <a:r>
              <a:rPr lang="en-GB" dirty="0">
                <a:solidFill>
                  <a:srgbClr val="C00000"/>
                </a:solidFill>
              </a:rPr>
              <a:t>1.06%</a:t>
            </a:r>
            <a:r>
              <a:rPr lang="en-GB" dirty="0"/>
              <a:t> of the SSH hosts by exploiting known weaknesses of RSA and DSA when used with </a:t>
            </a:r>
            <a:r>
              <a:rPr lang="en-GB" b="1" dirty="0"/>
              <a:t>insufficient randomness</a:t>
            </a:r>
            <a:endParaRPr lang="en-SG" b="1" dirty="0"/>
          </a:p>
          <a:p>
            <a:endParaRPr lang="en-SG" dirty="0"/>
          </a:p>
        </p:txBody>
      </p:sp>
      <p:sp>
        <p:nvSpPr>
          <p:cNvPr id="4" name="Date Placeholder 3">
            <a:extLst>
              <a:ext uri="{FF2B5EF4-FFF2-40B4-BE49-F238E27FC236}">
                <a16:creationId xmlns:a16="http://schemas.microsoft.com/office/drawing/2014/main" id="{F62E4E2D-99B2-4626-B5AA-DD2F954DA12D}"/>
              </a:ext>
            </a:extLst>
          </p:cNvPr>
          <p:cNvSpPr>
            <a:spLocks noGrp="1"/>
          </p:cNvSpPr>
          <p:nvPr>
            <p:ph type="dt" sz="half" idx="10"/>
          </p:nvPr>
        </p:nvSpPr>
        <p:spPr/>
        <p:txBody>
          <a:bodyPr/>
          <a:lstStyle/>
          <a:p>
            <a:r>
              <a:rPr lang="en-US"/>
              <a:t>Jing Yan Haw, Nhan Duy Truong</a:t>
            </a:r>
            <a:endParaRPr lang="en-SG" dirty="0"/>
          </a:p>
        </p:txBody>
      </p:sp>
      <p:sp>
        <p:nvSpPr>
          <p:cNvPr id="5" name="Footer Placeholder 4">
            <a:extLst>
              <a:ext uri="{FF2B5EF4-FFF2-40B4-BE49-F238E27FC236}">
                <a16:creationId xmlns:a16="http://schemas.microsoft.com/office/drawing/2014/main" id="{A9A8B284-7C73-4BAA-9F56-009855FB23F9}"/>
              </a:ext>
            </a:extLst>
          </p:cNvPr>
          <p:cNvSpPr>
            <a:spLocks noGrp="1"/>
          </p:cNvSpPr>
          <p:nvPr>
            <p:ph type="ftr" sz="quarter" idx="11"/>
          </p:nvPr>
        </p:nvSpPr>
        <p:spPr/>
        <p:txBody>
          <a:bodyPr/>
          <a:lstStyle/>
          <a:p>
            <a:r>
              <a:rPr lang="en-GB"/>
              <a:t>Benchmarking a Quantum Random Number Generator with Machine Learning</a:t>
            </a:r>
            <a:endParaRPr lang="en-SG" dirty="0"/>
          </a:p>
        </p:txBody>
      </p:sp>
      <p:sp>
        <p:nvSpPr>
          <p:cNvPr id="6" name="Slide Number Placeholder 5">
            <a:extLst>
              <a:ext uri="{FF2B5EF4-FFF2-40B4-BE49-F238E27FC236}">
                <a16:creationId xmlns:a16="http://schemas.microsoft.com/office/drawing/2014/main" id="{DA9255EF-723D-447A-BBA6-A264C119A535}"/>
              </a:ext>
            </a:extLst>
          </p:cNvPr>
          <p:cNvSpPr>
            <a:spLocks noGrp="1"/>
          </p:cNvSpPr>
          <p:nvPr>
            <p:ph type="sldNum" sz="quarter" idx="12"/>
          </p:nvPr>
        </p:nvSpPr>
        <p:spPr/>
        <p:txBody>
          <a:bodyPr/>
          <a:lstStyle/>
          <a:p>
            <a:fld id="{E49445EB-3588-45B3-A4EA-423BD4E34E85}" type="slidenum">
              <a:rPr lang="en-SG" smtClean="0"/>
              <a:t>4</a:t>
            </a:fld>
            <a:endParaRPr lang="en-SG"/>
          </a:p>
        </p:txBody>
      </p:sp>
      <p:sp>
        <p:nvSpPr>
          <p:cNvPr id="7" name="Rectangle 6">
            <a:extLst>
              <a:ext uri="{FF2B5EF4-FFF2-40B4-BE49-F238E27FC236}">
                <a16:creationId xmlns:a16="http://schemas.microsoft.com/office/drawing/2014/main" id="{1DC6E1EB-A2D8-4F38-AFB3-E631DC2CBEC9}"/>
              </a:ext>
            </a:extLst>
          </p:cNvPr>
          <p:cNvSpPr/>
          <p:nvPr/>
        </p:nvSpPr>
        <p:spPr>
          <a:xfrm>
            <a:off x="1253215" y="3647416"/>
            <a:ext cx="3493329" cy="369332"/>
          </a:xfrm>
          <a:prstGeom prst="rect">
            <a:avLst/>
          </a:prstGeom>
        </p:spPr>
        <p:txBody>
          <a:bodyPr wrap="none">
            <a:spAutoFit/>
          </a:bodyPr>
          <a:lstStyle/>
          <a:p>
            <a:r>
              <a:rPr lang="en-SG" dirty="0"/>
              <a:t>Weak Random Number Generator  </a:t>
            </a:r>
          </a:p>
        </p:txBody>
      </p:sp>
      <p:sp>
        <p:nvSpPr>
          <p:cNvPr id="8" name="Arrow: Right 7">
            <a:extLst>
              <a:ext uri="{FF2B5EF4-FFF2-40B4-BE49-F238E27FC236}">
                <a16:creationId xmlns:a16="http://schemas.microsoft.com/office/drawing/2014/main" id="{C9553089-D390-4A56-9E0A-56F7BA6DE3C9}"/>
              </a:ext>
            </a:extLst>
          </p:cNvPr>
          <p:cNvSpPr/>
          <p:nvPr/>
        </p:nvSpPr>
        <p:spPr>
          <a:xfrm>
            <a:off x="4877405" y="4290572"/>
            <a:ext cx="931984" cy="282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a:extLst>
              <a:ext uri="{FF2B5EF4-FFF2-40B4-BE49-F238E27FC236}">
                <a16:creationId xmlns:a16="http://schemas.microsoft.com/office/drawing/2014/main" id="{CB4BAA8B-7C54-460D-8AC9-3264A45E67CD}"/>
              </a:ext>
            </a:extLst>
          </p:cNvPr>
          <p:cNvSpPr/>
          <p:nvPr/>
        </p:nvSpPr>
        <p:spPr>
          <a:xfrm>
            <a:off x="6188630" y="3625683"/>
            <a:ext cx="1859868" cy="369332"/>
          </a:xfrm>
          <a:prstGeom prst="rect">
            <a:avLst/>
          </a:prstGeom>
        </p:spPr>
        <p:txBody>
          <a:bodyPr wrap="none">
            <a:spAutoFit/>
          </a:bodyPr>
          <a:lstStyle/>
          <a:p>
            <a:r>
              <a:rPr lang="en-SG" dirty="0"/>
              <a:t>Bad Cryptography</a:t>
            </a:r>
          </a:p>
        </p:txBody>
      </p:sp>
      <p:sp>
        <p:nvSpPr>
          <p:cNvPr id="14" name="Rectangle 13">
            <a:extLst>
              <a:ext uri="{FF2B5EF4-FFF2-40B4-BE49-F238E27FC236}">
                <a16:creationId xmlns:a16="http://schemas.microsoft.com/office/drawing/2014/main" id="{7D375BF7-AFD7-45BE-9772-E69D86A77219}"/>
              </a:ext>
            </a:extLst>
          </p:cNvPr>
          <p:cNvSpPr/>
          <p:nvPr/>
        </p:nvSpPr>
        <p:spPr>
          <a:xfrm>
            <a:off x="495173" y="6002042"/>
            <a:ext cx="10495211" cy="276999"/>
          </a:xfrm>
          <a:prstGeom prst="rect">
            <a:avLst/>
          </a:prstGeom>
        </p:spPr>
        <p:txBody>
          <a:bodyPr wrap="square">
            <a:spAutoFit/>
          </a:bodyPr>
          <a:lstStyle/>
          <a:p>
            <a:r>
              <a:rPr lang="en-GB" sz="1200" dirty="0">
                <a:solidFill>
                  <a:schemeClr val="tx1">
                    <a:lumMod val="50000"/>
                    <a:lumOff val="50000"/>
                  </a:schemeClr>
                </a:solidFill>
              </a:rPr>
              <a:t>[1] </a:t>
            </a:r>
            <a:r>
              <a:rPr lang="en-GB" sz="1200" dirty="0" err="1">
                <a:solidFill>
                  <a:schemeClr val="tx1">
                    <a:lumMod val="50000"/>
                    <a:lumOff val="50000"/>
                  </a:schemeClr>
                </a:solidFill>
              </a:rPr>
              <a:t>Heninger</a:t>
            </a:r>
            <a:r>
              <a:rPr lang="en-GB" sz="1200" dirty="0">
                <a:solidFill>
                  <a:schemeClr val="tx1">
                    <a:lumMod val="50000"/>
                    <a:lumOff val="50000"/>
                  </a:schemeClr>
                </a:solidFill>
              </a:rPr>
              <a:t> et al. </a:t>
            </a:r>
            <a:r>
              <a:rPr lang="en-GB" sz="1200" i="1" dirty="0">
                <a:solidFill>
                  <a:schemeClr val="tx1">
                    <a:lumMod val="50000"/>
                    <a:lumOff val="50000"/>
                  </a:schemeClr>
                </a:solidFill>
              </a:rPr>
              <a:t>Proceedings of the 21st USENIX conference on Security symposium</a:t>
            </a:r>
            <a:r>
              <a:rPr lang="en-GB" sz="1200" dirty="0">
                <a:solidFill>
                  <a:schemeClr val="tx1">
                    <a:lumMod val="50000"/>
                    <a:lumOff val="50000"/>
                  </a:schemeClr>
                </a:solidFill>
              </a:rPr>
              <a:t>. 2012.</a:t>
            </a:r>
          </a:p>
        </p:txBody>
      </p:sp>
      <p:pic>
        <p:nvPicPr>
          <p:cNvPr id="10" name="Graphic 9" descr="Dice">
            <a:extLst>
              <a:ext uri="{FF2B5EF4-FFF2-40B4-BE49-F238E27FC236}">
                <a16:creationId xmlns:a16="http://schemas.microsoft.com/office/drawing/2014/main" id="{A078F59D-3D89-4739-B0A7-E32C7A8FDD7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85479" y="4094574"/>
            <a:ext cx="914400" cy="914400"/>
          </a:xfrm>
          <a:prstGeom prst="rect">
            <a:avLst/>
          </a:prstGeom>
        </p:spPr>
      </p:pic>
      <p:pic>
        <p:nvPicPr>
          <p:cNvPr id="16" name="Graphic 15" descr="Door Open">
            <a:extLst>
              <a:ext uri="{FF2B5EF4-FFF2-40B4-BE49-F238E27FC236}">
                <a16:creationId xmlns:a16="http://schemas.microsoft.com/office/drawing/2014/main" id="{75DD4EC5-D26A-42FD-97FE-95C03D5FA87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61364" y="4116035"/>
            <a:ext cx="914400" cy="914400"/>
          </a:xfrm>
          <a:prstGeom prst="rect">
            <a:avLst/>
          </a:prstGeom>
        </p:spPr>
      </p:pic>
      <p:grpSp>
        <p:nvGrpSpPr>
          <p:cNvPr id="23" name="Group 22">
            <a:extLst>
              <a:ext uri="{FF2B5EF4-FFF2-40B4-BE49-F238E27FC236}">
                <a16:creationId xmlns:a16="http://schemas.microsoft.com/office/drawing/2014/main" id="{4D06A0A7-5307-4415-BFF5-920FC2480D01}"/>
              </a:ext>
            </a:extLst>
          </p:cNvPr>
          <p:cNvGrpSpPr/>
          <p:nvPr/>
        </p:nvGrpSpPr>
        <p:grpSpPr>
          <a:xfrm>
            <a:off x="8970107" y="3444819"/>
            <a:ext cx="2538437" cy="2671401"/>
            <a:chOff x="8970107" y="3444819"/>
            <a:chExt cx="2538437" cy="2671401"/>
          </a:xfrm>
        </p:grpSpPr>
        <p:sp>
          <p:nvSpPr>
            <p:cNvPr id="12" name="Rectangle 11">
              <a:extLst>
                <a:ext uri="{FF2B5EF4-FFF2-40B4-BE49-F238E27FC236}">
                  <a16:creationId xmlns:a16="http://schemas.microsoft.com/office/drawing/2014/main" id="{12ACE0DC-9FCE-45DA-A6F2-FC68859F8742}"/>
                </a:ext>
              </a:extLst>
            </p:cNvPr>
            <p:cNvSpPr/>
            <p:nvPr/>
          </p:nvSpPr>
          <p:spPr>
            <a:xfrm>
              <a:off x="9166598" y="3555083"/>
              <a:ext cx="2171216" cy="923330"/>
            </a:xfrm>
            <a:prstGeom prst="rect">
              <a:avLst/>
            </a:prstGeom>
          </p:spPr>
          <p:txBody>
            <a:bodyPr wrap="square">
              <a:spAutoFit/>
            </a:bodyPr>
            <a:lstStyle/>
            <a:p>
              <a:pPr algn="ctr"/>
              <a:r>
                <a:rPr lang="en-SG" dirty="0"/>
                <a:t>Cryptography is only as strong as its weakest link!</a:t>
              </a:r>
            </a:p>
          </p:txBody>
        </p:sp>
        <p:pic>
          <p:nvPicPr>
            <p:cNvPr id="21" name="Picture 20" descr="A picture containing motorcycle, sitting, bicycle, pair&#10;&#10;Description automatically generated">
              <a:extLst>
                <a:ext uri="{FF2B5EF4-FFF2-40B4-BE49-F238E27FC236}">
                  <a16:creationId xmlns:a16="http://schemas.microsoft.com/office/drawing/2014/main" id="{110C3FB3-6632-4DB3-A515-550499AC0B3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93675" y="4611361"/>
              <a:ext cx="1917061" cy="1437796"/>
            </a:xfrm>
            <a:prstGeom prst="rect">
              <a:avLst/>
            </a:prstGeom>
          </p:spPr>
        </p:pic>
        <p:sp>
          <p:nvSpPr>
            <p:cNvPr id="22" name="Rectangle 21">
              <a:extLst>
                <a:ext uri="{FF2B5EF4-FFF2-40B4-BE49-F238E27FC236}">
                  <a16:creationId xmlns:a16="http://schemas.microsoft.com/office/drawing/2014/main" id="{857AD5A7-08C0-45B5-AFD1-2998930F9704}"/>
                </a:ext>
              </a:extLst>
            </p:cNvPr>
            <p:cNvSpPr/>
            <p:nvPr/>
          </p:nvSpPr>
          <p:spPr>
            <a:xfrm>
              <a:off x="8970107" y="3444819"/>
              <a:ext cx="2538437" cy="2671401"/>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SG"/>
            </a:p>
          </p:txBody>
        </p:sp>
      </p:grpSp>
    </p:spTree>
    <p:custDataLst>
      <p:tags r:id="rId1"/>
    </p:custDataLst>
    <p:extLst>
      <p:ext uri="{BB962C8B-B14F-4D97-AF65-F5344CB8AC3E}">
        <p14:creationId xmlns:p14="http://schemas.microsoft.com/office/powerpoint/2010/main" val="3155708225"/>
      </p:ext>
    </p:extLst>
  </p:cSld>
  <p:clrMapOvr>
    <a:masterClrMapping/>
  </p:clrMapOvr>
  <mc:AlternateContent xmlns:mc="http://schemas.openxmlformats.org/markup-compatibility/2006" xmlns:p14="http://schemas.microsoft.com/office/powerpoint/2010/main">
    <mc:Choice Requires="p14">
      <p:transition spd="slow" p14:dur="2000" advTm="61070"/>
    </mc:Choice>
    <mc:Fallback xmlns="">
      <p:transition spd="slow" advTm="610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5255-466E-4C71-B4FF-BDE670FEF24A}"/>
              </a:ext>
            </a:extLst>
          </p:cNvPr>
          <p:cNvSpPr>
            <a:spLocks noGrp="1"/>
          </p:cNvSpPr>
          <p:nvPr>
            <p:ph type="title"/>
          </p:nvPr>
        </p:nvSpPr>
        <p:spPr/>
        <p:txBody>
          <a:bodyPr>
            <a:normAutofit/>
          </a:bodyPr>
          <a:lstStyle/>
          <a:p>
            <a:r>
              <a:rPr lang="en-SG" dirty="0"/>
              <a:t>Quantum RNGs</a:t>
            </a:r>
          </a:p>
        </p:txBody>
      </p:sp>
      <p:sp>
        <p:nvSpPr>
          <p:cNvPr id="3" name="Content Placeholder 2">
            <a:extLst>
              <a:ext uri="{FF2B5EF4-FFF2-40B4-BE49-F238E27FC236}">
                <a16:creationId xmlns:a16="http://schemas.microsoft.com/office/drawing/2014/main" id="{DBD5CA85-D288-4792-91A2-2D995BCD9648}"/>
              </a:ext>
            </a:extLst>
          </p:cNvPr>
          <p:cNvSpPr>
            <a:spLocks noGrp="1"/>
          </p:cNvSpPr>
          <p:nvPr>
            <p:ph idx="1"/>
          </p:nvPr>
        </p:nvSpPr>
        <p:spPr>
          <a:xfrm>
            <a:off x="1097280" y="3832304"/>
            <a:ext cx="10058400" cy="2036790"/>
          </a:xfrm>
        </p:spPr>
        <p:txBody>
          <a:bodyPr>
            <a:normAutofit/>
          </a:bodyPr>
          <a:lstStyle/>
          <a:p>
            <a:r>
              <a:rPr lang="en-SG" dirty="0"/>
              <a:t>In theory, QRNGs are ideal</a:t>
            </a:r>
          </a:p>
          <a:p>
            <a:r>
              <a:rPr lang="en-SG" dirty="0">
                <a:sym typeface="Wingdings" panose="05000000000000000000" pitchFamily="2" charset="2"/>
              </a:rPr>
              <a:t> </a:t>
            </a:r>
            <a:r>
              <a:rPr lang="en-SG" dirty="0"/>
              <a:t>Intrinsic randomness </a:t>
            </a:r>
          </a:p>
          <a:p>
            <a:r>
              <a:rPr lang="en-SG" dirty="0">
                <a:sym typeface="Wingdings" panose="05000000000000000000" pitchFamily="2" charset="2"/>
              </a:rPr>
              <a:t> </a:t>
            </a:r>
            <a:r>
              <a:rPr lang="en-SG" dirty="0"/>
              <a:t>Unpredictable and private </a:t>
            </a:r>
          </a:p>
          <a:p>
            <a:r>
              <a:rPr lang="en-SG" dirty="0">
                <a:sym typeface="Wingdings" panose="05000000000000000000" pitchFamily="2" charset="2"/>
              </a:rPr>
              <a:t> (almost)-uniform after post-processing</a:t>
            </a:r>
            <a:endParaRPr lang="en-SG" dirty="0"/>
          </a:p>
          <a:p>
            <a:endParaRPr lang="en-SG" b="1" dirty="0"/>
          </a:p>
        </p:txBody>
      </p:sp>
      <p:sp>
        <p:nvSpPr>
          <p:cNvPr id="5" name="Date Placeholder 4">
            <a:extLst>
              <a:ext uri="{FF2B5EF4-FFF2-40B4-BE49-F238E27FC236}">
                <a16:creationId xmlns:a16="http://schemas.microsoft.com/office/drawing/2014/main" id="{A65FAAD6-0F19-4513-BBC4-02E8139200BE}"/>
              </a:ext>
            </a:extLst>
          </p:cNvPr>
          <p:cNvSpPr>
            <a:spLocks noGrp="1"/>
          </p:cNvSpPr>
          <p:nvPr>
            <p:ph type="dt" sz="half" idx="10"/>
          </p:nvPr>
        </p:nvSpPr>
        <p:spPr/>
        <p:txBody>
          <a:bodyPr/>
          <a:lstStyle/>
          <a:p>
            <a:r>
              <a:rPr lang="en-US"/>
              <a:t>Jing Yan Haw, Nhan Duy Truong</a:t>
            </a:r>
            <a:endParaRPr lang="en-SG" dirty="0"/>
          </a:p>
        </p:txBody>
      </p:sp>
      <p:sp>
        <p:nvSpPr>
          <p:cNvPr id="4" name="Footer Placeholder 3">
            <a:extLst>
              <a:ext uri="{FF2B5EF4-FFF2-40B4-BE49-F238E27FC236}">
                <a16:creationId xmlns:a16="http://schemas.microsoft.com/office/drawing/2014/main" id="{6107EF52-8115-4BE9-BBA1-AC2D2B3F1226}"/>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19" name="Slide Number Placeholder 18">
            <a:extLst>
              <a:ext uri="{FF2B5EF4-FFF2-40B4-BE49-F238E27FC236}">
                <a16:creationId xmlns:a16="http://schemas.microsoft.com/office/drawing/2014/main" id="{FC7CF6C1-3608-4397-8FCD-4DF6EA38A936}"/>
              </a:ext>
            </a:extLst>
          </p:cNvPr>
          <p:cNvSpPr>
            <a:spLocks noGrp="1"/>
          </p:cNvSpPr>
          <p:nvPr>
            <p:ph type="sldNum" sz="quarter" idx="12"/>
          </p:nvPr>
        </p:nvSpPr>
        <p:spPr/>
        <p:txBody>
          <a:bodyPr/>
          <a:lstStyle/>
          <a:p>
            <a:fld id="{E49445EB-3588-45B3-A4EA-423BD4E34E85}" type="slidenum">
              <a:rPr lang="en-SG" smtClean="0"/>
              <a:t>5</a:t>
            </a:fld>
            <a:endParaRPr lang="en-SG"/>
          </a:p>
        </p:txBody>
      </p:sp>
      <p:grpSp>
        <p:nvGrpSpPr>
          <p:cNvPr id="15" name="Group 14">
            <a:extLst>
              <a:ext uri="{FF2B5EF4-FFF2-40B4-BE49-F238E27FC236}">
                <a16:creationId xmlns:a16="http://schemas.microsoft.com/office/drawing/2014/main" id="{5E789527-EB07-4123-A984-4A4F40183100}"/>
              </a:ext>
            </a:extLst>
          </p:cNvPr>
          <p:cNvGrpSpPr/>
          <p:nvPr/>
        </p:nvGrpSpPr>
        <p:grpSpPr>
          <a:xfrm>
            <a:off x="2681654" y="1748170"/>
            <a:ext cx="6702819" cy="1739891"/>
            <a:chOff x="1169377" y="1774207"/>
            <a:chExt cx="6702819" cy="1739891"/>
          </a:xfrm>
        </p:grpSpPr>
        <p:pic>
          <p:nvPicPr>
            <p:cNvPr id="13" name="Picture 12" descr="A picture containing clock&#10;&#10;Description automatically generated">
              <a:extLst>
                <a:ext uri="{FF2B5EF4-FFF2-40B4-BE49-F238E27FC236}">
                  <a16:creationId xmlns:a16="http://schemas.microsoft.com/office/drawing/2014/main" id="{A8568AB4-331F-4D81-984B-6B1C0D69F74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69377" y="2241550"/>
              <a:ext cx="2034198" cy="1187450"/>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29480530-C08D-455E-AF8B-CCDC33F0F718}"/>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9639" b="89759" l="14397" r="100000"/>
                      </a14:imgEffect>
                    </a14:imgLayer>
                  </a14:imgProps>
                </a:ext>
                <a:ext uri="{28A0092B-C50C-407E-A947-70E740481C1C}">
                  <a14:useLocalDpi xmlns:a14="http://schemas.microsoft.com/office/drawing/2010/main"/>
                </a:ext>
              </a:extLst>
            </a:blip>
            <a:srcRect/>
            <a:stretch/>
          </p:blipFill>
          <p:spPr>
            <a:xfrm>
              <a:off x="1313597" y="2168302"/>
              <a:ext cx="4553803" cy="1333946"/>
            </a:xfrm>
            <a:prstGeom prst="rect">
              <a:avLst/>
            </a:prstGeom>
          </p:spPr>
        </p:pic>
        <p:cxnSp>
          <p:nvCxnSpPr>
            <p:cNvPr id="14" name="Straight Arrow Connector 13">
              <a:extLst>
                <a:ext uri="{FF2B5EF4-FFF2-40B4-BE49-F238E27FC236}">
                  <a16:creationId xmlns:a16="http://schemas.microsoft.com/office/drawing/2014/main" id="{72BC404D-198F-43D0-8536-09337A841693}"/>
                </a:ext>
              </a:extLst>
            </p:cNvPr>
            <p:cNvCxnSpPr/>
            <p:nvPr/>
          </p:nvCxnSpPr>
          <p:spPr>
            <a:xfrm>
              <a:off x="2484123" y="2839403"/>
              <a:ext cx="146493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picture containing clock&#10;&#10;Description automatically generated">
              <a:extLst>
                <a:ext uri="{FF2B5EF4-FFF2-40B4-BE49-F238E27FC236}">
                  <a16:creationId xmlns:a16="http://schemas.microsoft.com/office/drawing/2014/main" id="{D3A6AD5F-0F1A-4207-A80B-25BB5B996C5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867400" y="1774207"/>
              <a:ext cx="2004796" cy="1739891"/>
            </a:xfrm>
            <a:prstGeom prst="rect">
              <a:avLst/>
            </a:prstGeom>
          </p:spPr>
        </p:pic>
      </p:grpSp>
      <p:sp>
        <p:nvSpPr>
          <p:cNvPr id="17" name="Rectangle 16">
            <a:extLst>
              <a:ext uri="{FF2B5EF4-FFF2-40B4-BE49-F238E27FC236}">
                <a16:creationId xmlns:a16="http://schemas.microsoft.com/office/drawing/2014/main" id="{DFC7B188-9AA7-4AA3-9DDF-86ACCEDC5033}"/>
              </a:ext>
            </a:extLst>
          </p:cNvPr>
          <p:cNvSpPr/>
          <p:nvPr/>
        </p:nvSpPr>
        <p:spPr>
          <a:xfrm>
            <a:off x="1097280" y="6021436"/>
            <a:ext cx="8679712" cy="276999"/>
          </a:xfrm>
          <a:prstGeom prst="rect">
            <a:avLst/>
          </a:prstGeom>
        </p:spPr>
        <p:txBody>
          <a:bodyPr wrap="square">
            <a:spAutoFit/>
          </a:bodyPr>
          <a:lstStyle/>
          <a:p>
            <a:r>
              <a:rPr lang="en-SG" sz="1200" dirty="0">
                <a:solidFill>
                  <a:schemeClr val="tx1">
                    <a:lumMod val="50000"/>
                    <a:lumOff val="50000"/>
                  </a:schemeClr>
                </a:solidFill>
              </a:rPr>
              <a:t>[1] M. Herrero-</a:t>
            </a:r>
            <a:r>
              <a:rPr lang="en-SG" sz="1200" dirty="0" err="1">
                <a:solidFill>
                  <a:schemeClr val="tx1">
                    <a:lumMod val="50000"/>
                    <a:lumOff val="50000"/>
                  </a:schemeClr>
                </a:solidFill>
              </a:rPr>
              <a:t>Collantes</a:t>
            </a:r>
            <a:r>
              <a:rPr lang="en-SG" sz="1200" dirty="0">
                <a:solidFill>
                  <a:schemeClr val="tx1">
                    <a:lumMod val="50000"/>
                    <a:lumOff val="50000"/>
                  </a:schemeClr>
                </a:solidFill>
              </a:rPr>
              <a:t> and J. C. Garcia-</a:t>
            </a:r>
            <a:r>
              <a:rPr lang="en-SG" sz="1200" dirty="0" err="1">
                <a:solidFill>
                  <a:schemeClr val="tx1">
                    <a:lumMod val="50000"/>
                    <a:lumOff val="50000"/>
                  </a:schemeClr>
                </a:solidFill>
              </a:rPr>
              <a:t>Escartin</a:t>
            </a:r>
            <a:r>
              <a:rPr lang="en-SG" sz="1200" dirty="0">
                <a:solidFill>
                  <a:schemeClr val="tx1">
                    <a:lumMod val="50000"/>
                    <a:lumOff val="50000"/>
                  </a:schemeClr>
                </a:solidFill>
              </a:rPr>
              <a:t>, Rev. Mod. Phys. 89, 015004 (2017).</a:t>
            </a:r>
          </a:p>
        </p:txBody>
      </p:sp>
    </p:spTree>
    <p:extLst>
      <p:ext uri="{BB962C8B-B14F-4D97-AF65-F5344CB8AC3E}">
        <p14:creationId xmlns:p14="http://schemas.microsoft.com/office/powerpoint/2010/main" val="704217078"/>
      </p:ext>
    </p:extLst>
  </p:cSld>
  <p:clrMapOvr>
    <a:masterClrMapping/>
  </p:clrMapOvr>
  <mc:AlternateContent xmlns:mc="http://schemas.openxmlformats.org/markup-compatibility/2006" xmlns:p14="http://schemas.microsoft.com/office/powerpoint/2010/main">
    <mc:Choice Requires="p14">
      <p:transition spd="slow" p14:dur="2000" advTm="46061"/>
    </mc:Choice>
    <mc:Fallback xmlns="">
      <p:transition spd="slow" advTm="46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5255-466E-4C71-B4FF-BDE670FEF24A}"/>
              </a:ext>
            </a:extLst>
          </p:cNvPr>
          <p:cNvSpPr>
            <a:spLocks noGrp="1"/>
          </p:cNvSpPr>
          <p:nvPr>
            <p:ph type="title"/>
          </p:nvPr>
        </p:nvSpPr>
        <p:spPr/>
        <p:txBody>
          <a:bodyPr>
            <a:normAutofit/>
          </a:bodyPr>
          <a:lstStyle/>
          <a:p>
            <a:r>
              <a:rPr lang="en-SG" dirty="0"/>
              <a:t>Practical QRNGs</a:t>
            </a:r>
          </a:p>
        </p:txBody>
      </p:sp>
      <p:sp>
        <p:nvSpPr>
          <p:cNvPr id="3" name="Content Placeholder 2">
            <a:extLst>
              <a:ext uri="{FF2B5EF4-FFF2-40B4-BE49-F238E27FC236}">
                <a16:creationId xmlns:a16="http://schemas.microsoft.com/office/drawing/2014/main" id="{DBD5CA85-D288-4792-91A2-2D995BCD9648}"/>
              </a:ext>
            </a:extLst>
          </p:cNvPr>
          <p:cNvSpPr>
            <a:spLocks noGrp="1"/>
          </p:cNvSpPr>
          <p:nvPr>
            <p:ph idx="1"/>
          </p:nvPr>
        </p:nvSpPr>
        <p:spPr>
          <a:xfrm>
            <a:off x="1097280" y="3780692"/>
            <a:ext cx="6389370" cy="2088402"/>
          </a:xfrm>
        </p:spPr>
        <p:txBody>
          <a:bodyPr>
            <a:normAutofit/>
          </a:bodyPr>
          <a:lstStyle/>
          <a:p>
            <a:r>
              <a:rPr lang="en-SG" dirty="0"/>
              <a:t>- Sources could be in a </a:t>
            </a:r>
            <a:r>
              <a:rPr lang="en-SG" b="1" dirty="0"/>
              <a:t>mixed</a:t>
            </a:r>
            <a:r>
              <a:rPr lang="en-SG" dirty="0"/>
              <a:t> state</a:t>
            </a:r>
          </a:p>
          <a:p>
            <a:r>
              <a:rPr lang="en-SG" dirty="0"/>
              <a:t>- Measurement devices &amp; environment introduce </a:t>
            </a:r>
            <a:r>
              <a:rPr lang="en-SG" b="1" dirty="0"/>
              <a:t>noises</a:t>
            </a:r>
            <a:endParaRPr lang="en-SG" dirty="0"/>
          </a:p>
          <a:p>
            <a:r>
              <a:rPr lang="en-SG" dirty="0"/>
              <a:t>- Proper </a:t>
            </a:r>
            <a:r>
              <a:rPr lang="en-SG" b="1" dirty="0"/>
              <a:t>modelling</a:t>
            </a:r>
            <a:r>
              <a:rPr lang="en-SG" dirty="0"/>
              <a:t> and </a:t>
            </a:r>
            <a:r>
              <a:rPr lang="en-SG" b="1" dirty="0"/>
              <a:t>characterisation</a:t>
            </a:r>
            <a:r>
              <a:rPr lang="en-SG" dirty="0"/>
              <a:t> to quantify the min-entropy conditioned on the side-information </a:t>
            </a:r>
            <a:r>
              <a:rPr lang="en-SG" i="1" dirty="0"/>
              <a:t>K</a:t>
            </a:r>
            <a:br>
              <a:rPr lang="en-SG" dirty="0"/>
            </a:br>
            <a:r>
              <a:rPr lang="en-SG" sz="1800" dirty="0"/>
              <a:t>(for device-dependent and semi-device-independent RNGs)</a:t>
            </a:r>
            <a:endParaRPr lang="en-SG" dirty="0"/>
          </a:p>
          <a:p>
            <a:endParaRPr lang="en-SG" dirty="0"/>
          </a:p>
          <a:p>
            <a:endParaRPr lang="en-SG" dirty="0"/>
          </a:p>
          <a:p>
            <a:endParaRPr lang="en-SG" b="1" dirty="0"/>
          </a:p>
        </p:txBody>
      </p:sp>
      <p:sp>
        <p:nvSpPr>
          <p:cNvPr id="5" name="Date Placeholder 4">
            <a:extLst>
              <a:ext uri="{FF2B5EF4-FFF2-40B4-BE49-F238E27FC236}">
                <a16:creationId xmlns:a16="http://schemas.microsoft.com/office/drawing/2014/main" id="{A65FAAD6-0F19-4513-BBC4-02E8139200BE}"/>
              </a:ext>
            </a:extLst>
          </p:cNvPr>
          <p:cNvSpPr>
            <a:spLocks noGrp="1"/>
          </p:cNvSpPr>
          <p:nvPr>
            <p:ph type="dt" sz="half" idx="10"/>
          </p:nvPr>
        </p:nvSpPr>
        <p:spPr/>
        <p:txBody>
          <a:bodyPr/>
          <a:lstStyle/>
          <a:p>
            <a:r>
              <a:rPr lang="en-US" dirty="0"/>
              <a:t>Jing Yan Haw, Nhan Duy Truong</a:t>
            </a:r>
            <a:endParaRPr lang="en-SG" dirty="0"/>
          </a:p>
        </p:txBody>
      </p:sp>
      <p:sp>
        <p:nvSpPr>
          <p:cNvPr id="4" name="Footer Placeholder 3">
            <a:extLst>
              <a:ext uri="{FF2B5EF4-FFF2-40B4-BE49-F238E27FC236}">
                <a16:creationId xmlns:a16="http://schemas.microsoft.com/office/drawing/2014/main" id="{6107EF52-8115-4BE9-BBA1-AC2D2B3F1226}"/>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19" name="Slide Number Placeholder 18">
            <a:extLst>
              <a:ext uri="{FF2B5EF4-FFF2-40B4-BE49-F238E27FC236}">
                <a16:creationId xmlns:a16="http://schemas.microsoft.com/office/drawing/2014/main" id="{FC7CF6C1-3608-4397-8FCD-4DF6EA38A936}"/>
              </a:ext>
            </a:extLst>
          </p:cNvPr>
          <p:cNvSpPr>
            <a:spLocks noGrp="1"/>
          </p:cNvSpPr>
          <p:nvPr>
            <p:ph type="sldNum" sz="quarter" idx="12"/>
          </p:nvPr>
        </p:nvSpPr>
        <p:spPr/>
        <p:txBody>
          <a:bodyPr/>
          <a:lstStyle/>
          <a:p>
            <a:fld id="{E49445EB-3588-45B3-A4EA-423BD4E34E85}" type="slidenum">
              <a:rPr lang="en-SG" smtClean="0"/>
              <a:t>6</a:t>
            </a:fld>
            <a:endParaRPr lang="en-SG"/>
          </a:p>
        </p:txBody>
      </p:sp>
      <p:sp>
        <p:nvSpPr>
          <p:cNvPr id="7" name="Rectangle 6">
            <a:extLst>
              <a:ext uri="{FF2B5EF4-FFF2-40B4-BE49-F238E27FC236}">
                <a16:creationId xmlns:a16="http://schemas.microsoft.com/office/drawing/2014/main" id="{FDEF06A9-1F31-46A3-8F9C-3D97931EDF50}"/>
              </a:ext>
            </a:extLst>
          </p:cNvPr>
          <p:cNvSpPr/>
          <p:nvPr/>
        </p:nvSpPr>
        <p:spPr>
          <a:xfrm>
            <a:off x="947804" y="6067074"/>
            <a:ext cx="11658587" cy="276999"/>
          </a:xfrm>
          <a:prstGeom prst="rect">
            <a:avLst/>
          </a:prstGeom>
        </p:spPr>
        <p:txBody>
          <a:bodyPr wrap="square">
            <a:spAutoFit/>
          </a:bodyPr>
          <a:lstStyle/>
          <a:p>
            <a:r>
              <a:rPr lang="en-SG" sz="1200" dirty="0">
                <a:solidFill>
                  <a:schemeClr val="tx1">
                    <a:lumMod val="50000"/>
                    <a:lumOff val="50000"/>
                  </a:schemeClr>
                </a:solidFill>
              </a:rPr>
              <a:t>Haw et al. "Secure Random Number Generation in Continuous Variable Systems." Quantum Random Number Generation. Springer, Cham, 2020. 85-112.</a:t>
            </a:r>
          </a:p>
        </p:txBody>
      </p:sp>
      <p:pic>
        <p:nvPicPr>
          <p:cNvPr id="9" name="Picture 8" descr="A picture containing clock&#10;&#10;Description automatically generated">
            <a:extLst>
              <a:ext uri="{FF2B5EF4-FFF2-40B4-BE49-F238E27FC236}">
                <a16:creationId xmlns:a16="http://schemas.microsoft.com/office/drawing/2014/main" id="{C2C22781-435A-4DB1-A194-F185134E4A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46509" y="1801494"/>
            <a:ext cx="6559941" cy="1739891"/>
          </a:xfrm>
          <a:prstGeom prst="rect">
            <a:avLst/>
          </a:prstGeom>
        </p:spPr>
      </p:pic>
      <p:pic>
        <p:nvPicPr>
          <p:cNvPr id="8" name="Picture 7" descr="A picture containing device&#10;&#10;Description automatically generated">
            <a:extLst>
              <a:ext uri="{FF2B5EF4-FFF2-40B4-BE49-F238E27FC236}">
                <a16:creationId xmlns:a16="http://schemas.microsoft.com/office/drawing/2014/main" id="{E26C2D6D-BC88-4F62-998E-E7D6B0680A4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56351" y="3735215"/>
            <a:ext cx="1471022" cy="2216148"/>
          </a:xfrm>
          <a:prstGeom prst="rect">
            <a:avLst/>
          </a:prstGeom>
        </p:spPr>
      </p:pic>
      <p:sp>
        <p:nvSpPr>
          <p:cNvPr id="14" name="Arrow: Left-Right 13">
            <a:extLst>
              <a:ext uri="{FF2B5EF4-FFF2-40B4-BE49-F238E27FC236}">
                <a16:creationId xmlns:a16="http://schemas.microsoft.com/office/drawing/2014/main" id="{DA88D409-08DF-47AD-8AD0-9EC2D7D18B9B}"/>
              </a:ext>
            </a:extLst>
          </p:cNvPr>
          <p:cNvSpPr/>
          <p:nvPr/>
        </p:nvSpPr>
        <p:spPr>
          <a:xfrm rot="9234376">
            <a:off x="1926173" y="2145653"/>
            <a:ext cx="1107045" cy="225315"/>
          </a:xfrm>
          <a:prstGeom prst="leftRightArrow">
            <a:avLst/>
          </a:prstGeom>
          <a:solidFill>
            <a:srgbClr val="1CAD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Arrow: Left-Right 15">
            <a:extLst>
              <a:ext uri="{FF2B5EF4-FFF2-40B4-BE49-F238E27FC236}">
                <a16:creationId xmlns:a16="http://schemas.microsoft.com/office/drawing/2014/main" id="{DFA54A54-6229-44AA-8116-574C2B18669E}"/>
              </a:ext>
            </a:extLst>
          </p:cNvPr>
          <p:cNvSpPr/>
          <p:nvPr/>
        </p:nvSpPr>
        <p:spPr>
          <a:xfrm rot="11637942">
            <a:off x="1943865" y="2966243"/>
            <a:ext cx="1107045" cy="225315"/>
          </a:xfrm>
          <a:prstGeom prst="leftRightArrow">
            <a:avLst/>
          </a:prstGeom>
          <a:solidFill>
            <a:srgbClr val="1CAD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7" name="TextBox 16">
            <a:extLst>
              <a:ext uri="{FF2B5EF4-FFF2-40B4-BE49-F238E27FC236}">
                <a16:creationId xmlns:a16="http://schemas.microsoft.com/office/drawing/2014/main" id="{BE86436F-0708-49A2-BC2B-0A53C3BA0CF9}"/>
              </a:ext>
            </a:extLst>
          </p:cNvPr>
          <p:cNvSpPr txBox="1"/>
          <p:nvPr/>
        </p:nvSpPr>
        <p:spPr>
          <a:xfrm>
            <a:off x="554805" y="2296707"/>
            <a:ext cx="1422654" cy="715089"/>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SG" b="1" dirty="0"/>
              <a:t>Side-information</a:t>
            </a:r>
          </a:p>
        </p:txBody>
      </p:sp>
      <p:pic>
        <p:nvPicPr>
          <p:cNvPr id="20" name="Picture 19">
            <a:extLst>
              <a:ext uri="{FF2B5EF4-FFF2-40B4-BE49-F238E27FC236}">
                <a16:creationId xmlns:a16="http://schemas.microsoft.com/office/drawing/2014/main" id="{A9AD4E3C-FF0F-44CA-8F1C-6F0232A5B7AD}"/>
              </a:ext>
            </a:extLst>
          </p:cNvPr>
          <p:cNvPicPr>
            <a:picLocks noChangeAspect="1"/>
          </p:cNvPicPr>
          <p:nvPr/>
        </p:nvPicPr>
        <p:blipFill>
          <a:blip r:embed="rId6"/>
          <a:stretch>
            <a:fillRect/>
          </a:stretch>
        </p:blipFill>
        <p:spPr>
          <a:xfrm>
            <a:off x="7106485" y="5255345"/>
            <a:ext cx="1028844" cy="447737"/>
          </a:xfrm>
          <a:prstGeom prst="rect">
            <a:avLst/>
          </a:prstGeom>
        </p:spPr>
      </p:pic>
    </p:spTree>
    <p:custDataLst>
      <p:tags r:id="rId1"/>
    </p:custDataLst>
    <p:extLst>
      <p:ext uri="{BB962C8B-B14F-4D97-AF65-F5344CB8AC3E}">
        <p14:creationId xmlns:p14="http://schemas.microsoft.com/office/powerpoint/2010/main" val="172469687"/>
      </p:ext>
    </p:extLst>
  </p:cSld>
  <p:clrMapOvr>
    <a:masterClrMapping/>
  </p:clrMapOvr>
  <mc:AlternateContent xmlns:mc="http://schemas.openxmlformats.org/markup-compatibility/2006" xmlns:p14="http://schemas.microsoft.com/office/powerpoint/2010/main">
    <mc:Choice Requires="p14">
      <p:transition spd="slow" p14:dur="2000" advTm="39088"/>
    </mc:Choice>
    <mc:Fallback xmlns="">
      <p:transition spd="slow" advTm="39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5255-466E-4C71-B4FF-BDE670FEF24A}"/>
              </a:ext>
            </a:extLst>
          </p:cNvPr>
          <p:cNvSpPr>
            <a:spLocks noGrp="1"/>
          </p:cNvSpPr>
          <p:nvPr>
            <p:ph type="title"/>
          </p:nvPr>
        </p:nvSpPr>
        <p:spPr/>
        <p:txBody>
          <a:bodyPr>
            <a:normAutofit/>
          </a:bodyPr>
          <a:lstStyle/>
          <a:p>
            <a:r>
              <a:rPr lang="en-SG" dirty="0"/>
              <a:t>What can go wrong with a (Q)RNG?</a:t>
            </a:r>
          </a:p>
        </p:txBody>
      </p:sp>
      <p:sp>
        <p:nvSpPr>
          <p:cNvPr id="5" name="Date Placeholder 4">
            <a:extLst>
              <a:ext uri="{FF2B5EF4-FFF2-40B4-BE49-F238E27FC236}">
                <a16:creationId xmlns:a16="http://schemas.microsoft.com/office/drawing/2014/main" id="{A65FAAD6-0F19-4513-BBC4-02E8139200BE}"/>
              </a:ext>
            </a:extLst>
          </p:cNvPr>
          <p:cNvSpPr>
            <a:spLocks noGrp="1"/>
          </p:cNvSpPr>
          <p:nvPr>
            <p:ph type="dt" sz="half" idx="10"/>
          </p:nvPr>
        </p:nvSpPr>
        <p:spPr/>
        <p:txBody>
          <a:bodyPr/>
          <a:lstStyle/>
          <a:p>
            <a:r>
              <a:rPr lang="en-US"/>
              <a:t>Jing Yan Haw, Nhan Duy Truong</a:t>
            </a:r>
            <a:endParaRPr lang="en-SG" dirty="0"/>
          </a:p>
        </p:txBody>
      </p:sp>
      <p:sp>
        <p:nvSpPr>
          <p:cNvPr id="4" name="Footer Placeholder 3">
            <a:extLst>
              <a:ext uri="{FF2B5EF4-FFF2-40B4-BE49-F238E27FC236}">
                <a16:creationId xmlns:a16="http://schemas.microsoft.com/office/drawing/2014/main" id="{6107EF52-8115-4BE9-BBA1-AC2D2B3F1226}"/>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19" name="Slide Number Placeholder 18">
            <a:extLst>
              <a:ext uri="{FF2B5EF4-FFF2-40B4-BE49-F238E27FC236}">
                <a16:creationId xmlns:a16="http://schemas.microsoft.com/office/drawing/2014/main" id="{FC7CF6C1-3608-4397-8FCD-4DF6EA38A936}"/>
              </a:ext>
            </a:extLst>
          </p:cNvPr>
          <p:cNvSpPr>
            <a:spLocks noGrp="1"/>
          </p:cNvSpPr>
          <p:nvPr>
            <p:ph type="sldNum" sz="quarter" idx="12"/>
          </p:nvPr>
        </p:nvSpPr>
        <p:spPr/>
        <p:txBody>
          <a:bodyPr/>
          <a:lstStyle/>
          <a:p>
            <a:fld id="{E49445EB-3588-45B3-A4EA-423BD4E34E85}" type="slidenum">
              <a:rPr lang="en-SG" smtClean="0"/>
              <a:t>7</a:t>
            </a:fld>
            <a:endParaRPr lang="en-SG"/>
          </a:p>
        </p:txBody>
      </p:sp>
      <p:pic>
        <p:nvPicPr>
          <p:cNvPr id="25" name="Picture 24">
            <a:extLst>
              <a:ext uri="{FF2B5EF4-FFF2-40B4-BE49-F238E27FC236}">
                <a16:creationId xmlns:a16="http://schemas.microsoft.com/office/drawing/2014/main" id="{3D2F9186-05A7-42C4-9247-88EAAA2B6A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5512"/>
          <a:stretch/>
        </p:blipFill>
        <p:spPr>
          <a:xfrm>
            <a:off x="2448131" y="1506422"/>
            <a:ext cx="6249149" cy="1922578"/>
          </a:xfrm>
          <a:prstGeom prst="rect">
            <a:avLst/>
          </a:prstGeom>
        </p:spPr>
      </p:pic>
      <p:sp>
        <p:nvSpPr>
          <p:cNvPr id="6" name="TextBox 5">
            <a:extLst>
              <a:ext uri="{FF2B5EF4-FFF2-40B4-BE49-F238E27FC236}">
                <a16:creationId xmlns:a16="http://schemas.microsoft.com/office/drawing/2014/main" id="{5252CF48-B306-473C-8A79-EE1D331989C8}"/>
              </a:ext>
            </a:extLst>
          </p:cNvPr>
          <p:cNvSpPr txBox="1"/>
          <p:nvPr/>
        </p:nvSpPr>
        <p:spPr>
          <a:xfrm>
            <a:off x="2080276" y="4333279"/>
            <a:ext cx="3909558" cy="1200329"/>
          </a:xfrm>
          <a:prstGeom prst="rect">
            <a:avLst/>
          </a:prstGeom>
          <a:noFill/>
        </p:spPr>
        <p:txBody>
          <a:bodyPr wrap="square" rtlCol="0">
            <a:spAutoFit/>
          </a:bodyPr>
          <a:lstStyle/>
          <a:p>
            <a:pPr marL="285750" indent="-285750">
              <a:buFontTx/>
              <a:buChar char="-"/>
            </a:pPr>
            <a:r>
              <a:rPr lang="en-SG" b="1" dirty="0"/>
              <a:t>Deviation from modelling </a:t>
            </a:r>
            <a:r>
              <a:rPr lang="en-SG" dirty="0"/>
              <a:t>(unaccounted noise, residual correlations, invalid assumptions…)</a:t>
            </a:r>
          </a:p>
          <a:p>
            <a:pPr marL="285750" indent="-285750">
              <a:buFontTx/>
              <a:buChar char="-"/>
            </a:pPr>
            <a:r>
              <a:rPr lang="en-SG" b="1" dirty="0"/>
              <a:t>Defective parts</a:t>
            </a:r>
          </a:p>
        </p:txBody>
      </p:sp>
      <p:sp>
        <p:nvSpPr>
          <p:cNvPr id="15" name="TextBox 14">
            <a:extLst>
              <a:ext uri="{FF2B5EF4-FFF2-40B4-BE49-F238E27FC236}">
                <a16:creationId xmlns:a16="http://schemas.microsoft.com/office/drawing/2014/main" id="{BEEE2A14-2073-4C71-9016-03D55475AF74}"/>
              </a:ext>
            </a:extLst>
          </p:cNvPr>
          <p:cNvSpPr txBox="1"/>
          <p:nvPr/>
        </p:nvSpPr>
        <p:spPr>
          <a:xfrm>
            <a:off x="9253990" y="3871614"/>
            <a:ext cx="1573403" cy="923330"/>
          </a:xfrm>
          <a:prstGeom prst="rect">
            <a:avLst/>
          </a:prstGeom>
          <a:noFill/>
        </p:spPr>
        <p:txBody>
          <a:bodyPr wrap="square" rtlCol="0">
            <a:spAutoFit/>
          </a:bodyPr>
          <a:lstStyle/>
          <a:p>
            <a:pPr algn="ctr"/>
            <a:r>
              <a:rPr lang="en-SG" dirty="0">
                <a:solidFill>
                  <a:srgbClr val="C00000"/>
                </a:solidFill>
              </a:rPr>
              <a:t>Randomness (Security) compromised!</a:t>
            </a:r>
          </a:p>
        </p:txBody>
      </p:sp>
      <p:sp>
        <p:nvSpPr>
          <p:cNvPr id="14" name="TextBox 13">
            <a:extLst>
              <a:ext uri="{FF2B5EF4-FFF2-40B4-BE49-F238E27FC236}">
                <a16:creationId xmlns:a16="http://schemas.microsoft.com/office/drawing/2014/main" id="{7D4DBEA0-0E7C-4697-BDAE-885FE74424AD}"/>
              </a:ext>
            </a:extLst>
          </p:cNvPr>
          <p:cNvSpPr txBox="1"/>
          <p:nvPr/>
        </p:nvSpPr>
        <p:spPr>
          <a:xfrm>
            <a:off x="6415657" y="4333279"/>
            <a:ext cx="2505284" cy="923330"/>
          </a:xfrm>
          <a:prstGeom prst="rect">
            <a:avLst/>
          </a:prstGeom>
          <a:noFill/>
        </p:spPr>
        <p:txBody>
          <a:bodyPr wrap="square" rtlCol="0">
            <a:spAutoFit/>
          </a:bodyPr>
          <a:lstStyle/>
          <a:p>
            <a:pPr marL="285750" indent="-285750">
              <a:buFontTx/>
              <a:buChar char="-"/>
            </a:pPr>
            <a:r>
              <a:rPr lang="en-SG" b="1" dirty="0"/>
              <a:t>Poor choice of extractors</a:t>
            </a:r>
          </a:p>
          <a:p>
            <a:pPr marL="285750" indent="-285750">
              <a:buFontTx/>
              <a:buChar char="-"/>
            </a:pPr>
            <a:endParaRPr lang="en-SG" b="1" dirty="0"/>
          </a:p>
        </p:txBody>
      </p:sp>
      <p:pic>
        <p:nvPicPr>
          <p:cNvPr id="22" name="Graphic 21" descr="Programmer">
            <a:extLst>
              <a:ext uri="{FF2B5EF4-FFF2-40B4-BE49-F238E27FC236}">
                <a16:creationId xmlns:a16="http://schemas.microsoft.com/office/drawing/2014/main" id="{E478427F-E2BE-4136-AE6B-169E27E9B51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69092" y="2181557"/>
            <a:ext cx="914400" cy="914400"/>
          </a:xfrm>
          <a:prstGeom prst="rect">
            <a:avLst/>
          </a:prstGeom>
        </p:spPr>
      </p:pic>
      <p:pic>
        <p:nvPicPr>
          <p:cNvPr id="24" name="Graphic 23" descr="Binary">
            <a:extLst>
              <a:ext uri="{FF2B5EF4-FFF2-40B4-BE49-F238E27FC236}">
                <a16:creationId xmlns:a16="http://schemas.microsoft.com/office/drawing/2014/main" id="{B33BA891-9430-48A4-881A-3601AD069DF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23756" y="2405439"/>
            <a:ext cx="688727" cy="688727"/>
          </a:xfrm>
          <a:prstGeom prst="rect">
            <a:avLst/>
          </a:prstGeom>
        </p:spPr>
      </p:pic>
      <p:pic>
        <p:nvPicPr>
          <p:cNvPr id="27" name="Graphic 26" descr="Processor">
            <a:extLst>
              <a:ext uri="{FF2B5EF4-FFF2-40B4-BE49-F238E27FC236}">
                <a16:creationId xmlns:a16="http://schemas.microsoft.com/office/drawing/2014/main" id="{84576FD0-D8D1-4CA7-9E79-91CF5DBC6C4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83492" y="2292602"/>
            <a:ext cx="914400" cy="914400"/>
          </a:xfrm>
          <a:prstGeom prst="rect">
            <a:avLst/>
          </a:prstGeom>
        </p:spPr>
      </p:pic>
      <p:pic>
        <p:nvPicPr>
          <p:cNvPr id="28" name="Graphic 27" descr="Binary">
            <a:extLst>
              <a:ext uri="{FF2B5EF4-FFF2-40B4-BE49-F238E27FC236}">
                <a16:creationId xmlns:a16="http://schemas.microsoft.com/office/drawing/2014/main" id="{CC4F2DA9-3CF5-402E-91E2-D1CBEAE1B8B1}"/>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b="46985"/>
          <a:stretch/>
        </p:blipFill>
        <p:spPr>
          <a:xfrm>
            <a:off x="10522510" y="2405439"/>
            <a:ext cx="688727" cy="365126"/>
          </a:xfrm>
          <a:prstGeom prst="rect">
            <a:avLst/>
          </a:prstGeom>
        </p:spPr>
      </p:pic>
      <p:sp>
        <p:nvSpPr>
          <p:cNvPr id="29" name="TextBox 28">
            <a:extLst>
              <a:ext uri="{FF2B5EF4-FFF2-40B4-BE49-F238E27FC236}">
                <a16:creationId xmlns:a16="http://schemas.microsoft.com/office/drawing/2014/main" id="{C23060A2-5DE5-49ED-B679-F850F75E282E}"/>
              </a:ext>
            </a:extLst>
          </p:cNvPr>
          <p:cNvSpPr txBox="1"/>
          <p:nvPr/>
        </p:nvSpPr>
        <p:spPr>
          <a:xfrm>
            <a:off x="8389275" y="1848514"/>
            <a:ext cx="3106295" cy="369332"/>
          </a:xfrm>
          <a:prstGeom prst="rect">
            <a:avLst/>
          </a:prstGeom>
          <a:noFill/>
        </p:spPr>
        <p:txBody>
          <a:bodyPr wrap="square" rtlCol="0">
            <a:spAutoFit/>
          </a:bodyPr>
          <a:lstStyle/>
          <a:p>
            <a:pPr algn="ctr"/>
            <a:r>
              <a:rPr lang="en-SG" dirty="0"/>
              <a:t>Big Data, Machine Learning…</a:t>
            </a:r>
          </a:p>
        </p:txBody>
      </p:sp>
      <p:pic>
        <p:nvPicPr>
          <p:cNvPr id="30" name="Picture 29" descr="A picture containing clock&#10;&#10;Description automatically generated">
            <a:extLst>
              <a:ext uri="{FF2B5EF4-FFF2-40B4-BE49-F238E27FC236}">
                <a16:creationId xmlns:a16="http://schemas.microsoft.com/office/drawing/2014/main" id="{6131FB03-5C2B-4E0E-BBFE-20FCEE64B360}"/>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968987" y="1718056"/>
            <a:ext cx="6559941" cy="1739891"/>
          </a:xfrm>
          <a:prstGeom prst="rect">
            <a:avLst/>
          </a:prstGeom>
        </p:spPr>
      </p:pic>
      <p:sp>
        <p:nvSpPr>
          <p:cNvPr id="12" name="Arrow: Right 11">
            <a:extLst>
              <a:ext uri="{FF2B5EF4-FFF2-40B4-BE49-F238E27FC236}">
                <a16:creationId xmlns:a16="http://schemas.microsoft.com/office/drawing/2014/main" id="{1F43CEA9-CBF2-425F-B2BE-9E495A41B468}"/>
              </a:ext>
            </a:extLst>
          </p:cNvPr>
          <p:cNvSpPr/>
          <p:nvPr/>
        </p:nvSpPr>
        <p:spPr>
          <a:xfrm rot="6587617">
            <a:off x="4282748" y="3467738"/>
            <a:ext cx="998024" cy="391354"/>
          </a:xfrm>
          <a:prstGeom prst="rightArrow">
            <a:avLst/>
          </a:prstGeom>
          <a:solidFill>
            <a:srgbClr val="1CAD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Arrow: Right 12">
            <a:extLst>
              <a:ext uri="{FF2B5EF4-FFF2-40B4-BE49-F238E27FC236}">
                <a16:creationId xmlns:a16="http://schemas.microsoft.com/office/drawing/2014/main" id="{C94AB912-C58F-4163-B035-A9DE632AC00F}"/>
              </a:ext>
            </a:extLst>
          </p:cNvPr>
          <p:cNvSpPr/>
          <p:nvPr/>
        </p:nvSpPr>
        <p:spPr>
          <a:xfrm rot="4367444">
            <a:off x="6778587" y="3466510"/>
            <a:ext cx="998024" cy="391354"/>
          </a:xfrm>
          <a:prstGeom prst="rightArrow">
            <a:avLst/>
          </a:prstGeom>
          <a:solidFill>
            <a:srgbClr val="1CAD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ustDataLst>
      <p:tags r:id="rId1"/>
    </p:custDataLst>
    <p:extLst>
      <p:ext uri="{BB962C8B-B14F-4D97-AF65-F5344CB8AC3E}">
        <p14:creationId xmlns:p14="http://schemas.microsoft.com/office/powerpoint/2010/main" val="1122215777"/>
      </p:ext>
    </p:extLst>
  </p:cSld>
  <p:clrMapOvr>
    <a:masterClrMapping/>
  </p:clrMapOvr>
  <mc:AlternateContent xmlns:mc="http://schemas.openxmlformats.org/markup-compatibility/2006" xmlns:p14="http://schemas.microsoft.com/office/powerpoint/2010/main">
    <mc:Choice Requires="p14">
      <p:transition spd="slow" p14:dur="2000" advTm="52424"/>
    </mc:Choice>
    <mc:Fallback xmlns="">
      <p:transition spd="slow" advTm="52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4" grpId="0"/>
      <p:bldP spid="29"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5255-466E-4C71-B4FF-BDE670FEF24A}"/>
              </a:ext>
            </a:extLst>
          </p:cNvPr>
          <p:cNvSpPr>
            <a:spLocks noGrp="1"/>
          </p:cNvSpPr>
          <p:nvPr>
            <p:ph type="title"/>
          </p:nvPr>
        </p:nvSpPr>
        <p:spPr/>
        <p:txBody>
          <a:bodyPr>
            <a:normAutofit/>
          </a:bodyPr>
          <a:lstStyle/>
          <a:p>
            <a:r>
              <a:rPr lang="en-SG" dirty="0"/>
              <a:t>Health check &amp; testing?</a:t>
            </a:r>
          </a:p>
        </p:txBody>
      </p:sp>
      <p:sp>
        <p:nvSpPr>
          <p:cNvPr id="3" name="Content Placeholder 2">
            <a:extLst>
              <a:ext uri="{FF2B5EF4-FFF2-40B4-BE49-F238E27FC236}">
                <a16:creationId xmlns:a16="http://schemas.microsoft.com/office/drawing/2014/main" id="{DBD5CA85-D288-4792-91A2-2D995BCD9648}"/>
              </a:ext>
            </a:extLst>
          </p:cNvPr>
          <p:cNvSpPr>
            <a:spLocks noGrp="1"/>
          </p:cNvSpPr>
          <p:nvPr>
            <p:ph idx="1"/>
          </p:nvPr>
        </p:nvSpPr>
        <p:spPr>
          <a:xfrm>
            <a:off x="1066800" y="4039939"/>
            <a:ext cx="10058400" cy="2241540"/>
          </a:xfrm>
        </p:spPr>
        <p:txBody>
          <a:bodyPr>
            <a:normAutofit/>
          </a:bodyPr>
          <a:lstStyle/>
          <a:p>
            <a:pPr marL="0" indent="0">
              <a:buNone/>
            </a:pPr>
            <a:endParaRPr lang="en-SG" dirty="0"/>
          </a:p>
          <a:p>
            <a:r>
              <a:rPr lang="en-SG" dirty="0"/>
              <a:t>Based on statistical estimators and predictors</a:t>
            </a:r>
          </a:p>
          <a:p>
            <a:pPr lvl="1"/>
            <a:r>
              <a:rPr lang="en-SG" dirty="0"/>
              <a:t>Prone to unknown statistical behaviours &amp; long-range correlations</a:t>
            </a:r>
          </a:p>
          <a:p>
            <a:pPr lvl="1"/>
            <a:r>
              <a:rPr lang="en-SG" dirty="0"/>
              <a:t>“</a:t>
            </a:r>
            <a:r>
              <a:rPr lang="en-GB" dirty="0"/>
              <a:t>No set of general-purpose statistical tests can measure the entropy per sample in an arbitrary sequence of values” </a:t>
            </a:r>
            <a:r>
              <a:rPr lang="en-GB" baseline="30000" dirty="0"/>
              <a:t>[1]</a:t>
            </a:r>
            <a:r>
              <a:rPr lang="en-GB" dirty="0"/>
              <a:t> – </a:t>
            </a:r>
            <a:r>
              <a:rPr lang="en-SG" dirty="0"/>
              <a:t>John Kelsey, NIST SP 800-90 Manager</a:t>
            </a:r>
          </a:p>
        </p:txBody>
      </p:sp>
      <p:sp>
        <p:nvSpPr>
          <p:cNvPr id="5" name="Date Placeholder 4">
            <a:extLst>
              <a:ext uri="{FF2B5EF4-FFF2-40B4-BE49-F238E27FC236}">
                <a16:creationId xmlns:a16="http://schemas.microsoft.com/office/drawing/2014/main" id="{A65FAAD6-0F19-4513-BBC4-02E8139200BE}"/>
              </a:ext>
            </a:extLst>
          </p:cNvPr>
          <p:cNvSpPr>
            <a:spLocks noGrp="1"/>
          </p:cNvSpPr>
          <p:nvPr>
            <p:ph type="dt" sz="half" idx="10"/>
          </p:nvPr>
        </p:nvSpPr>
        <p:spPr/>
        <p:txBody>
          <a:bodyPr/>
          <a:lstStyle/>
          <a:p>
            <a:r>
              <a:rPr lang="en-US"/>
              <a:t>Jing Yan Haw, Nhan Duy Truong</a:t>
            </a:r>
            <a:endParaRPr lang="en-SG" dirty="0"/>
          </a:p>
        </p:txBody>
      </p:sp>
      <p:sp>
        <p:nvSpPr>
          <p:cNvPr id="4" name="Footer Placeholder 3">
            <a:extLst>
              <a:ext uri="{FF2B5EF4-FFF2-40B4-BE49-F238E27FC236}">
                <a16:creationId xmlns:a16="http://schemas.microsoft.com/office/drawing/2014/main" id="{6107EF52-8115-4BE9-BBA1-AC2D2B3F1226}"/>
              </a:ext>
            </a:extLst>
          </p:cNvPr>
          <p:cNvSpPr>
            <a:spLocks noGrp="1"/>
          </p:cNvSpPr>
          <p:nvPr>
            <p:ph type="ftr" sz="quarter" idx="11"/>
          </p:nvPr>
        </p:nvSpPr>
        <p:spPr/>
        <p:txBody>
          <a:bodyPr/>
          <a:lstStyle/>
          <a:p>
            <a:r>
              <a:rPr lang="en-GB"/>
              <a:t>Benchmarking a Quantum Random Number Generator with Machine Learning</a:t>
            </a:r>
            <a:endParaRPr lang="en-SG"/>
          </a:p>
        </p:txBody>
      </p:sp>
      <p:sp>
        <p:nvSpPr>
          <p:cNvPr id="19" name="Slide Number Placeholder 18">
            <a:extLst>
              <a:ext uri="{FF2B5EF4-FFF2-40B4-BE49-F238E27FC236}">
                <a16:creationId xmlns:a16="http://schemas.microsoft.com/office/drawing/2014/main" id="{FC7CF6C1-3608-4397-8FCD-4DF6EA38A936}"/>
              </a:ext>
            </a:extLst>
          </p:cNvPr>
          <p:cNvSpPr>
            <a:spLocks noGrp="1"/>
          </p:cNvSpPr>
          <p:nvPr>
            <p:ph type="sldNum" sz="quarter" idx="12"/>
          </p:nvPr>
        </p:nvSpPr>
        <p:spPr/>
        <p:txBody>
          <a:bodyPr/>
          <a:lstStyle/>
          <a:p>
            <a:fld id="{E49445EB-3588-45B3-A4EA-423BD4E34E85}" type="slidenum">
              <a:rPr lang="en-SG" smtClean="0"/>
              <a:t>8</a:t>
            </a:fld>
            <a:endParaRPr lang="en-SG"/>
          </a:p>
        </p:txBody>
      </p:sp>
      <p:sp>
        <p:nvSpPr>
          <p:cNvPr id="13" name="TextBox 12">
            <a:extLst>
              <a:ext uri="{FF2B5EF4-FFF2-40B4-BE49-F238E27FC236}">
                <a16:creationId xmlns:a16="http://schemas.microsoft.com/office/drawing/2014/main" id="{3319AF6B-41CD-41A7-8327-498882F241D3}"/>
              </a:ext>
            </a:extLst>
          </p:cNvPr>
          <p:cNvSpPr txBox="1"/>
          <p:nvPr/>
        </p:nvSpPr>
        <p:spPr>
          <a:xfrm>
            <a:off x="5325410" y="3688130"/>
            <a:ext cx="2262347" cy="646331"/>
          </a:xfrm>
          <a:prstGeom prst="rect">
            <a:avLst/>
          </a:prstGeom>
          <a:noFill/>
        </p:spPr>
        <p:txBody>
          <a:bodyPr wrap="square" rtlCol="0">
            <a:spAutoFit/>
          </a:bodyPr>
          <a:lstStyle/>
          <a:p>
            <a:r>
              <a:rPr lang="en-SG" b="1" dirty="0"/>
              <a:t>- Health Checking</a:t>
            </a:r>
            <a:br>
              <a:rPr lang="en-SG" b="1" dirty="0"/>
            </a:br>
            <a:r>
              <a:rPr lang="en-SG" b="1" dirty="0"/>
              <a:t>- Entropy Estimation</a:t>
            </a:r>
          </a:p>
        </p:txBody>
      </p:sp>
      <p:sp>
        <p:nvSpPr>
          <p:cNvPr id="14" name="TextBox 13">
            <a:extLst>
              <a:ext uri="{FF2B5EF4-FFF2-40B4-BE49-F238E27FC236}">
                <a16:creationId xmlns:a16="http://schemas.microsoft.com/office/drawing/2014/main" id="{F222926E-18B0-4EDD-AC21-DF021565254E}"/>
              </a:ext>
            </a:extLst>
          </p:cNvPr>
          <p:cNvSpPr txBox="1"/>
          <p:nvPr/>
        </p:nvSpPr>
        <p:spPr>
          <a:xfrm>
            <a:off x="8697279" y="2396605"/>
            <a:ext cx="2055707" cy="923330"/>
          </a:xfrm>
          <a:prstGeom prst="rect">
            <a:avLst/>
          </a:prstGeom>
          <a:noFill/>
        </p:spPr>
        <p:txBody>
          <a:bodyPr wrap="square" rtlCol="0">
            <a:spAutoFit/>
          </a:bodyPr>
          <a:lstStyle/>
          <a:p>
            <a:r>
              <a:rPr lang="en-SG" b="1" dirty="0"/>
              <a:t>Statistical Testing (NIST, </a:t>
            </a:r>
            <a:r>
              <a:rPr lang="en-SG" b="1" dirty="0" err="1"/>
              <a:t>DieHarder</a:t>
            </a:r>
            <a:r>
              <a:rPr lang="en-SG" b="1" dirty="0"/>
              <a:t>, TestU01…)</a:t>
            </a:r>
          </a:p>
        </p:txBody>
      </p:sp>
      <p:sp>
        <p:nvSpPr>
          <p:cNvPr id="11" name="Rectangle 10">
            <a:extLst>
              <a:ext uri="{FF2B5EF4-FFF2-40B4-BE49-F238E27FC236}">
                <a16:creationId xmlns:a16="http://schemas.microsoft.com/office/drawing/2014/main" id="{EA449447-A595-41CA-92E3-4E4C15CB3BE0}"/>
              </a:ext>
            </a:extLst>
          </p:cNvPr>
          <p:cNvSpPr/>
          <p:nvPr/>
        </p:nvSpPr>
        <p:spPr>
          <a:xfrm>
            <a:off x="597877" y="6019869"/>
            <a:ext cx="12291646" cy="276999"/>
          </a:xfrm>
          <a:prstGeom prst="rect">
            <a:avLst/>
          </a:prstGeom>
        </p:spPr>
        <p:txBody>
          <a:bodyPr wrap="square">
            <a:spAutoFit/>
          </a:bodyPr>
          <a:lstStyle/>
          <a:p>
            <a:r>
              <a:rPr lang="en-SG" sz="1200" dirty="0">
                <a:solidFill>
                  <a:schemeClr val="tx1">
                    <a:lumMod val="50000"/>
                    <a:lumOff val="50000"/>
                  </a:schemeClr>
                </a:solidFill>
              </a:rPr>
              <a:t>[1] https://csrc.nist.gov/csrc/media/events/random-bit-generation-workshop-2016/documents/presentations/session-i-1-john-kelsey-presentation.pdf</a:t>
            </a:r>
          </a:p>
        </p:txBody>
      </p:sp>
      <p:pic>
        <p:nvPicPr>
          <p:cNvPr id="20" name="Picture 19" descr="A picture containing clock&#10;&#10;Description automatically generated">
            <a:extLst>
              <a:ext uri="{FF2B5EF4-FFF2-40B4-BE49-F238E27FC236}">
                <a16:creationId xmlns:a16="http://schemas.microsoft.com/office/drawing/2014/main" id="{34A035B4-0160-4BA1-BA78-C810B8F236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8987" y="1718056"/>
            <a:ext cx="6559941" cy="1739891"/>
          </a:xfrm>
          <a:prstGeom prst="rect">
            <a:avLst/>
          </a:prstGeom>
        </p:spPr>
      </p:pic>
      <p:cxnSp>
        <p:nvCxnSpPr>
          <p:cNvPr id="7" name="Straight Arrow Connector 6">
            <a:extLst>
              <a:ext uri="{FF2B5EF4-FFF2-40B4-BE49-F238E27FC236}">
                <a16:creationId xmlns:a16="http://schemas.microsoft.com/office/drawing/2014/main" id="{5E5E9DA9-2692-4EC6-8C40-8A17F107B47C}"/>
              </a:ext>
            </a:extLst>
          </p:cNvPr>
          <p:cNvCxnSpPr>
            <a:cxnSpLocks/>
          </p:cNvCxnSpPr>
          <p:nvPr/>
        </p:nvCxnSpPr>
        <p:spPr>
          <a:xfrm>
            <a:off x="6392007" y="2806228"/>
            <a:ext cx="0" cy="8088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610692010"/>
      </p:ext>
    </p:extLst>
  </p:cSld>
  <p:clrMapOvr>
    <a:masterClrMapping/>
  </p:clrMapOvr>
  <mc:AlternateContent xmlns:mc="http://schemas.openxmlformats.org/markup-compatibility/2006" xmlns:p14="http://schemas.microsoft.com/office/powerpoint/2010/main">
    <mc:Choice Requires="p14">
      <p:transition spd="slow" p14:dur="2000" advTm="39204"/>
    </mc:Choice>
    <mc:Fallback xmlns="">
      <p:transition spd="slow" advTm="39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6F01AB-BEA2-4971-9B9A-F3CE9C3B6B6D}"/>
              </a:ext>
            </a:extLst>
          </p:cNvPr>
          <p:cNvSpPr>
            <a:spLocks noGrp="1"/>
          </p:cNvSpPr>
          <p:nvPr>
            <p:ph type="title"/>
          </p:nvPr>
        </p:nvSpPr>
        <p:spPr>
          <a:xfrm>
            <a:off x="5181601" y="634946"/>
            <a:ext cx="6368142" cy="1450757"/>
          </a:xfrm>
        </p:spPr>
        <p:txBody>
          <a:bodyPr>
            <a:normAutofit/>
          </a:bodyPr>
          <a:lstStyle/>
          <a:p>
            <a:r>
              <a:rPr lang="en-SG" sz="4600"/>
              <a:t>Turn the adversarial tools into diagnostic tool</a:t>
            </a:r>
          </a:p>
        </p:txBody>
      </p:sp>
      <p:pic>
        <p:nvPicPr>
          <p:cNvPr id="9" name="Picture 8">
            <a:extLst>
              <a:ext uri="{FF2B5EF4-FFF2-40B4-BE49-F238E27FC236}">
                <a16:creationId xmlns:a16="http://schemas.microsoft.com/office/drawing/2014/main" id="{AA89BD71-258D-416E-8613-49D294AF3EE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 y="-12128"/>
            <a:ext cx="4654276" cy="6870127"/>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154E0EC-A181-489A-AB7D-F8B98F0C644C}"/>
              </a:ext>
            </a:extLst>
          </p:cNvPr>
          <p:cNvSpPr>
            <a:spLocks noGrp="1"/>
          </p:cNvSpPr>
          <p:nvPr>
            <p:ph idx="1"/>
          </p:nvPr>
        </p:nvSpPr>
        <p:spPr>
          <a:xfrm>
            <a:off x="5181601" y="2198914"/>
            <a:ext cx="6368142" cy="3670180"/>
          </a:xfrm>
        </p:spPr>
        <p:txBody>
          <a:bodyPr>
            <a:normAutofit/>
          </a:bodyPr>
          <a:lstStyle/>
          <a:p>
            <a:r>
              <a:rPr lang="en-SG" dirty="0"/>
              <a:t>Question: Can we examine the </a:t>
            </a:r>
            <a:r>
              <a:rPr lang="en-SG" b="1" dirty="0"/>
              <a:t>underlying randomness without</a:t>
            </a:r>
          </a:p>
          <a:p>
            <a:pPr lvl="1"/>
            <a:r>
              <a:rPr lang="en-SG" dirty="0"/>
              <a:t>Knowing the internal working principle?</a:t>
            </a:r>
          </a:p>
          <a:p>
            <a:pPr lvl="1"/>
            <a:r>
              <a:rPr lang="en-SG" dirty="0"/>
              <a:t>Relying on statistical algorithm?</a:t>
            </a:r>
          </a:p>
          <a:p>
            <a:endParaRPr lang="en-SG" dirty="0"/>
          </a:p>
        </p:txBody>
      </p:sp>
      <p:sp>
        <p:nvSpPr>
          <p:cNvPr id="4" name="Date Placeholder 3">
            <a:extLst>
              <a:ext uri="{FF2B5EF4-FFF2-40B4-BE49-F238E27FC236}">
                <a16:creationId xmlns:a16="http://schemas.microsoft.com/office/drawing/2014/main" id="{E6BD1BD5-8A2D-4B81-B09C-369419A61352}"/>
              </a:ext>
            </a:extLst>
          </p:cNvPr>
          <p:cNvSpPr>
            <a:spLocks noGrp="1"/>
          </p:cNvSpPr>
          <p:nvPr>
            <p:ph type="dt" sz="half" idx="10"/>
          </p:nvPr>
        </p:nvSpPr>
        <p:spPr>
          <a:xfrm>
            <a:off x="1097280" y="6459785"/>
            <a:ext cx="2472271" cy="365125"/>
          </a:xfrm>
        </p:spPr>
        <p:txBody>
          <a:bodyPr>
            <a:normAutofit/>
          </a:bodyPr>
          <a:lstStyle/>
          <a:p>
            <a:pPr>
              <a:spcAft>
                <a:spcPts val="600"/>
              </a:spcAft>
            </a:pPr>
            <a:r>
              <a:rPr lang="en-US"/>
              <a:t>Jing Yan Haw, Nhan Duy Truong</a:t>
            </a:r>
            <a:endParaRPr lang="en-SG"/>
          </a:p>
        </p:txBody>
      </p:sp>
      <p:sp>
        <p:nvSpPr>
          <p:cNvPr id="2" name="Footer Placeholder 1">
            <a:extLst>
              <a:ext uri="{FF2B5EF4-FFF2-40B4-BE49-F238E27FC236}">
                <a16:creationId xmlns:a16="http://schemas.microsoft.com/office/drawing/2014/main" id="{D8AC55B9-3E28-48A1-A504-4D82B15F35E3}"/>
              </a:ext>
            </a:extLst>
          </p:cNvPr>
          <p:cNvSpPr>
            <a:spLocks noGrp="1"/>
          </p:cNvSpPr>
          <p:nvPr>
            <p:ph type="ftr" sz="quarter" idx="11"/>
          </p:nvPr>
        </p:nvSpPr>
        <p:spPr>
          <a:xfrm>
            <a:off x="5181601" y="6459785"/>
            <a:ext cx="3739340" cy="365125"/>
          </a:xfrm>
        </p:spPr>
        <p:txBody>
          <a:bodyPr>
            <a:normAutofit/>
          </a:bodyPr>
          <a:lstStyle/>
          <a:p>
            <a:pPr algn="l">
              <a:lnSpc>
                <a:spcPct val="90000"/>
              </a:lnSpc>
              <a:spcAft>
                <a:spcPts val="600"/>
              </a:spcAft>
            </a:pPr>
            <a:r>
              <a:rPr lang="en-GB" sz="900">
                <a:solidFill>
                  <a:schemeClr val="tx1">
                    <a:lumMod val="75000"/>
                    <a:lumOff val="25000"/>
                  </a:schemeClr>
                </a:solidFill>
              </a:rPr>
              <a:t>Benchmarking a Quantum Random Number Generator with Machine Learning</a:t>
            </a:r>
            <a:endParaRPr lang="en-SG" sz="90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982FC91-207A-415E-B073-A8E65B7E1C3A}"/>
              </a:ext>
            </a:extLst>
          </p:cNvPr>
          <p:cNvSpPr>
            <a:spLocks noGrp="1"/>
          </p:cNvSpPr>
          <p:nvPr>
            <p:ph type="sldNum" sz="quarter" idx="12"/>
          </p:nvPr>
        </p:nvSpPr>
        <p:spPr>
          <a:xfrm>
            <a:off x="9900458" y="6459785"/>
            <a:ext cx="1312025" cy="365125"/>
          </a:xfrm>
        </p:spPr>
        <p:txBody>
          <a:bodyPr>
            <a:normAutofit/>
          </a:bodyPr>
          <a:lstStyle/>
          <a:p>
            <a:pPr>
              <a:spcAft>
                <a:spcPts val="600"/>
              </a:spcAft>
            </a:pPr>
            <a:fld id="{E49445EB-3588-45B3-A4EA-423BD4E34E85}" type="slidenum">
              <a:rPr lang="en-SG">
                <a:solidFill>
                  <a:schemeClr val="tx1">
                    <a:lumMod val="75000"/>
                    <a:lumOff val="25000"/>
                  </a:schemeClr>
                </a:solidFill>
              </a:rPr>
              <a:pPr>
                <a:spcAft>
                  <a:spcPts val="600"/>
                </a:spcAft>
              </a:pPr>
              <a:t>9</a:t>
            </a:fld>
            <a:endParaRPr lang="en-SG">
              <a:solidFill>
                <a:schemeClr val="tx1">
                  <a:lumMod val="75000"/>
                  <a:lumOff val="25000"/>
                </a:schemeClr>
              </a:solidFill>
            </a:endParaRPr>
          </a:p>
        </p:txBody>
      </p:sp>
      <p:sp>
        <p:nvSpPr>
          <p:cNvPr id="6" name="TextBox 5">
            <a:extLst>
              <a:ext uri="{FF2B5EF4-FFF2-40B4-BE49-F238E27FC236}">
                <a16:creationId xmlns:a16="http://schemas.microsoft.com/office/drawing/2014/main" id="{FA420E35-173F-44F8-B5E1-9D23241D281A}"/>
              </a:ext>
            </a:extLst>
          </p:cNvPr>
          <p:cNvSpPr txBox="1"/>
          <p:nvPr/>
        </p:nvSpPr>
        <p:spPr>
          <a:xfrm>
            <a:off x="6982911" y="4127643"/>
            <a:ext cx="2880474" cy="95410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SG" sz="2800" b="1" dirty="0"/>
              <a:t>Machine Learning Cryptanalysis </a:t>
            </a:r>
          </a:p>
        </p:txBody>
      </p:sp>
    </p:spTree>
    <p:custDataLst>
      <p:tags r:id="rId1"/>
    </p:custDataLst>
    <p:extLst>
      <p:ext uri="{BB962C8B-B14F-4D97-AF65-F5344CB8AC3E}">
        <p14:creationId xmlns:p14="http://schemas.microsoft.com/office/powerpoint/2010/main" val="3224690393"/>
      </p:ext>
    </p:extLst>
  </p:cSld>
  <p:clrMapOvr>
    <a:masterClrMapping/>
  </p:clrMapOvr>
  <mc:AlternateContent xmlns:mc="http://schemas.openxmlformats.org/markup-compatibility/2006" xmlns:p14="http://schemas.microsoft.com/office/powerpoint/2010/main">
    <mc:Choice Requires="p14">
      <p:transition spd="slow" p14:dur="2000" advTm="22503"/>
    </mc:Choice>
    <mc:Fallback xmlns="">
      <p:transition spd="slow" advTm="22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4.3"/>
</p:tagLst>
</file>

<file path=ppt/tags/tag10.xml><?xml version="1.0" encoding="utf-8"?>
<p:tagLst xmlns:a="http://schemas.openxmlformats.org/drawingml/2006/main" xmlns:r="http://schemas.openxmlformats.org/officeDocument/2006/relationships" xmlns:p="http://schemas.openxmlformats.org/presentationml/2006/main">
  <p:tag name="TIMING" val="|25.6|23.8|37.8"/>
</p:tagLst>
</file>

<file path=ppt/tags/tag11.xml><?xml version="1.0" encoding="utf-8"?>
<p:tagLst xmlns:a="http://schemas.openxmlformats.org/drawingml/2006/main" xmlns:r="http://schemas.openxmlformats.org/officeDocument/2006/relationships" xmlns:p="http://schemas.openxmlformats.org/presentationml/2006/main">
  <p:tag name="TIMING" val="|15.3|13.9|22.8"/>
</p:tagLst>
</file>

<file path=ppt/tags/tag12.xml><?xml version="1.0" encoding="utf-8"?>
<p:tagLst xmlns:a="http://schemas.openxmlformats.org/drawingml/2006/main" xmlns:r="http://schemas.openxmlformats.org/officeDocument/2006/relationships" xmlns:p="http://schemas.openxmlformats.org/presentationml/2006/main">
  <p:tag name="TIMING" val="|23.4|6.8"/>
</p:tagLst>
</file>

<file path=ppt/tags/tag13.xml><?xml version="1.0" encoding="utf-8"?>
<p:tagLst xmlns:a="http://schemas.openxmlformats.org/drawingml/2006/main" xmlns:r="http://schemas.openxmlformats.org/officeDocument/2006/relationships" xmlns:p="http://schemas.openxmlformats.org/presentationml/2006/main">
  <p:tag name="TIMING" val="|21.6|3.6|9.1|39.1"/>
</p:tagLst>
</file>

<file path=ppt/tags/tag14.xml><?xml version="1.0" encoding="utf-8"?>
<p:tagLst xmlns:a="http://schemas.openxmlformats.org/drawingml/2006/main" xmlns:r="http://schemas.openxmlformats.org/officeDocument/2006/relationships" xmlns:p="http://schemas.openxmlformats.org/presentationml/2006/main">
  <p:tag name="TIMING" val="|22.3|9.9"/>
</p:tagLst>
</file>

<file path=ppt/tags/tag15.xml><?xml version="1.0" encoding="utf-8"?>
<p:tagLst xmlns:a="http://schemas.openxmlformats.org/drawingml/2006/main" xmlns:r="http://schemas.openxmlformats.org/officeDocument/2006/relationships" xmlns:p="http://schemas.openxmlformats.org/presentationml/2006/main">
  <p:tag name="TIMING" val="|10.3|8.3|3.7"/>
</p:tagLst>
</file>

<file path=ppt/tags/tag16.xml><?xml version="1.0" encoding="utf-8"?>
<p:tagLst xmlns:a="http://schemas.openxmlformats.org/drawingml/2006/main" xmlns:r="http://schemas.openxmlformats.org/officeDocument/2006/relationships" xmlns:p="http://schemas.openxmlformats.org/presentationml/2006/main">
  <p:tag name="TIMING" val="|27.4|56.4"/>
</p:tagLst>
</file>

<file path=ppt/tags/tag17.xml><?xml version="1.0" encoding="utf-8"?>
<p:tagLst xmlns:a="http://schemas.openxmlformats.org/drawingml/2006/main" xmlns:r="http://schemas.openxmlformats.org/officeDocument/2006/relationships" xmlns:p="http://schemas.openxmlformats.org/presentationml/2006/main">
  <p:tag name="TIMING" val="|31"/>
</p:tagLst>
</file>

<file path=ppt/tags/tag18.xml><?xml version="1.0" encoding="utf-8"?>
<p:tagLst xmlns:a="http://schemas.openxmlformats.org/drawingml/2006/main" xmlns:r="http://schemas.openxmlformats.org/officeDocument/2006/relationships" xmlns:p="http://schemas.openxmlformats.org/presentationml/2006/main">
  <p:tag name="TIMING" val="|5.8|8.6"/>
</p:tagLst>
</file>

<file path=ppt/tags/tag2.xml><?xml version="1.0" encoding="utf-8"?>
<p:tagLst xmlns:a="http://schemas.openxmlformats.org/drawingml/2006/main" xmlns:r="http://schemas.openxmlformats.org/officeDocument/2006/relationships" xmlns:p="http://schemas.openxmlformats.org/presentationml/2006/main">
  <p:tag name="TIMING" val="|32.2|5|8.3"/>
</p:tagLst>
</file>

<file path=ppt/tags/tag3.xml><?xml version="1.0" encoding="utf-8"?>
<p:tagLst xmlns:a="http://schemas.openxmlformats.org/drawingml/2006/main" xmlns:r="http://schemas.openxmlformats.org/officeDocument/2006/relationships" xmlns:p="http://schemas.openxmlformats.org/presentationml/2006/main">
  <p:tag name="TIMING" val="|3.5|15.9"/>
</p:tagLst>
</file>

<file path=ppt/tags/tag4.xml><?xml version="1.0" encoding="utf-8"?>
<p:tagLst xmlns:a="http://schemas.openxmlformats.org/drawingml/2006/main" xmlns:r="http://schemas.openxmlformats.org/officeDocument/2006/relationships" xmlns:p="http://schemas.openxmlformats.org/presentationml/2006/main">
  <p:tag name="TIMING" val="|4.9|14.2|10.4|8.3"/>
</p:tagLst>
</file>

<file path=ppt/tags/tag5.xml><?xml version="1.0" encoding="utf-8"?>
<p:tagLst xmlns:a="http://schemas.openxmlformats.org/drawingml/2006/main" xmlns:r="http://schemas.openxmlformats.org/officeDocument/2006/relationships" xmlns:p="http://schemas.openxmlformats.org/presentationml/2006/main">
  <p:tag name="TIMING" val="|12.3|6.4|6.7"/>
</p:tagLst>
</file>

<file path=ppt/tags/tag6.xml><?xml version="1.0" encoding="utf-8"?>
<p:tagLst xmlns:a="http://schemas.openxmlformats.org/drawingml/2006/main" xmlns:r="http://schemas.openxmlformats.org/officeDocument/2006/relationships" xmlns:p="http://schemas.openxmlformats.org/presentationml/2006/main">
  <p:tag name="TIMING" val="|18.6"/>
</p:tagLst>
</file>

<file path=ppt/tags/tag7.xml><?xml version="1.0" encoding="utf-8"?>
<p:tagLst xmlns:a="http://schemas.openxmlformats.org/drawingml/2006/main" xmlns:r="http://schemas.openxmlformats.org/officeDocument/2006/relationships" xmlns:p="http://schemas.openxmlformats.org/presentationml/2006/main">
  <p:tag name="TIMING" val="|8.8|16.3|10.2"/>
</p:tagLst>
</file>

<file path=ppt/tags/tag8.xml><?xml version="1.0" encoding="utf-8"?>
<p:tagLst xmlns:a="http://schemas.openxmlformats.org/drawingml/2006/main" xmlns:r="http://schemas.openxmlformats.org/officeDocument/2006/relationships" xmlns:p="http://schemas.openxmlformats.org/presentationml/2006/main">
  <p:tag name="TIMING" val="|32.4|0.9|5.6"/>
</p:tagLst>
</file>

<file path=ppt/tags/tag9.xml><?xml version="1.0" encoding="utf-8"?>
<p:tagLst xmlns:a="http://schemas.openxmlformats.org/drawingml/2006/main" xmlns:r="http://schemas.openxmlformats.org/officeDocument/2006/relationships" xmlns:p="http://schemas.openxmlformats.org/presentationml/2006/main">
  <p:tag name="TIMING" val="|20.3"/>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31F2F84DB68409E30B721FA94864D" ma:contentTypeVersion="12" ma:contentTypeDescription="Create a new document." ma:contentTypeScope="" ma:versionID="3b6e79e79d3b3d6b29ef03fe799396b9">
  <xsd:schema xmlns:xsd="http://www.w3.org/2001/XMLSchema" xmlns:xs="http://www.w3.org/2001/XMLSchema" xmlns:p="http://schemas.microsoft.com/office/2006/metadata/properties" xmlns:ns3="49715e7d-80ce-4450-8f4c-684b0195ce13" xmlns:ns4="e213fed3-f3ca-41a8-bcc8-f96e2f4e0d04" targetNamespace="http://schemas.microsoft.com/office/2006/metadata/properties" ma:root="true" ma:fieldsID="d3555923f49616b0929e546b7c6e45d3" ns3:_="" ns4:_="">
    <xsd:import namespace="49715e7d-80ce-4450-8f4c-684b0195ce13"/>
    <xsd:import namespace="e213fed3-f3ca-41a8-bcc8-f96e2f4e0d0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15e7d-80ce-4450-8f4c-684b0195ce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3fed3-f3ca-41a8-bcc8-f96e2f4e0d0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BA6F71-DEF3-40B4-A9F4-C937079B2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15e7d-80ce-4450-8f4c-684b0195ce13"/>
    <ds:schemaRef ds:uri="e213fed3-f3ca-41a8-bcc8-f96e2f4e0d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E4B0E0-CE35-4CB0-9461-995AFE3A8D04}">
  <ds:schemaRefs>
    <ds:schemaRef ds:uri="http://schemas.microsoft.com/sharepoint/v3/contenttype/forms"/>
  </ds:schemaRefs>
</ds:datastoreItem>
</file>

<file path=customXml/itemProps3.xml><?xml version="1.0" encoding="utf-8"?>
<ds:datastoreItem xmlns:ds="http://schemas.openxmlformats.org/officeDocument/2006/customXml" ds:itemID="{3638231C-FF5A-4858-8E12-6D9D1CDD9ECE}">
  <ds:schemaRefs>
    <ds:schemaRef ds:uri="http://schemas.microsoft.com/office/2006/documentManagement/types"/>
    <ds:schemaRef ds:uri="49715e7d-80ce-4450-8f4c-684b0195ce13"/>
    <ds:schemaRef ds:uri="http://purl.org/dc/terms/"/>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 ds:uri="http://schemas.microsoft.com/office/infopath/2007/PartnerControls"/>
    <ds:schemaRef ds:uri="e213fed3-f3ca-41a8-bcc8-f96e2f4e0d04"/>
  </ds:schemaRefs>
</ds:datastoreItem>
</file>

<file path=docProps/app.xml><?xml version="1.0" encoding="utf-8"?>
<Properties xmlns="http://schemas.openxmlformats.org/officeDocument/2006/extended-properties" xmlns:vt="http://schemas.openxmlformats.org/officeDocument/2006/docPropsVTypes">
  <Template>Gallery</Template>
  <TotalTime>1946</TotalTime>
  <Words>4798</Words>
  <Application>Microsoft Macintosh PowerPoint</Application>
  <PresentationFormat>Widescreen</PresentationFormat>
  <Paragraphs>352</Paragraphs>
  <Slides>26</Slides>
  <Notes>24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Calibri Light</vt:lpstr>
      <vt:lpstr>Cambria Math</vt:lpstr>
      <vt:lpstr>Gill Sans Nova</vt:lpstr>
      <vt:lpstr>Gill Sans Nova Light</vt:lpstr>
      <vt:lpstr>overlock</vt:lpstr>
      <vt:lpstr>Retrospect</vt:lpstr>
      <vt:lpstr>Benchmarking a Quantum  Random Number Generator  with Machine Learning</vt:lpstr>
      <vt:lpstr>Random Numbers        </vt:lpstr>
      <vt:lpstr>Random Number Generators</vt:lpstr>
      <vt:lpstr>Vulnerability of RNGs</vt:lpstr>
      <vt:lpstr>Quantum RNGs</vt:lpstr>
      <vt:lpstr>Practical QRNGs</vt:lpstr>
      <vt:lpstr>What can go wrong with a (Q)RNG?</vt:lpstr>
      <vt:lpstr>Health check &amp; testing?</vt:lpstr>
      <vt:lpstr>Turn the adversarial tools into diagnostic tool</vt:lpstr>
      <vt:lpstr>Content Outline</vt:lpstr>
      <vt:lpstr>QRNG under test (QUT) </vt:lpstr>
      <vt:lpstr>ANU QRNG Server</vt:lpstr>
      <vt:lpstr>Machine Learning</vt:lpstr>
      <vt:lpstr>Machine Learning (cont’)</vt:lpstr>
      <vt:lpstr>Method</vt:lpstr>
      <vt:lpstr>Method (cont’)</vt:lpstr>
      <vt:lpstr>Deep Learning Structure</vt:lpstr>
      <vt:lpstr>QRNG hardware diagnostics</vt:lpstr>
      <vt:lpstr>Non-uniform Randomness Test</vt:lpstr>
      <vt:lpstr>Unpredictability Test (cont’)</vt:lpstr>
      <vt:lpstr>Uniform Randomness</vt:lpstr>
      <vt:lpstr>NIST Test</vt:lpstr>
      <vt:lpstr>ML Benchmarking</vt:lpstr>
      <vt:lpstr>Summary &amp; Outlook</vt:lpstr>
      <vt:lpstr>Source-code</vt:lpstr>
      <vt:lpstr>Thank you for your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a Quantum  Random Number Generator  with Machine Learning</dc:title>
  <dc:creator>Haw Jing Yan</dc:creator>
  <cp:lastModifiedBy>C S</cp:lastModifiedBy>
  <cp:revision>6</cp:revision>
  <dcterms:created xsi:type="dcterms:W3CDTF">2020-08-03T03:44:50Z</dcterms:created>
  <dcterms:modified xsi:type="dcterms:W3CDTF">2020-08-19T06:45:13Z</dcterms:modified>
</cp:coreProperties>
</file>