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5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7"/>
  </p:notesMasterIdLst>
  <p:sldIdLst>
    <p:sldId id="256" r:id="rId2"/>
    <p:sldId id="265" r:id="rId3"/>
    <p:sldId id="331" r:id="rId4"/>
    <p:sldId id="365" r:id="rId5"/>
    <p:sldId id="366" r:id="rId6"/>
    <p:sldId id="367" r:id="rId7"/>
    <p:sldId id="371" r:id="rId8"/>
    <p:sldId id="330" r:id="rId9"/>
    <p:sldId id="334" r:id="rId10"/>
    <p:sldId id="399" r:id="rId11"/>
    <p:sldId id="295" r:id="rId12"/>
    <p:sldId id="336" r:id="rId13"/>
    <p:sldId id="337" r:id="rId14"/>
    <p:sldId id="338" r:id="rId15"/>
    <p:sldId id="401" r:id="rId16"/>
    <p:sldId id="402" r:id="rId17"/>
    <p:sldId id="393" r:id="rId18"/>
    <p:sldId id="394" r:id="rId19"/>
    <p:sldId id="395" r:id="rId20"/>
    <p:sldId id="396" r:id="rId21"/>
    <p:sldId id="397" r:id="rId22"/>
    <p:sldId id="392" r:id="rId23"/>
    <p:sldId id="398" r:id="rId24"/>
    <p:sldId id="400" r:id="rId25"/>
    <p:sldId id="294" r:id="rId26"/>
    <p:sldId id="379" r:id="rId27"/>
    <p:sldId id="304" r:id="rId28"/>
    <p:sldId id="303" r:id="rId29"/>
    <p:sldId id="306" r:id="rId30"/>
    <p:sldId id="301" r:id="rId31"/>
    <p:sldId id="381" r:id="rId32"/>
    <p:sldId id="341" r:id="rId33"/>
    <p:sldId id="382" r:id="rId34"/>
    <p:sldId id="383" r:id="rId35"/>
    <p:sldId id="384" r:id="rId36"/>
    <p:sldId id="343" r:id="rId37"/>
    <p:sldId id="385" r:id="rId38"/>
    <p:sldId id="345" r:id="rId39"/>
    <p:sldId id="347" r:id="rId40"/>
    <p:sldId id="348" r:id="rId41"/>
    <p:sldId id="349" r:id="rId42"/>
    <p:sldId id="350" r:id="rId43"/>
    <p:sldId id="351" r:id="rId44"/>
    <p:sldId id="407" r:id="rId45"/>
    <p:sldId id="321" r:id="rId46"/>
    <p:sldId id="386" r:id="rId47"/>
    <p:sldId id="404" r:id="rId48"/>
    <p:sldId id="354" r:id="rId49"/>
    <p:sldId id="403" r:id="rId50"/>
    <p:sldId id="406" r:id="rId51"/>
    <p:sldId id="357" r:id="rId52"/>
    <p:sldId id="356" r:id="rId53"/>
    <p:sldId id="408" r:id="rId54"/>
    <p:sldId id="359" r:id="rId55"/>
    <p:sldId id="360" r:id="rId56"/>
    <p:sldId id="361" r:id="rId57"/>
    <p:sldId id="362" r:id="rId58"/>
    <p:sldId id="364" r:id="rId59"/>
    <p:sldId id="375" r:id="rId60"/>
    <p:sldId id="372" r:id="rId61"/>
    <p:sldId id="376" r:id="rId62"/>
    <p:sldId id="387" r:id="rId63"/>
    <p:sldId id="409" r:id="rId64"/>
    <p:sldId id="389" r:id="rId65"/>
    <p:sldId id="390" r:id="rId66"/>
  </p:sldIdLst>
  <p:sldSz cx="12192000" cy="6858000"/>
  <p:notesSz cx="6858000" cy="9144000"/>
  <p:defaultTextStyle>
    <a:defPPr>
      <a:defRPr lang="en-I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00"/>
    <a:srgbClr val="4472C4"/>
    <a:srgbClr val="48E4E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286" autoAdjust="0"/>
    <p:restoredTop sz="62984" autoAdjust="0"/>
  </p:normalViewPr>
  <p:slideViewPr>
    <p:cSldViewPr snapToGrid="0">
      <p:cViewPr varScale="1">
        <p:scale>
          <a:sx n="39" d="100"/>
          <a:sy n="39" d="100"/>
        </p:scale>
        <p:origin x="1584" y="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presProps" Target="presProps.xml"/><Relationship Id="rId7" Type="http://schemas.openxmlformats.org/officeDocument/2006/relationships/slide" Target="slides/slide6.xml"/><Relationship Id="rId71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notesMaster" Target="notesMasters/notesMaster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L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17FA122-3DE0-434A-8ACF-04B3ED0714F0}" type="datetimeFigureOut">
              <a:rPr lang="en-IL" smtClean="0"/>
              <a:t>19/08/2020</a:t>
            </a:fld>
            <a:endParaRPr lang="en-IL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L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2EEB7FF-7B35-4EEC-B238-DA8C6E7A17B6}" type="slidenum">
              <a:rPr lang="en-IL" smtClean="0"/>
              <a:t>‹#›</a:t>
            </a:fld>
            <a:endParaRPr lang="en-IL"/>
          </a:p>
        </p:txBody>
      </p:sp>
    </p:spTree>
    <p:extLst>
      <p:ext uri="{BB962C8B-B14F-4D97-AF65-F5344CB8AC3E}">
        <p14:creationId xmlns:p14="http://schemas.microsoft.com/office/powerpoint/2010/main" val="8994884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2EEB7FF-7B35-4EEC-B238-DA8C6E7A17B6}" type="slidenum">
              <a:rPr lang="en-IL" smtClean="0"/>
              <a:t>2</a:t>
            </a:fld>
            <a:endParaRPr lang="en-IL"/>
          </a:p>
        </p:txBody>
      </p:sp>
    </p:spTree>
    <p:extLst>
      <p:ext uri="{BB962C8B-B14F-4D97-AF65-F5344CB8AC3E}">
        <p14:creationId xmlns:p14="http://schemas.microsoft.com/office/powerpoint/2010/main" val="163396885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2EEB7FF-7B35-4EEC-B238-DA8C6E7A17B6}" type="slidenum">
              <a:rPr lang="en-IL" smtClean="0"/>
              <a:t>14</a:t>
            </a:fld>
            <a:endParaRPr lang="en-IL"/>
          </a:p>
        </p:txBody>
      </p:sp>
    </p:spTree>
    <p:extLst>
      <p:ext uri="{BB962C8B-B14F-4D97-AF65-F5344CB8AC3E}">
        <p14:creationId xmlns:p14="http://schemas.microsoft.com/office/powerpoint/2010/main" val="57146324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2EEB7FF-7B35-4EEC-B238-DA8C6E7A17B6}" type="slidenum">
              <a:rPr lang="en-IL" smtClean="0"/>
              <a:t>15</a:t>
            </a:fld>
            <a:endParaRPr lang="en-IL"/>
          </a:p>
        </p:txBody>
      </p:sp>
    </p:spTree>
    <p:extLst>
      <p:ext uri="{BB962C8B-B14F-4D97-AF65-F5344CB8AC3E}">
        <p14:creationId xmlns:p14="http://schemas.microsoft.com/office/powerpoint/2010/main" val="220019150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2EEB7FF-7B35-4EEC-B238-DA8C6E7A17B6}" type="slidenum">
              <a:rPr lang="en-IL" smtClean="0"/>
              <a:t>16</a:t>
            </a:fld>
            <a:endParaRPr lang="en-IL"/>
          </a:p>
        </p:txBody>
      </p:sp>
    </p:spTree>
    <p:extLst>
      <p:ext uri="{BB962C8B-B14F-4D97-AF65-F5344CB8AC3E}">
        <p14:creationId xmlns:p14="http://schemas.microsoft.com/office/powerpoint/2010/main" val="87937413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2EEB7FF-7B35-4EEC-B238-DA8C6E7A17B6}" type="slidenum">
              <a:rPr lang="en-IL" smtClean="0"/>
              <a:t>17</a:t>
            </a:fld>
            <a:endParaRPr lang="en-IL"/>
          </a:p>
        </p:txBody>
      </p:sp>
    </p:spTree>
    <p:extLst>
      <p:ext uri="{BB962C8B-B14F-4D97-AF65-F5344CB8AC3E}">
        <p14:creationId xmlns:p14="http://schemas.microsoft.com/office/powerpoint/2010/main" val="30954078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2EEB7FF-7B35-4EEC-B238-DA8C6E7A17B6}" type="slidenum">
              <a:rPr lang="en-IL" smtClean="0"/>
              <a:t>18</a:t>
            </a:fld>
            <a:endParaRPr lang="en-IL"/>
          </a:p>
        </p:txBody>
      </p:sp>
    </p:spTree>
    <p:extLst>
      <p:ext uri="{BB962C8B-B14F-4D97-AF65-F5344CB8AC3E}">
        <p14:creationId xmlns:p14="http://schemas.microsoft.com/office/powerpoint/2010/main" val="105816130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2EEB7FF-7B35-4EEC-B238-DA8C6E7A17B6}" type="slidenum">
              <a:rPr lang="en-IL" smtClean="0"/>
              <a:t>19</a:t>
            </a:fld>
            <a:endParaRPr lang="en-IL"/>
          </a:p>
        </p:txBody>
      </p:sp>
    </p:spTree>
    <p:extLst>
      <p:ext uri="{BB962C8B-B14F-4D97-AF65-F5344CB8AC3E}">
        <p14:creationId xmlns:p14="http://schemas.microsoft.com/office/powerpoint/2010/main" val="107677472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2EEB7FF-7B35-4EEC-B238-DA8C6E7A17B6}" type="slidenum">
              <a:rPr lang="en-IL" smtClean="0"/>
              <a:t>20</a:t>
            </a:fld>
            <a:endParaRPr lang="en-IL"/>
          </a:p>
        </p:txBody>
      </p:sp>
    </p:spTree>
    <p:extLst>
      <p:ext uri="{BB962C8B-B14F-4D97-AF65-F5344CB8AC3E}">
        <p14:creationId xmlns:p14="http://schemas.microsoft.com/office/powerpoint/2010/main" val="112351765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2EEB7FF-7B35-4EEC-B238-DA8C6E7A17B6}" type="slidenum">
              <a:rPr lang="en-IL" smtClean="0"/>
              <a:t>21</a:t>
            </a:fld>
            <a:endParaRPr lang="en-IL"/>
          </a:p>
        </p:txBody>
      </p:sp>
    </p:spTree>
    <p:extLst>
      <p:ext uri="{BB962C8B-B14F-4D97-AF65-F5344CB8AC3E}">
        <p14:creationId xmlns:p14="http://schemas.microsoft.com/office/powerpoint/2010/main" val="11768791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2EEB7FF-7B35-4EEC-B238-DA8C6E7A17B6}" type="slidenum">
              <a:rPr lang="en-IL" smtClean="0"/>
              <a:t>22</a:t>
            </a:fld>
            <a:endParaRPr lang="en-IL"/>
          </a:p>
        </p:txBody>
      </p:sp>
    </p:spTree>
    <p:extLst>
      <p:ext uri="{BB962C8B-B14F-4D97-AF65-F5344CB8AC3E}">
        <p14:creationId xmlns:p14="http://schemas.microsoft.com/office/powerpoint/2010/main" val="372981285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2EEB7FF-7B35-4EEC-B238-DA8C6E7A17B6}" type="slidenum">
              <a:rPr lang="en-IL" smtClean="0"/>
              <a:t>23</a:t>
            </a:fld>
            <a:endParaRPr lang="en-IL"/>
          </a:p>
        </p:txBody>
      </p:sp>
    </p:spTree>
    <p:extLst>
      <p:ext uri="{BB962C8B-B14F-4D97-AF65-F5344CB8AC3E}">
        <p14:creationId xmlns:p14="http://schemas.microsoft.com/office/powerpoint/2010/main" val="412799075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2EEB7FF-7B35-4EEC-B238-DA8C6E7A17B6}" type="slidenum">
              <a:rPr lang="en-IL" smtClean="0"/>
              <a:t>4</a:t>
            </a:fld>
            <a:endParaRPr lang="en-IL"/>
          </a:p>
        </p:txBody>
      </p:sp>
    </p:spTree>
    <p:extLst>
      <p:ext uri="{BB962C8B-B14F-4D97-AF65-F5344CB8AC3E}">
        <p14:creationId xmlns:p14="http://schemas.microsoft.com/office/powerpoint/2010/main" val="354457940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2EEB7FF-7B35-4EEC-B238-DA8C6E7A17B6}" type="slidenum">
              <a:rPr lang="en-IL" smtClean="0"/>
              <a:t>24</a:t>
            </a:fld>
            <a:endParaRPr lang="en-IL"/>
          </a:p>
        </p:txBody>
      </p:sp>
    </p:spTree>
    <p:extLst>
      <p:ext uri="{BB962C8B-B14F-4D97-AF65-F5344CB8AC3E}">
        <p14:creationId xmlns:p14="http://schemas.microsoft.com/office/powerpoint/2010/main" val="336923377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2EEB7FF-7B35-4EEC-B238-DA8C6E7A17B6}" type="slidenum">
              <a:rPr lang="en-IL" smtClean="0"/>
              <a:t>25</a:t>
            </a:fld>
            <a:endParaRPr lang="en-IL"/>
          </a:p>
        </p:txBody>
      </p:sp>
    </p:spTree>
    <p:extLst>
      <p:ext uri="{BB962C8B-B14F-4D97-AF65-F5344CB8AC3E}">
        <p14:creationId xmlns:p14="http://schemas.microsoft.com/office/powerpoint/2010/main" val="3821027219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2EEB7FF-7B35-4EEC-B238-DA8C6E7A17B6}" type="slidenum">
              <a:rPr lang="en-IL" smtClean="0"/>
              <a:t>26</a:t>
            </a:fld>
            <a:endParaRPr lang="en-IL"/>
          </a:p>
        </p:txBody>
      </p:sp>
    </p:spTree>
    <p:extLst>
      <p:ext uri="{BB962C8B-B14F-4D97-AF65-F5344CB8AC3E}">
        <p14:creationId xmlns:p14="http://schemas.microsoft.com/office/powerpoint/2010/main" val="2023759456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2EEB7FF-7B35-4EEC-B238-DA8C6E7A17B6}" type="slidenum">
              <a:rPr lang="en-IL" smtClean="0"/>
              <a:t>28</a:t>
            </a:fld>
            <a:endParaRPr lang="en-IL"/>
          </a:p>
        </p:txBody>
      </p:sp>
    </p:spTree>
    <p:extLst>
      <p:ext uri="{BB962C8B-B14F-4D97-AF65-F5344CB8AC3E}">
        <p14:creationId xmlns:p14="http://schemas.microsoft.com/office/powerpoint/2010/main" val="379203285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2EEB7FF-7B35-4EEC-B238-DA8C6E7A17B6}" type="slidenum">
              <a:rPr lang="en-IL" smtClean="0"/>
              <a:t>29</a:t>
            </a:fld>
            <a:endParaRPr lang="en-IL"/>
          </a:p>
        </p:txBody>
      </p:sp>
    </p:spTree>
    <p:extLst>
      <p:ext uri="{BB962C8B-B14F-4D97-AF65-F5344CB8AC3E}">
        <p14:creationId xmlns:p14="http://schemas.microsoft.com/office/powerpoint/2010/main" val="384664193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2EEB7FF-7B35-4EEC-B238-DA8C6E7A17B6}" type="slidenum">
              <a:rPr lang="en-IL" smtClean="0"/>
              <a:t>30</a:t>
            </a:fld>
            <a:endParaRPr lang="en-IL"/>
          </a:p>
        </p:txBody>
      </p:sp>
    </p:spTree>
    <p:extLst>
      <p:ext uri="{BB962C8B-B14F-4D97-AF65-F5344CB8AC3E}">
        <p14:creationId xmlns:p14="http://schemas.microsoft.com/office/powerpoint/2010/main" val="353712651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2EEB7FF-7B35-4EEC-B238-DA8C6E7A17B6}" type="slidenum">
              <a:rPr lang="en-IL" smtClean="0"/>
              <a:t>31</a:t>
            </a:fld>
            <a:endParaRPr lang="en-IL"/>
          </a:p>
        </p:txBody>
      </p:sp>
    </p:spTree>
    <p:extLst>
      <p:ext uri="{BB962C8B-B14F-4D97-AF65-F5344CB8AC3E}">
        <p14:creationId xmlns:p14="http://schemas.microsoft.com/office/powerpoint/2010/main" val="4000850449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2EEB7FF-7B35-4EEC-B238-DA8C6E7A17B6}" type="slidenum">
              <a:rPr lang="en-IL" smtClean="0"/>
              <a:t>32</a:t>
            </a:fld>
            <a:endParaRPr lang="en-IL"/>
          </a:p>
        </p:txBody>
      </p:sp>
    </p:spTree>
    <p:extLst>
      <p:ext uri="{BB962C8B-B14F-4D97-AF65-F5344CB8AC3E}">
        <p14:creationId xmlns:p14="http://schemas.microsoft.com/office/powerpoint/2010/main" val="3122262612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2EEB7FF-7B35-4EEC-B238-DA8C6E7A17B6}" type="slidenum">
              <a:rPr lang="en-IL" smtClean="0"/>
              <a:t>33</a:t>
            </a:fld>
            <a:endParaRPr lang="en-IL"/>
          </a:p>
        </p:txBody>
      </p:sp>
    </p:spTree>
    <p:extLst>
      <p:ext uri="{BB962C8B-B14F-4D97-AF65-F5344CB8AC3E}">
        <p14:creationId xmlns:p14="http://schemas.microsoft.com/office/powerpoint/2010/main" val="987305401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2EEB7FF-7B35-4EEC-B238-DA8C6E7A17B6}" type="slidenum">
              <a:rPr lang="en-IL" smtClean="0"/>
              <a:t>34</a:t>
            </a:fld>
            <a:endParaRPr lang="en-IL"/>
          </a:p>
        </p:txBody>
      </p:sp>
    </p:spTree>
    <p:extLst>
      <p:ext uri="{BB962C8B-B14F-4D97-AF65-F5344CB8AC3E}">
        <p14:creationId xmlns:p14="http://schemas.microsoft.com/office/powerpoint/2010/main" val="275191420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2EEB7FF-7B35-4EEC-B238-DA8C6E7A17B6}" type="slidenum">
              <a:rPr lang="en-IL" smtClean="0"/>
              <a:t>5</a:t>
            </a:fld>
            <a:endParaRPr lang="en-IL"/>
          </a:p>
        </p:txBody>
      </p:sp>
    </p:spTree>
    <p:extLst>
      <p:ext uri="{BB962C8B-B14F-4D97-AF65-F5344CB8AC3E}">
        <p14:creationId xmlns:p14="http://schemas.microsoft.com/office/powerpoint/2010/main" val="1070412181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2EEB7FF-7B35-4EEC-B238-DA8C6E7A17B6}" type="slidenum">
              <a:rPr lang="en-IL" smtClean="0"/>
              <a:t>35</a:t>
            </a:fld>
            <a:endParaRPr lang="en-IL"/>
          </a:p>
        </p:txBody>
      </p:sp>
    </p:spTree>
    <p:extLst>
      <p:ext uri="{BB962C8B-B14F-4D97-AF65-F5344CB8AC3E}">
        <p14:creationId xmlns:p14="http://schemas.microsoft.com/office/powerpoint/2010/main" val="3400083721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2EEB7FF-7B35-4EEC-B238-DA8C6E7A17B6}" type="slidenum">
              <a:rPr lang="en-IL" smtClean="0"/>
              <a:t>36</a:t>
            </a:fld>
            <a:endParaRPr lang="en-IL"/>
          </a:p>
        </p:txBody>
      </p:sp>
    </p:spTree>
    <p:extLst>
      <p:ext uri="{BB962C8B-B14F-4D97-AF65-F5344CB8AC3E}">
        <p14:creationId xmlns:p14="http://schemas.microsoft.com/office/powerpoint/2010/main" val="1961814087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2EEB7FF-7B35-4EEC-B238-DA8C6E7A17B6}" type="slidenum">
              <a:rPr lang="en-IL" smtClean="0"/>
              <a:t>37</a:t>
            </a:fld>
            <a:endParaRPr lang="en-IL"/>
          </a:p>
        </p:txBody>
      </p:sp>
    </p:spTree>
    <p:extLst>
      <p:ext uri="{BB962C8B-B14F-4D97-AF65-F5344CB8AC3E}">
        <p14:creationId xmlns:p14="http://schemas.microsoft.com/office/powerpoint/2010/main" val="2015483672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2EEB7FF-7B35-4EEC-B238-DA8C6E7A17B6}" type="slidenum">
              <a:rPr lang="en-IL" smtClean="0"/>
              <a:t>38</a:t>
            </a:fld>
            <a:endParaRPr lang="en-IL"/>
          </a:p>
        </p:txBody>
      </p:sp>
    </p:spTree>
    <p:extLst>
      <p:ext uri="{BB962C8B-B14F-4D97-AF65-F5344CB8AC3E}">
        <p14:creationId xmlns:p14="http://schemas.microsoft.com/office/powerpoint/2010/main" val="2340370113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2EEB7FF-7B35-4EEC-B238-DA8C6E7A17B6}" type="slidenum">
              <a:rPr lang="en-IL" smtClean="0"/>
              <a:t>39</a:t>
            </a:fld>
            <a:endParaRPr lang="en-IL"/>
          </a:p>
        </p:txBody>
      </p:sp>
    </p:spTree>
    <p:extLst>
      <p:ext uri="{BB962C8B-B14F-4D97-AF65-F5344CB8AC3E}">
        <p14:creationId xmlns:p14="http://schemas.microsoft.com/office/powerpoint/2010/main" val="230253272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2EEB7FF-7B35-4EEC-B238-DA8C6E7A17B6}" type="slidenum">
              <a:rPr lang="en-IL" smtClean="0"/>
              <a:t>40</a:t>
            </a:fld>
            <a:endParaRPr lang="en-IL"/>
          </a:p>
        </p:txBody>
      </p:sp>
    </p:spTree>
    <p:extLst>
      <p:ext uri="{BB962C8B-B14F-4D97-AF65-F5344CB8AC3E}">
        <p14:creationId xmlns:p14="http://schemas.microsoft.com/office/powerpoint/2010/main" val="782681445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2EEB7FF-7B35-4EEC-B238-DA8C6E7A17B6}" type="slidenum">
              <a:rPr lang="en-IL" smtClean="0"/>
              <a:t>41</a:t>
            </a:fld>
            <a:endParaRPr lang="en-IL"/>
          </a:p>
        </p:txBody>
      </p:sp>
    </p:spTree>
    <p:extLst>
      <p:ext uri="{BB962C8B-B14F-4D97-AF65-F5344CB8AC3E}">
        <p14:creationId xmlns:p14="http://schemas.microsoft.com/office/powerpoint/2010/main" val="27215204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2EEB7FF-7B35-4EEC-B238-DA8C6E7A17B6}" type="slidenum">
              <a:rPr lang="en-IL" smtClean="0"/>
              <a:t>42</a:t>
            </a:fld>
            <a:endParaRPr lang="en-IL"/>
          </a:p>
        </p:txBody>
      </p:sp>
    </p:spTree>
    <p:extLst>
      <p:ext uri="{BB962C8B-B14F-4D97-AF65-F5344CB8AC3E}">
        <p14:creationId xmlns:p14="http://schemas.microsoft.com/office/powerpoint/2010/main" val="2664145239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2EEB7FF-7B35-4EEC-B238-DA8C6E7A17B6}" type="slidenum">
              <a:rPr lang="en-IL" smtClean="0"/>
              <a:t>43</a:t>
            </a:fld>
            <a:endParaRPr lang="en-IL"/>
          </a:p>
        </p:txBody>
      </p:sp>
    </p:spTree>
    <p:extLst>
      <p:ext uri="{BB962C8B-B14F-4D97-AF65-F5344CB8AC3E}">
        <p14:creationId xmlns:p14="http://schemas.microsoft.com/office/powerpoint/2010/main" val="2501754726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2EEB7FF-7B35-4EEC-B238-DA8C6E7A17B6}" type="slidenum">
              <a:rPr lang="en-IL" smtClean="0"/>
              <a:t>44</a:t>
            </a:fld>
            <a:endParaRPr lang="en-IL"/>
          </a:p>
        </p:txBody>
      </p:sp>
    </p:spTree>
    <p:extLst>
      <p:ext uri="{BB962C8B-B14F-4D97-AF65-F5344CB8AC3E}">
        <p14:creationId xmlns:p14="http://schemas.microsoft.com/office/powerpoint/2010/main" val="186705527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2EEB7FF-7B35-4EEC-B238-DA8C6E7A17B6}" type="slidenum">
              <a:rPr lang="en-IL" smtClean="0"/>
              <a:t>6</a:t>
            </a:fld>
            <a:endParaRPr lang="en-IL"/>
          </a:p>
        </p:txBody>
      </p:sp>
    </p:spTree>
    <p:extLst>
      <p:ext uri="{BB962C8B-B14F-4D97-AF65-F5344CB8AC3E}">
        <p14:creationId xmlns:p14="http://schemas.microsoft.com/office/powerpoint/2010/main" val="632235461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2EEB7FF-7B35-4EEC-B238-DA8C6E7A17B6}" type="slidenum">
              <a:rPr lang="en-IL" smtClean="0"/>
              <a:t>45</a:t>
            </a:fld>
            <a:endParaRPr lang="en-IL"/>
          </a:p>
        </p:txBody>
      </p:sp>
    </p:spTree>
    <p:extLst>
      <p:ext uri="{BB962C8B-B14F-4D97-AF65-F5344CB8AC3E}">
        <p14:creationId xmlns:p14="http://schemas.microsoft.com/office/powerpoint/2010/main" val="3129079446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2EEB7FF-7B35-4EEC-B238-DA8C6E7A17B6}" type="slidenum">
              <a:rPr lang="en-IL" smtClean="0"/>
              <a:t>46</a:t>
            </a:fld>
            <a:endParaRPr lang="en-IL"/>
          </a:p>
        </p:txBody>
      </p:sp>
    </p:spTree>
    <p:extLst>
      <p:ext uri="{BB962C8B-B14F-4D97-AF65-F5344CB8AC3E}">
        <p14:creationId xmlns:p14="http://schemas.microsoft.com/office/powerpoint/2010/main" val="2432911663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2EEB7FF-7B35-4EEC-B238-DA8C6E7A17B6}" type="slidenum">
              <a:rPr lang="en-IL" smtClean="0"/>
              <a:t>47</a:t>
            </a:fld>
            <a:endParaRPr lang="en-IL"/>
          </a:p>
        </p:txBody>
      </p:sp>
    </p:spTree>
    <p:extLst>
      <p:ext uri="{BB962C8B-B14F-4D97-AF65-F5344CB8AC3E}">
        <p14:creationId xmlns:p14="http://schemas.microsoft.com/office/powerpoint/2010/main" val="3143364514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2EEB7FF-7B35-4EEC-B238-DA8C6E7A17B6}" type="slidenum">
              <a:rPr lang="en-IL" smtClean="0"/>
              <a:t>48</a:t>
            </a:fld>
            <a:endParaRPr lang="en-IL"/>
          </a:p>
        </p:txBody>
      </p:sp>
    </p:spTree>
    <p:extLst>
      <p:ext uri="{BB962C8B-B14F-4D97-AF65-F5344CB8AC3E}">
        <p14:creationId xmlns:p14="http://schemas.microsoft.com/office/powerpoint/2010/main" val="3686883523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2EEB7FF-7B35-4EEC-B238-DA8C6E7A17B6}" type="slidenum">
              <a:rPr lang="en-IL" smtClean="0"/>
              <a:t>49</a:t>
            </a:fld>
            <a:endParaRPr lang="en-IL"/>
          </a:p>
        </p:txBody>
      </p:sp>
    </p:spTree>
    <p:extLst>
      <p:ext uri="{BB962C8B-B14F-4D97-AF65-F5344CB8AC3E}">
        <p14:creationId xmlns:p14="http://schemas.microsoft.com/office/powerpoint/2010/main" val="756676385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2EEB7FF-7B35-4EEC-B238-DA8C6E7A17B6}" type="slidenum">
              <a:rPr lang="en-IL" smtClean="0"/>
              <a:t>50</a:t>
            </a:fld>
            <a:endParaRPr lang="en-IL"/>
          </a:p>
        </p:txBody>
      </p:sp>
    </p:spTree>
    <p:extLst>
      <p:ext uri="{BB962C8B-B14F-4D97-AF65-F5344CB8AC3E}">
        <p14:creationId xmlns:p14="http://schemas.microsoft.com/office/powerpoint/2010/main" val="1801730984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2EEB7FF-7B35-4EEC-B238-DA8C6E7A17B6}" type="slidenum">
              <a:rPr lang="en-IL" smtClean="0"/>
              <a:t>51</a:t>
            </a:fld>
            <a:endParaRPr lang="en-IL"/>
          </a:p>
        </p:txBody>
      </p:sp>
    </p:spTree>
    <p:extLst>
      <p:ext uri="{BB962C8B-B14F-4D97-AF65-F5344CB8AC3E}">
        <p14:creationId xmlns:p14="http://schemas.microsoft.com/office/powerpoint/2010/main" val="963240325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2EEB7FF-7B35-4EEC-B238-DA8C6E7A17B6}" type="slidenum">
              <a:rPr lang="en-IL" smtClean="0"/>
              <a:t>52</a:t>
            </a:fld>
            <a:endParaRPr lang="en-IL"/>
          </a:p>
        </p:txBody>
      </p:sp>
    </p:spTree>
    <p:extLst>
      <p:ext uri="{BB962C8B-B14F-4D97-AF65-F5344CB8AC3E}">
        <p14:creationId xmlns:p14="http://schemas.microsoft.com/office/powerpoint/2010/main" val="428895995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2EEB7FF-7B35-4EEC-B238-DA8C6E7A17B6}" type="slidenum">
              <a:rPr lang="en-IL" smtClean="0"/>
              <a:t>53</a:t>
            </a:fld>
            <a:endParaRPr lang="en-IL"/>
          </a:p>
        </p:txBody>
      </p:sp>
    </p:spTree>
    <p:extLst>
      <p:ext uri="{BB962C8B-B14F-4D97-AF65-F5344CB8AC3E}">
        <p14:creationId xmlns:p14="http://schemas.microsoft.com/office/powerpoint/2010/main" val="4203119606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2EEB7FF-7B35-4EEC-B238-DA8C6E7A17B6}" type="slidenum">
              <a:rPr lang="en-IL" smtClean="0"/>
              <a:t>54</a:t>
            </a:fld>
            <a:endParaRPr lang="en-IL"/>
          </a:p>
        </p:txBody>
      </p:sp>
    </p:spTree>
    <p:extLst>
      <p:ext uri="{BB962C8B-B14F-4D97-AF65-F5344CB8AC3E}">
        <p14:creationId xmlns:p14="http://schemas.microsoft.com/office/powerpoint/2010/main" val="232613957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2EEB7FF-7B35-4EEC-B238-DA8C6E7A17B6}" type="slidenum">
              <a:rPr lang="en-IL" smtClean="0"/>
              <a:t>7</a:t>
            </a:fld>
            <a:endParaRPr lang="en-IL"/>
          </a:p>
        </p:txBody>
      </p:sp>
    </p:spTree>
    <p:extLst>
      <p:ext uri="{BB962C8B-B14F-4D97-AF65-F5344CB8AC3E}">
        <p14:creationId xmlns:p14="http://schemas.microsoft.com/office/powerpoint/2010/main" val="4043487041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2EEB7FF-7B35-4EEC-B238-DA8C6E7A17B6}" type="slidenum">
              <a:rPr lang="en-IL" smtClean="0"/>
              <a:t>55</a:t>
            </a:fld>
            <a:endParaRPr lang="en-IL"/>
          </a:p>
        </p:txBody>
      </p:sp>
    </p:spTree>
    <p:extLst>
      <p:ext uri="{BB962C8B-B14F-4D97-AF65-F5344CB8AC3E}">
        <p14:creationId xmlns:p14="http://schemas.microsoft.com/office/powerpoint/2010/main" val="2556127828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2EEB7FF-7B35-4EEC-B238-DA8C6E7A17B6}" type="slidenum">
              <a:rPr lang="en-IL" smtClean="0"/>
              <a:t>56</a:t>
            </a:fld>
            <a:endParaRPr lang="en-IL"/>
          </a:p>
        </p:txBody>
      </p:sp>
    </p:spTree>
    <p:extLst>
      <p:ext uri="{BB962C8B-B14F-4D97-AF65-F5344CB8AC3E}">
        <p14:creationId xmlns:p14="http://schemas.microsoft.com/office/powerpoint/2010/main" val="3822229835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2EEB7FF-7B35-4EEC-B238-DA8C6E7A17B6}" type="slidenum">
              <a:rPr lang="en-IL" smtClean="0"/>
              <a:t>57</a:t>
            </a:fld>
            <a:endParaRPr lang="en-IL"/>
          </a:p>
        </p:txBody>
      </p:sp>
    </p:spTree>
    <p:extLst>
      <p:ext uri="{BB962C8B-B14F-4D97-AF65-F5344CB8AC3E}">
        <p14:creationId xmlns:p14="http://schemas.microsoft.com/office/powerpoint/2010/main" val="751040588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2EEB7FF-7B35-4EEC-B238-DA8C6E7A17B6}" type="slidenum">
              <a:rPr lang="en-IL" smtClean="0"/>
              <a:t>58</a:t>
            </a:fld>
            <a:endParaRPr lang="en-IL"/>
          </a:p>
        </p:txBody>
      </p:sp>
    </p:spTree>
    <p:extLst>
      <p:ext uri="{BB962C8B-B14F-4D97-AF65-F5344CB8AC3E}">
        <p14:creationId xmlns:p14="http://schemas.microsoft.com/office/powerpoint/2010/main" val="1387139974"/>
      </p:ext>
    </p:extLst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2EEB7FF-7B35-4EEC-B238-DA8C6E7A17B6}" type="slidenum">
              <a:rPr lang="en-IL" smtClean="0"/>
              <a:t>59</a:t>
            </a:fld>
            <a:endParaRPr lang="en-IL"/>
          </a:p>
        </p:txBody>
      </p:sp>
    </p:spTree>
    <p:extLst>
      <p:ext uri="{BB962C8B-B14F-4D97-AF65-F5344CB8AC3E}">
        <p14:creationId xmlns:p14="http://schemas.microsoft.com/office/powerpoint/2010/main" val="4255001854"/>
      </p:ext>
    </p:extLst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2EEB7FF-7B35-4EEC-B238-DA8C6E7A17B6}" type="slidenum">
              <a:rPr lang="en-IL" smtClean="0"/>
              <a:t>60</a:t>
            </a:fld>
            <a:endParaRPr lang="en-IL"/>
          </a:p>
        </p:txBody>
      </p:sp>
    </p:spTree>
    <p:extLst>
      <p:ext uri="{BB962C8B-B14F-4D97-AF65-F5344CB8AC3E}">
        <p14:creationId xmlns:p14="http://schemas.microsoft.com/office/powerpoint/2010/main" val="1354036113"/>
      </p:ext>
    </p:extLst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2EEB7FF-7B35-4EEC-B238-DA8C6E7A17B6}" type="slidenum">
              <a:rPr lang="en-IL" smtClean="0"/>
              <a:t>62</a:t>
            </a:fld>
            <a:endParaRPr lang="en-IL"/>
          </a:p>
        </p:txBody>
      </p:sp>
    </p:spTree>
    <p:extLst>
      <p:ext uri="{BB962C8B-B14F-4D97-AF65-F5344CB8AC3E}">
        <p14:creationId xmlns:p14="http://schemas.microsoft.com/office/powerpoint/2010/main" val="3051058373"/>
      </p:ext>
    </p:extLst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2EEB7FF-7B35-4EEC-B238-DA8C6E7A17B6}" type="slidenum">
              <a:rPr lang="en-IL" smtClean="0"/>
              <a:t>63</a:t>
            </a:fld>
            <a:endParaRPr lang="en-IL"/>
          </a:p>
        </p:txBody>
      </p:sp>
    </p:spTree>
    <p:extLst>
      <p:ext uri="{BB962C8B-B14F-4D97-AF65-F5344CB8AC3E}">
        <p14:creationId xmlns:p14="http://schemas.microsoft.com/office/powerpoint/2010/main" val="3128265794"/>
      </p:ext>
    </p:extLst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2EEB7FF-7B35-4EEC-B238-DA8C6E7A17B6}" type="slidenum">
              <a:rPr lang="en-IL" smtClean="0"/>
              <a:t>64</a:t>
            </a:fld>
            <a:endParaRPr lang="en-IL"/>
          </a:p>
        </p:txBody>
      </p:sp>
    </p:spTree>
    <p:extLst>
      <p:ext uri="{BB962C8B-B14F-4D97-AF65-F5344CB8AC3E}">
        <p14:creationId xmlns:p14="http://schemas.microsoft.com/office/powerpoint/2010/main" val="2784188997"/>
      </p:ext>
    </p:extLst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2EEB7FF-7B35-4EEC-B238-DA8C6E7A17B6}" type="slidenum">
              <a:rPr lang="en-IL" smtClean="0"/>
              <a:t>65</a:t>
            </a:fld>
            <a:endParaRPr lang="en-IL"/>
          </a:p>
        </p:txBody>
      </p:sp>
    </p:spTree>
    <p:extLst>
      <p:ext uri="{BB962C8B-B14F-4D97-AF65-F5344CB8AC3E}">
        <p14:creationId xmlns:p14="http://schemas.microsoft.com/office/powerpoint/2010/main" val="228723607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2EEB7FF-7B35-4EEC-B238-DA8C6E7A17B6}" type="slidenum">
              <a:rPr lang="en-IL" smtClean="0"/>
              <a:t>10</a:t>
            </a:fld>
            <a:endParaRPr lang="en-IL"/>
          </a:p>
        </p:txBody>
      </p:sp>
    </p:spTree>
    <p:extLst>
      <p:ext uri="{BB962C8B-B14F-4D97-AF65-F5344CB8AC3E}">
        <p14:creationId xmlns:p14="http://schemas.microsoft.com/office/powerpoint/2010/main" val="362386652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2EEB7FF-7B35-4EEC-B238-DA8C6E7A17B6}" type="slidenum">
              <a:rPr lang="en-IL" smtClean="0"/>
              <a:t>11</a:t>
            </a:fld>
            <a:endParaRPr lang="en-IL"/>
          </a:p>
        </p:txBody>
      </p:sp>
    </p:spTree>
    <p:extLst>
      <p:ext uri="{BB962C8B-B14F-4D97-AF65-F5344CB8AC3E}">
        <p14:creationId xmlns:p14="http://schemas.microsoft.com/office/powerpoint/2010/main" val="220406187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2EEB7FF-7B35-4EEC-B238-DA8C6E7A17B6}" type="slidenum">
              <a:rPr lang="en-IL" smtClean="0"/>
              <a:t>12</a:t>
            </a:fld>
            <a:endParaRPr lang="en-IL"/>
          </a:p>
        </p:txBody>
      </p:sp>
    </p:spTree>
    <p:extLst>
      <p:ext uri="{BB962C8B-B14F-4D97-AF65-F5344CB8AC3E}">
        <p14:creationId xmlns:p14="http://schemas.microsoft.com/office/powerpoint/2010/main" val="303068584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2EEB7FF-7B35-4EEC-B238-DA8C6E7A17B6}" type="slidenum">
              <a:rPr lang="en-IL" smtClean="0"/>
              <a:t>13</a:t>
            </a:fld>
            <a:endParaRPr lang="en-IL"/>
          </a:p>
        </p:txBody>
      </p:sp>
    </p:spTree>
    <p:extLst>
      <p:ext uri="{BB962C8B-B14F-4D97-AF65-F5344CB8AC3E}">
        <p14:creationId xmlns:p14="http://schemas.microsoft.com/office/powerpoint/2010/main" val="24739043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0C213C-6D93-473C-8637-EEAA5C3408B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IL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C1EC42D-A46B-4519-B730-5BD7BF691F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IL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826178A-78A4-4559-98EB-88E7A496D0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69FD38-6126-4D8A-8723-D69B6352DFF9}" type="datetimeFigureOut">
              <a:rPr lang="en-IL" smtClean="0"/>
              <a:t>19/08/2020</a:t>
            </a:fld>
            <a:endParaRPr lang="en-IL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0FA0CDB-7325-4B41-A726-0996310DE4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L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79E8A81-1182-4B95-A7E1-8C1DAD150F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0734BF-6834-412C-8087-391D0887F9DE}" type="slidenum">
              <a:rPr lang="en-IL" smtClean="0"/>
              <a:t>‹#›</a:t>
            </a:fld>
            <a:endParaRPr lang="en-IL"/>
          </a:p>
        </p:txBody>
      </p:sp>
    </p:spTree>
    <p:extLst>
      <p:ext uri="{BB962C8B-B14F-4D97-AF65-F5344CB8AC3E}">
        <p14:creationId xmlns:p14="http://schemas.microsoft.com/office/powerpoint/2010/main" val="20044117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49CA74-0B82-48CD-B258-7A7D80975D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L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3650EA2-EDD9-48B9-9BC3-840EDE665B5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L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9308F43-7D66-4EEB-B8FD-F32C3CFB25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69FD38-6126-4D8A-8723-D69B6352DFF9}" type="datetimeFigureOut">
              <a:rPr lang="en-IL" smtClean="0"/>
              <a:t>19/08/2020</a:t>
            </a:fld>
            <a:endParaRPr lang="en-IL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F4185CD-68C9-4E33-AD96-635E585ABA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L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FD38247-1D73-4B18-934A-A36950F316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0734BF-6834-412C-8087-391D0887F9DE}" type="slidenum">
              <a:rPr lang="en-IL" smtClean="0"/>
              <a:t>‹#›</a:t>
            </a:fld>
            <a:endParaRPr lang="en-IL"/>
          </a:p>
        </p:txBody>
      </p:sp>
    </p:spTree>
    <p:extLst>
      <p:ext uri="{BB962C8B-B14F-4D97-AF65-F5344CB8AC3E}">
        <p14:creationId xmlns:p14="http://schemas.microsoft.com/office/powerpoint/2010/main" val="21192870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D19DE8A-6AA8-444F-B7E7-BBF569E6B42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IL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7C5B1B4-A2C5-423A-B157-878E285C0DD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L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6C184CA-4C2B-4044-A928-71582D6C40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69FD38-6126-4D8A-8723-D69B6352DFF9}" type="datetimeFigureOut">
              <a:rPr lang="en-IL" smtClean="0"/>
              <a:t>19/08/2020</a:t>
            </a:fld>
            <a:endParaRPr lang="en-IL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AF73AA2-973D-4CEA-BD22-1929875607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L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0E8B72A-597E-424E-9B0C-2E0D3567F6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0734BF-6834-412C-8087-391D0887F9DE}" type="slidenum">
              <a:rPr lang="en-IL" smtClean="0"/>
              <a:t>‹#›</a:t>
            </a:fld>
            <a:endParaRPr lang="en-IL"/>
          </a:p>
        </p:txBody>
      </p:sp>
    </p:spTree>
    <p:extLst>
      <p:ext uri="{BB962C8B-B14F-4D97-AF65-F5344CB8AC3E}">
        <p14:creationId xmlns:p14="http://schemas.microsoft.com/office/powerpoint/2010/main" val="23082617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557583-20CF-4FB6-B484-5239B978D6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L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BA54AED-19E5-4639-B365-8F9D4AA11A8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L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A2F6DA7-94E7-4CEF-9A75-A687827278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69FD38-6126-4D8A-8723-D69B6352DFF9}" type="datetimeFigureOut">
              <a:rPr lang="en-IL" smtClean="0"/>
              <a:t>19/08/2020</a:t>
            </a:fld>
            <a:endParaRPr lang="en-IL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33739A3-37D7-4327-B5F8-F8169ECC89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L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BD3AD2E-F530-48C2-810B-1C6303249D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0734BF-6834-412C-8087-391D0887F9DE}" type="slidenum">
              <a:rPr lang="en-IL" smtClean="0"/>
              <a:t>‹#›</a:t>
            </a:fld>
            <a:endParaRPr lang="en-IL"/>
          </a:p>
        </p:txBody>
      </p:sp>
    </p:spTree>
    <p:extLst>
      <p:ext uri="{BB962C8B-B14F-4D97-AF65-F5344CB8AC3E}">
        <p14:creationId xmlns:p14="http://schemas.microsoft.com/office/powerpoint/2010/main" val="2057069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F01CB7-A023-4740-BCF3-2D3C96980E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IL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57268E6-7206-4CCE-95D1-709131ECE5F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2FE4D91-B2A7-44F4-994D-4E44A4E772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69FD38-6126-4D8A-8723-D69B6352DFF9}" type="datetimeFigureOut">
              <a:rPr lang="en-IL" smtClean="0"/>
              <a:t>19/08/2020</a:t>
            </a:fld>
            <a:endParaRPr lang="en-IL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35EF3C2-F561-4AC7-B2DE-BD8FA73040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L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D2B5887-01D2-4934-B750-33F069E36D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0734BF-6834-412C-8087-391D0887F9DE}" type="slidenum">
              <a:rPr lang="en-IL" smtClean="0"/>
              <a:t>‹#›</a:t>
            </a:fld>
            <a:endParaRPr lang="en-IL"/>
          </a:p>
        </p:txBody>
      </p:sp>
    </p:spTree>
    <p:extLst>
      <p:ext uri="{BB962C8B-B14F-4D97-AF65-F5344CB8AC3E}">
        <p14:creationId xmlns:p14="http://schemas.microsoft.com/office/powerpoint/2010/main" val="39242752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7CE8E1-4BA8-4090-B06D-61B5FB38AF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L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9808A26-E290-4B0D-A6C3-D450C0257DF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L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EF6740F-3F83-485D-A680-4A9CE780BD6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L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D43A12A-3354-475A-B977-B993F43F37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69FD38-6126-4D8A-8723-D69B6352DFF9}" type="datetimeFigureOut">
              <a:rPr lang="en-IL" smtClean="0"/>
              <a:t>19/08/2020</a:t>
            </a:fld>
            <a:endParaRPr lang="en-IL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BE5B2E0-8193-4254-9515-10CBDCB4D5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L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C3FCBC8-63E1-4E62-BD8A-FA37742E8F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0734BF-6834-412C-8087-391D0887F9DE}" type="slidenum">
              <a:rPr lang="en-IL" smtClean="0"/>
              <a:t>‹#›</a:t>
            </a:fld>
            <a:endParaRPr lang="en-IL"/>
          </a:p>
        </p:txBody>
      </p:sp>
    </p:spTree>
    <p:extLst>
      <p:ext uri="{BB962C8B-B14F-4D97-AF65-F5344CB8AC3E}">
        <p14:creationId xmlns:p14="http://schemas.microsoft.com/office/powerpoint/2010/main" val="1728460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B0EF2B-FC07-4D63-A1D6-8D08158104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IL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B966FC1-3664-4798-BB40-A4815FC0635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F896A40-C4AB-4526-90D9-4DB990F373A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L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DF018C5-74AA-4F9F-9CE4-35D682D736D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05D2FE9-5865-4440-9B39-F6EE7826740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L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8230A0B-24FC-4076-8271-80D0748A8C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69FD38-6126-4D8A-8723-D69B6352DFF9}" type="datetimeFigureOut">
              <a:rPr lang="en-IL" smtClean="0"/>
              <a:t>19/08/2020</a:t>
            </a:fld>
            <a:endParaRPr lang="en-IL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F8B8F1F-DD32-4BF8-A659-7CCCF1FD71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L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0F10D56-1C17-4DBC-B2DB-0C913C1A97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0734BF-6834-412C-8087-391D0887F9DE}" type="slidenum">
              <a:rPr lang="en-IL" smtClean="0"/>
              <a:t>‹#›</a:t>
            </a:fld>
            <a:endParaRPr lang="en-IL"/>
          </a:p>
        </p:txBody>
      </p:sp>
    </p:spTree>
    <p:extLst>
      <p:ext uri="{BB962C8B-B14F-4D97-AF65-F5344CB8AC3E}">
        <p14:creationId xmlns:p14="http://schemas.microsoft.com/office/powerpoint/2010/main" val="11231492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0DF8C2-D264-42FC-99B4-42612E22B5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L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C9B80B8-65FB-4235-A578-89274EEB04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69FD38-6126-4D8A-8723-D69B6352DFF9}" type="datetimeFigureOut">
              <a:rPr lang="en-IL" smtClean="0"/>
              <a:t>19/08/2020</a:t>
            </a:fld>
            <a:endParaRPr lang="en-IL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D449E55-A55B-43A2-809F-25E255A89C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L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73999E9-75F8-40AB-8DF6-BF10E846A3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0734BF-6834-412C-8087-391D0887F9DE}" type="slidenum">
              <a:rPr lang="en-IL" smtClean="0"/>
              <a:t>‹#›</a:t>
            </a:fld>
            <a:endParaRPr lang="en-IL"/>
          </a:p>
        </p:txBody>
      </p:sp>
    </p:spTree>
    <p:extLst>
      <p:ext uri="{BB962C8B-B14F-4D97-AF65-F5344CB8AC3E}">
        <p14:creationId xmlns:p14="http://schemas.microsoft.com/office/powerpoint/2010/main" val="17434335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51918A7-003E-4023-8D96-9B8E1695CD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69FD38-6126-4D8A-8723-D69B6352DFF9}" type="datetimeFigureOut">
              <a:rPr lang="en-IL" smtClean="0"/>
              <a:t>19/08/2020</a:t>
            </a:fld>
            <a:endParaRPr lang="en-IL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0378257-D5F1-4FB6-BD54-07CFF83727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L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443A749-7519-45E7-A251-2A873CA16E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0734BF-6834-412C-8087-391D0887F9DE}" type="slidenum">
              <a:rPr lang="en-IL" smtClean="0"/>
              <a:t>‹#›</a:t>
            </a:fld>
            <a:endParaRPr lang="en-IL"/>
          </a:p>
        </p:txBody>
      </p:sp>
    </p:spTree>
    <p:extLst>
      <p:ext uri="{BB962C8B-B14F-4D97-AF65-F5344CB8AC3E}">
        <p14:creationId xmlns:p14="http://schemas.microsoft.com/office/powerpoint/2010/main" val="5777694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BCE000-606E-49D8-ACD3-5E43E66BBA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L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26B863F-5741-4060-AAE4-907F4299BE2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L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47DA88D-6C4D-49F3-93E8-12034AEB3D2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83C5751-E9F4-48F4-B744-2E7E42E846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69FD38-6126-4D8A-8723-D69B6352DFF9}" type="datetimeFigureOut">
              <a:rPr lang="en-IL" smtClean="0"/>
              <a:t>19/08/2020</a:t>
            </a:fld>
            <a:endParaRPr lang="en-IL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DCEDAD8-6704-485E-BCF5-5BDB33D4E3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L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EF4F61D-F160-4060-B5FA-5BED8A143F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0734BF-6834-412C-8087-391D0887F9DE}" type="slidenum">
              <a:rPr lang="en-IL" smtClean="0"/>
              <a:t>‹#›</a:t>
            </a:fld>
            <a:endParaRPr lang="en-IL"/>
          </a:p>
        </p:txBody>
      </p:sp>
    </p:spTree>
    <p:extLst>
      <p:ext uri="{BB962C8B-B14F-4D97-AF65-F5344CB8AC3E}">
        <p14:creationId xmlns:p14="http://schemas.microsoft.com/office/powerpoint/2010/main" val="21399141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F053A3-14BC-47FA-89A0-CBC22590F7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L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B00AB68-5B1D-4BD5-835E-5E4C9F01987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L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C2443C1-1661-40C7-BF6D-8A9973DEE9D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C61977F-A620-42C6-B401-9EB5E1B592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69FD38-6126-4D8A-8723-D69B6352DFF9}" type="datetimeFigureOut">
              <a:rPr lang="en-IL" smtClean="0"/>
              <a:t>19/08/2020</a:t>
            </a:fld>
            <a:endParaRPr lang="en-IL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6C3213B-9FCA-46EB-A4C7-893E164EF0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L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62AE15D-A928-4547-97B6-CC5F6B4B8D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0734BF-6834-412C-8087-391D0887F9DE}" type="slidenum">
              <a:rPr lang="en-IL" smtClean="0"/>
              <a:t>‹#›</a:t>
            </a:fld>
            <a:endParaRPr lang="en-IL"/>
          </a:p>
        </p:txBody>
      </p:sp>
    </p:spTree>
    <p:extLst>
      <p:ext uri="{BB962C8B-B14F-4D97-AF65-F5344CB8AC3E}">
        <p14:creationId xmlns:p14="http://schemas.microsoft.com/office/powerpoint/2010/main" val="25162628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49F5990-78F1-4775-93C9-4BC295AED0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IL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EED6416-08F0-4BD0-B503-0BD21C5E16B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L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41A7043-18C1-4F7A-AF40-FEC4E3DED99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69FD38-6126-4D8A-8723-D69B6352DFF9}" type="datetimeFigureOut">
              <a:rPr lang="en-IL" smtClean="0"/>
              <a:t>19/08/2020</a:t>
            </a:fld>
            <a:endParaRPr lang="en-IL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509CA13-5316-4192-BF6A-97D8FACAAB4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L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900C72B-A0E2-41BA-AD85-AEE5B4E10B4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0734BF-6834-412C-8087-391D0887F9DE}" type="slidenum">
              <a:rPr lang="en-IL" smtClean="0"/>
              <a:t>‹#›</a:t>
            </a:fld>
            <a:endParaRPr lang="en-IL"/>
          </a:p>
        </p:txBody>
      </p:sp>
    </p:spTree>
    <p:extLst>
      <p:ext uri="{BB962C8B-B14F-4D97-AF65-F5344CB8AC3E}">
        <p14:creationId xmlns:p14="http://schemas.microsoft.com/office/powerpoint/2010/main" val="17234244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I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1.png"/><Relationship Id="rId5" Type="http://schemas.openxmlformats.org/officeDocument/2006/relationships/image" Target="../media/image50.png"/><Relationship Id="rId4" Type="http://schemas.openxmlformats.org/officeDocument/2006/relationships/image" Target="../media/image49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8.png"/><Relationship Id="rId3" Type="http://schemas.openxmlformats.org/officeDocument/2006/relationships/image" Target="../media/image25.png"/><Relationship Id="rId7" Type="http://schemas.openxmlformats.org/officeDocument/2006/relationships/image" Target="../media/image5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56.png"/><Relationship Id="rId4" Type="http://schemas.openxmlformats.org/officeDocument/2006/relationships/image" Target="../media/image54.png"/><Relationship Id="rId9" Type="http://schemas.openxmlformats.org/officeDocument/2006/relationships/image" Target="../media/image59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4.png"/><Relationship Id="rId3" Type="http://schemas.openxmlformats.org/officeDocument/2006/relationships/image" Target="../media/image26.png"/><Relationship Id="rId7" Type="http://schemas.openxmlformats.org/officeDocument/2006/relationships/image" Target="../media/image6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11" Type="http://schemas.openxmlformats.org/officeDocument/2006/relationships/image" Target="../media/image59.png"/><Relationship Id="rId5" Type="http://schemas.openxmlformats.org/officeDocument/2006/relationships/image" Target="../media/image62.png"/><Relationship Id="rId10" Type="http://schemas.openxmlformats.org/officeDocument/2006/relationships/image" Target="../media/image56.png"/><Relationship Id="rId4" Type="http://schemas.openxmlformats.org/officeDocument/2006/relationships/image" Target="../media/image61.png"/><Relationship Id="rId9" Type="http://schemas.openxmlformats.org/officeDocument/2006/relationships/image" Target="../media/image54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7" Type="http://schemas.openxmlformats.org/officeDocument/2006/relationships/image" Target="../media/image2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png"/><Relationship Id="rId5" Type="http://schemas.openxmlformats.org/officeDocument/2006/relationships/image" Target="../media/image81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image" Target="../media/image27.png"/><Relationship Id="rId7" Type="http://schemas.openxmlformats.org/officeDocument/2006/relationships/image" Target="../media/image29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png"/><Relationship Id="rId5" Type="http://schemas.openxmlformats.org/officeDocument/2006/relationships/image" Target="../media/image81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image" Target="../media/image27.png"/><Relationship Id="rId7" Type="http://schemas.openxmlformats.org/officeDocument/2006/relationships/image" Target="../media/image29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png"/><Relationship Id="rId5" Type="http://schemas.openxmlformats.org/officeDocument/2006/relationships/image" Target="../media/image81.png"/><Relationship Id="rId10" Type="http://schemas.openxmlformats.org/officeDocument/2006/relationships/image" Target="../media/image34.png"/><Relationship Id="rId9" Type="http://schemas.openxmlformats.org/officeDocument/2006/relationships/image" Target="../media/image33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3" Type="http://schemas.openxmlformats.org/officeDocument/2006/relationships/image" Target="../media/image27.png"/><Relationship Id="rId7" Type="http://schemas.openxmlformats.org/officeDocument/2006/relationships/image" Target="../media/image29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png"/><Relationship Id="rId5" Type="http://schemas.openxmlformats.org/officeDocument/2006/relationships/image" Target="../media/image8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3" Type="http://schemas.openxmlformats.org/officeDocument/2006/relationships/image" Target="../media/image27.png"/><Relationship Id="rId7" Type="http://schemas.openxmlformats.org/officeDocument/2006/relationships/image" Target="../media/image29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png"/><Relationship Id="rId5" Type="http://schemas.openxmlformats.org/officeDocument/2006/relationships/image" Target="../media/image81.png"/><Relationship Id="rId10" Type="http://schemas.openxmlformats.org/officeDocument/2006/relationships/image" Target="../media/image39.png"/><Relationship Id="rId9" Type="http://schemas.openxmlformats.org/officeDocument/2006/relationships/image" Target="../media/image38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11" Type="http://schemas.openxmlformats.org/officeDocument/2006/relationships/image" Target="../media/image9.jpeg"/><Relationship Id="rId5" Type="http://schemas.openxmlformats.org/officeDocument/2006/relationships/image" Target="../media/image81.png"/><Relationship Id="rId10" Type="http://schemas.openxmlformats.org/officeDocument/2006/relationships/image" Target="../media/image29.png"/><Relationship Id="rId9" Type="http://schemas.openxmlformats.org/officeDocument/2006/relationships/image" Target="../media/image96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png"/><Relationship Id="rId3" Type="http://schemas.openxmlformats.org/officeDocument/2006/relationships/image" Target="../media/image27.png"/><Relationship Id="rId7" Type="http://schemas.openxmlformats.org/officeDocument/2006/relationships/image" Target="../media/image29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0.png"/><Relationship Id="rId5" Type="http://schemas.openxmlformats.org/officeDocument/2006/relationships/image" Target="../media/image81.png"/><Relationship Id="rId9" Type="http://schemas.openxmlformats.org/officeDocument/2006/relationships/image" Target="../media/image42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png"/><Relationship Id="rId3" Type="http://schemas.openxmlformats.org/officeDocument/2006/relationships/image" Target="../media/image27.png"/><Relationship Id="rId7" Type="http://schemas.openxmlformats.org/officeDocument/2006/relationships/image" Target="../media/image29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0.png"/><Relationship Id="rId11" Type="http://schemas.openxmlformats.org/officeDocument/2006/relationships/image" Target="../media/image44.png"/><Relationship Id="rId5" Type="http://schemas.openxmlformats.org/officeDocument/2006/relationships/image" Target="../media/image81.png"/><Relationship Id="rId10" Type="http://schemas.openxmlformats.org/officeDocument/2006/relationships/image" Target="../media/image43.png"/><Relationship Id="rId9" Type="http://schemas.openxmlformats.org/officeDocument/2006/relationships/image" Target="../media/image42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0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40.png"/><Relationship Id="rId4" Type="http://schemas.openxmlformats.org/officeDocument/2006/relationships/image" Target="../media/image46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3" Type="http://schemas.openxmlformats.org/officeDocument/2006/relationships/image" Target="../media/image72.png"/><Relationship Id="rId3" Type="http://schemas.openxmlformats.org/officeDocument/2006/relationships/image" Target="../media/image760.png"/><Relationship Id="rId7" Type="http://schemas.openxmlformats.org/officeDocument/2006/relationships/image" Target="../media/image70.png"/><Relationship Id="rId12" Type="http://schemas.openxmlformats.org/officeDocument/2006/relationships/image" Target="../media/image71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9.png"/><Relationship Id="rId11" Type="http://schemas.openxmlformats.org/officeDocument/2006/relationships/image" Target="../media/image89.png"/><Relationship Id="rId5" Type="http://schemas.openxmlformats.org/officeDocument/2006/relationships/image" Target="../media/image68.png"/><Relationship Id="rId10" Type="http://schemas.openxmlformats.org/officeDocument/2006/relationships/image" Target="../media/image74.png"/><Relationship Id="rId4" Type="http://schemas.openxmlformats.org/officeDocument/2006/relationships/image" Target="../media/image770.png"/><Relationship Id="rId9" Type="http://schemas.openxmlformats.org/officeDocument/2006/relationships/image" Target="../media/image620.png"/></Relationships>
</file>

<file path=ppt/slides/_rels/slide33.xml.rels><?xml version="1.0" encoding="UTF-8" standalone="yes"?>
<Relationships xmlns="http://schemas.openxmlformats.org/package/2006/relationships"><Relationship Id="rId13" Type="http://schemas.openxmlformats.org/officeDocument/2006/relationships/image" Target="../media/image76.png"/><Relationship Id="rId3" Type="http://schemas.openxmlformats.org/officeDocument/2006/relationships/image" Target="../media/image760.png"/><Relationship Id="rId7" Type="http://schemas.openxmlformats.org/officeDocument/2006/relationships/image" Target="../media/image70.png"/><Relationship Id="rId12" Type="http://schemas.openxmlformats.org/officeDocument/2006/relationships/image" Target="../media/image72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9.png"/><Relationship Id="rId11" Type="http://schemas.openxmlformats.org/officeDocument/2006/relationships/image" Target="../media/image71.png"/><Relationship Id="rId5" Type="http://schemas.openxmlformats.org/officeDocument/2006/relationships/image" Target="../media/image68.png"/><Relationship Id="rId10" Type="http://schemas.openxmlformats.org/officeDocument/2006/relationships/image" Target="../media/image74.png"/><Relationship Id="rId4" Type="http://schemas.openxmlformats.org/officeDocument/2006/relationships/image" Target="../media/image770.png"/><Relationship Id="rId9" Type="http://schemas.openxmlformats.org/officeDocument/2006/relationships/image" Target="../media/image620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0.png"/><Relationship Id="rId7" Type="http://schemas.openxmlformats.org/officeDocument/2006/relationships/image" Target="../media/image70.png"/><Relationship Id="rId12" Type="http://schemas.openxmlformats.org/officeDocument/2006/relationships/image" Target="../media/image72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9.png"/><Relationship Id="rId11" Type="http://schemas.openxmlformats.org/officeDocument/2006/relationships/image" Target="../media/image71.png"/><Relationship Id="rId5" Type="http://schemas.openxmlformats.org/officeDocument/2006/relationships/image" Target="../media/image68.png"/><Relationship Id="rId10" Type="http://schemas.openxmlformats.org/officeDocument/2006/relationships/image" Target="../media/image74.png"/><Relationship Id="rId4" Type="http://schemas.openxmlformats.org/officeDocument/2006/relationships/image" Target="../media/image770.png"/><Relationship Id="rId9" Type="http://schemas.openxmlformats.org/officeDocument/2006/relationships/image" Target="../media/image620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2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8.png"/><Relationship Id="rId5" Type="http://schemas.openxmlformats.org/officeDocument/2006/relationships/image" Target="../media/image81.png"/><Relationship Id="rId4" Type="http://schemas.openxmlformats.org/officeDocument/2006/relationships/image" Target="../media/image90.png"/><Relationship Id="rId9" Type="http://schemas.openxmlformats.org/officeDocument/2006/relationships/image" Target="../media/image96.png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image" Target="../media/image95.png"/><Relationship Id="rId3" Type="http://schemas.openxmlformats.org/officeDocument/2006/relationships/image" Target="../media/image92.png"/><Relationship Id="rId7" Type="http://schemas.openxmlformats.org/officeDocument/2006/relationships/image" Target="../media/image94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3.png"/><Relationship Id="rId5" Type="http://schemas.openxmlformats.org/officeDocument/2006/relationships/image" Target="../media/image81.png"/><Relationship Id="rId4" Type="http://schemas.openxmlformats.org/officeDocument/2006/relationships/image" Target="../media/image90.png"/><Relationship Id="rId9" Type="http://schemas.openxmlformats.org/officeDocument/2006/relationships/image" Target="../media/image96.png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image" Target="../media/image96.png"/><Relationship Id="rId3" Type="http://schemas.openxmlformats.org/officeDocument/2006/relationships/image" Target="../media/image92.png"/><Relationship Id="rId7" Type="http://schemas.openxmlformats.org/officeDocument/2006/relationships/image" Target="../media/image98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0.png"/><Relationship Id="rId9" Type="http://schemas.openxmlformats.org/officeDocument/2006/relationships/image" Target="../media/image81.png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image" Target="../media/image96.png"/><Relationship Id="rId3" Type="http://schemas.openxmlformats.org/officeDocument/2006/relationships/image" Target="../media/image92.png"/><Relationship Id="rId7" Type="http://schemas.openxmlformats.org/officeDocument/2006/relationships/image" Target="../media/image98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9.png"/><Relationship Id="rId4" Type="http://schemas.openxmlformats.org/officeDocument/2006/relationships/image" Target="../media/image90.png"/><Relationship Id="rId9" Type="http://schemas.openxmlformats.org/officeDocument/2006/relationships/image" Target="../media/image81.png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image" Target="../media/image98.png"/><Relationship Id="rId3" Type="http://schemas.openxmlformats.org/officeDocument/2006/relationships/image" Target="../media/image92.png"/><Relationship Id="rId7" Type="http://schemas.openxmlformats.org/officeDocument/2006/relationships/image" Target="../media/image96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0.png"/><Relationship Id="rId4" Type="http://schemas.openxmlformats.org/officeDocument/2006/relationships/image" Target="../media/image90.png"/><Relationship Id="rId9" Type="http://schemas.openxmlformats.org/officeDocument/2006/relationships/image" Target="../media/image8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1.png"/><Relationship Id="rId3" Type="http://schemas.openxmlformats.org/officeDocument/2006/relationships/image" Target="../media/image92.png"/><Relationship Id="rId7" Type="http://schemas.openxmlformats.org/officeDocument/2006/relationships/image" Target="../media/image98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0.png"/><Relationship Id="rId4" Type="http://schemas.openxmlformats.org/officeDocument/2006/relationships/image" Target="../media/image96.png"/><Relationship Id="rId9" Type="http://schemas.openxmlformats.org/officeDocument/2006/relationships/image" Target="../media/image81.png"/></Relationships>
</file>

<file path=ppt/slides/_rels/slide4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3.png"/><Relationship Id="rId3" Type="http://schemas.openxmlformats.org/officeDocument/2006/relationships/image" Target="../media/image92.png"/><Relationship Id="rId7" Type="http://schemas.openxmlformats.org/officeDocument/2006/relationships/image" Target="../media/image98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0.png"/><Relationship Id="rId4" Type="http://schemas.openxmlformats.org/officeDocument/2006/relationships/image" Target="../media/image96.png"/><Relationship Id="rId9" Type="http://schemas.openxmlformats.org/officeDocument/2006/relationships/image" Target="../media/image81.png"/></Relationships>
</file>

<file path=ppt/slides/_rels/slide4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4.png"/><Relationship Id="rId3" Type="http://schemas.openxmlformats.org/officeDocument/2006/relationships/image" Target="../media/image92.png"/><Relationship Id="rId7" Type="http://schemas.openxmlformats.org/officeDocument/2006/relationships/image" Target="../media/image103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Relationship Id="rId11" Type="http://schemas.openxmlformats.org/officeDocument/2006/relationships/image" Target="../media/image81.png"/><Relationship Id="rId5" Type="http://schemas.openxmlformats.org/officeDocument/2006/relationships/image" Target="../media/image90.png"/><Relationship Id="rId10" Type="http://schemas.openxmlformats.org/officeDocument/2006/relationships/image" Target="../media/image106.png"/><Relationship Id="rId9" Type="http://schemas.openxmlformats.org/officeDocument/2006/relationships/image" Target="../media/image105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7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9.png"/><Relationship Id="rId4" Type="http://schemas.openxmlformats.org/officeDocument/2006/relationships/image" Target="../media/image108.png"/></Relationships>
</file>

<file path=ppt/slides/_rels/slide4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6.png"/><Relationship Id="rId13" Type="http://schemas.openxmlformats.org/officeDocument/2006/relationships/image" Target="../media/image82.png"/><Relationship Id="rId3" Type="http://schemas.openxmlformats.org/officeDocument/2006/relationships/image" Target="../media/image52.png"/><Relationship Id="rId7" Type="http://schemas.openxmlformats.org/officeDocument/2006/relationships/image" Target="../media/image65.png"/><Relationship Id="rId12" Type="http://schemas.openxmlformats.org/officeDocument/2006/relationships/image" Target="../media/image77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0.png"/><Relationship Id="rId11" Type="http://schemas.openxmlformats.org/officeDocument/2006/relationships/image" Target="../media/image75.png"/><Relationship Id="rId5" Type="http://schemas.openxmlformats.org/officeDocument/2006/relationships/image" Target="../media/image55.png"/><Relationship Id="rId10" Type="http://schemas.openxmlformats.org/officeDocument/2006/relationships/image" Target="../media/image73.png"/><Relationship Id="rId4" Type="http://schemas.openxmlformats.org/officeDocument/2006/relationships/image" Target="../media/image53.png"/><Relationship Id="rId9" Type="http://schemas.openxmlformats.org/officeDocument/2006/relationships/image" Target="../media/image67.png"/><Relationship Id="rId14" Type="http://schemas.openxmlformats.org/officeDocument/2006/relationships/image" Target="../media/image84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5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3" Type="http://schemas.openxmlformats.org/officeDocument/2006/relationships/image" Target="../media/image87.png"/><Relationship Id="rId3" Type="http://schemas.openxmlformats.org/officeDocument/2006/relationships/image" Target="../media/image68.png"/><Relationship Id="rId12" Type="http://schemas.openxmlformats.org/officeDocument/2006/relationships/image" Target="../media/image86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Relationship Id="rId11" Type="http://schemas.openxmlformats.org/officeDocument/2006/relationships/image" Target="../media/image71.png"/><Relationship Id="rId10" Type="http://schemas.openxmlformats.org/officeDocument/2006/relationships/image" Target="../media/image74.png"/><Relationship Id="rId4" Type="http://schemas.openxmlformats.org/officeDocument/2006/relationships/image" Target="../media/image69.png"/><Relationship Id="rId9" Type="http://schemas.openxmlformats.org/officeDocument/2006/relationships/image" Target="../media/image620.png"/><Relationship Id="rId14" Type="http://schemas.openxmlformats.org/officeDocument/2006/relationships/image" Target="../media/image88.png"/></Relationships>
</file>

<file path=ppt/slides/_rels/slide47.xml.rels><?xml version="1.0" encoding="UTF-8" standalone="yes"?>
<Relationships xmlns="http://schemas.openxmlformats.org/package/2006/relationships"><Relationship Id="rId8" Type="http://schemas.openxmlformats.org/officeDocument/2006/relationships/image" Target="../media/image95.png"/><Relationship Id="rId3" Type="http://schemas.openxmlformats.org/officeDocument/2006/relationships/image" Target="../media/image92.png"/><Relationship Id="rId7" Type="http://schemas.openxmlformats.org/officeDocument/2006/relationships/image" Target="../media/image94.pn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1.png"/><Relationship Id="rId4" Type="http://schemas.openxmlformats.org/officeDocument/2006/relationships/image" Target="../media/image90.png"/><Relationship Id="rId9" Type="http://schemas.openxmlformats.org/officeDocument/2006/relationships/image" Target="../media/image96.png"/></Relationships>
</file>

<file path=ppt/slides/_rels/slide4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4.png"/><Relationship Id="rId3" Type="http://schemas.openxmlformats.org/officeDocument/2006/relationships/image" Target="../media/image92.png"/><Relationship Id="rId7" Type="http://schemas.openxmlformats.org/officeDocument/2006/relationships/image" Target="../media/image98.pn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1.png"/><Relationship Id="rId5" Type="http://schemas.openxmlformats.org/officeDocument/2006/relationships/image" Target="../media/image90.png"/><Relationship Id="rId4" Type="http://schemas.openxmlformats.org/officeDocument/2006/relationships/image" Target="../media/image96.pn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1.pn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2.png"/><Relationship Id="rId7" Type="http://schemas.openxmlformats.org/officeDocument/2006/relationships/image" Target="../media/image98.pn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1.png"/><Relationship Id="rId5" Type="http://schemas.openxmlformats.org/officeDocument/2006/relationships/image" Target="../media/image90.png"/><Relationship Id="rId4" Type="http://schemas.openxmlformats.org/officeDocument/2006/relationships/image" Target="../media/image96.png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2.png"/><Relationship Id="rId7" Type="http://schemas.openxmlformats.org/officeDocument/2006/relationships/image" Target="../media/image98.pn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0.png"/><Relationship Id="rId10" Type="http://schemas.openxmlformats.org/officeDocument/2006/relationships/image" Target="../media/image97.png"/><Relationship Id="rId4" Type="http://schemas.openxmlformats.org/officeDocument/2006/relationships/image" Target="../media/image96.png"/><Relationship Id="rId9" Type="http://schemas.openxmlformats.org/officeDocument/2006/relationships/image" Target="../media/image81.png"/></Relationships>
</file>

<file path=ppt/slides/_rels/slide5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5.png"/><Relationship Id="rId3" Type="http://schemas.openxmlformats.org/officeDocument/2006/relationships/image" Target="../media/image92.png"/><Relationship Id="rId7" Type="http://schemas.openxmlformats.org/officeDocument/2006/relationships/image" Target="../media/image104.png"/><Relationship Id="rId12" Type="http://schemas.openxmlformats.org/officeDocument/2006/relationships/image" Target="../media/image99.pn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.xml"/><Relationship Id="rId11" Type="http://schemas.openxmlformats.org/officeDocument/2006/relationships/image" Target="../media/image81.png"/><Relationship Id="rId5" Type="http://schemas.openxmlformats.org/officeDocument/2006/relationships/image" Target="../media/image90.png"/><Relationship Id="rId9" Type="http://schemas.openxmlformats.org/officeDocument/2006/relationships/image" Target="../media/image117.png"/></Relationships>
</file>

<file path=ppt/slides/_rels/slide5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5.png"/><Relationship Id="rId13" Type="http://schemas.openxmlformats.org/officeDocument/2006/relationships/image" Target="../media/image10.png"/><Relationship Id="rId3" Type="http://schemas.openxmlformats.org/officeDocument/2006/relationships/image" Target="../media/image92.png"/><Relationship Id="rId7" Type="http://schemas.openxmlformats.org/officeDocument/2006/relationships/image" Target="../media/image104.png"/><Relationship Id="rId12" Type="http://schemas.openxmlformats.org/officeDocument/2006/relationships/image" Target="../media/image100.png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2.xml"/><Relationship Id="rId11" Type="http://schemas.openxmlformats.org/officeDocument/2006/relationships/image" Target="../media/image81.png"/><Relationship Id="rId5" Type="http://schemas.openxmlformats.org/officeDocument/2006/relationships/image" Target="../media/image90.png"/><Relationship Id="rId9" Type="http://schemas.openxmlformats.org/officeDocument/2006/relationships/image" Target="../media/image117.png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9.png"/><Relationship Id="rId3" Type="http://schemas.openxmlformats.org/officeDocument/2006/relationships/image" Target="../media/image124.png"/><Relationship Id="rId7" Type="http://schemas.openxmlformats.org/officeDocument/2006/relationships/image" Target="../media/image128.png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7.png"/><Relationship Id="rId11" Type="http://schemas.openxmlformats.org/officeDocument/2006/relationships/image" Target="../media/image132.png"/><Relationship Id="rId5" Type="http://schemas.openxmlformats.org/officeDocument/2006/relationships/image" Target="../media/image126.png"/><Relationship Id="rId10" Type="http://schemas.openxmlformats.org/officeDocument/2006/relationships/image" Target="../media/image131.png"/><Relationship Id="rId4" Type="http://schemas.openxmlformats.org/officeDocument/2006/relationships/image" Target="../media/image910.png"/><Relationship Id="rId9" Type="http://schemas.openxmlformats.org/officeDocument/2006/relationships/image" Target="../media/image130.png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3.png"/><Relationship Id="rId7" Type="http://schemas.openxmlformats.org/officeDocument/2006/relationships/image" Target="../media/image137.png"/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6.png"/><Relationship Id="rId5" Type="http://schemas.openxmlformats.org/officeDocument/2006/relationships/image" Target="../media/image111.png"/><Relationship Id="rId4" Type="http://schemas.openxmlformats.org/officeDocument/2006/relationships/image" Target="../media/image134.png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8.png"/><Relationship Id="rId7" Type="http://schemas.openxmlformats.org/officeDocument/2006/relationships/image" Target="../media/image142.png"/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1.png"/><Relationship Id="rId5" Type="http://schemas.openxmlformats.org/officeDocument/2006/relationships/image" Target="../media/image125.png"/><Relationship Id="rId4" Type="http://schemas.openxmlformats.org/officeDocument/2006/relationships/image" Target="../media/image123.png"/></Relationships>
</file>

<file path=ppt/slides/_rels/slide5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9.png"/><Relationship Id="rId3" Type="http://schemas.openxmlformats.org/officeDocument/2006/relationships/image" Target="../media/image138.png"/><Relationship Id="rId7" Type="http://schemas.openxmlformats.org/officeDocument/2006/relationships/image" Target="../media/image142.png"/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5.png"/><Relationship Id="rId5" Type="http://schemas.openxmlformats.org/officeDocument/2006/relationships/image" Target="../media/image125.png"/><Relationship Id="rId4" Type="http://schemas.openxmlformats.org/officeDocument/2006/relationships/image" Target="../media/image123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10" Type="http://schemas.openxmlformats.org/officeDocument/2006/relationships/image" Target="../media/image23.png"/><Relationship Id="rId4" Type="http://schemas.openxmlformats.org/officeDocument/2006/relationships/image" Target="../media/image19.png"/><Relationship Id="rId9" Type="http://schemas.openxmlformats.org/officeDocument/2006/relationships/image" Target="../media/image8.png"/></Relationships>
</file>

<file path=ppt/slides/_rels/slide6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1001.png"/><Relationship Id="rId7" Type="http://schemas.openxmlformats.org/officeDocument/2006/relationships/image" Target="../media/image144.png"/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3.png"/><Relationship Id="rId5" Type="http://schemas.openxmlformats.org/officeDocument/2006/relationships/image" Target="../media/image140.png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00.png"/><Relationship Id="rId7" Type="http://schemas.openxmlformats.org/officeDocument/2006/relationships/image" Target="../media/image113.png"/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2.png"/><Relationship Id="rId5" Type="http://schemas.openxmlformats.org/officeDocument/2006/relationships/image" Target="../media/image110.png"/><Relationship Id="rId4" Type="http://schemas.openxmlformats.org/officeDocument/2006/relationships/image" Target="../media/image1020.png"/></Relationships>
</file>

<file path=ppt/slides/_rels/slide6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5.png"/><Relationship Id="rId3" Type="http://schemas.openxmlformats.org/officeDocument/2006/relationships/image" Target="../media/image92.png"/><Relationship Id="rId7" Type="http://schemas.openxmlformats.org/officeDocument/2006/relationships/image" Target="../media/image104.png"/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2.xml"/><Relationship Id="rId11" Type="http://schemas.openxmlformats.org/officeDocument/2006/relationships/image" Target="../media/image81.png"/><Relationship Id="rId5" Type="http://schemas.openxmlformats.org/officeDocument/2006/relationships/image" Target="../media/image90.png"/><Relationship Id="rId9" Type="http://schemas.openxmlformats.org/officeDocument/2006/relationships/image" Target="../media/image117.png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5.png"/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7.png"/><Relationship Id="rId4" Type="http://schemas.openxmlformats.org/officeDocument/2006/relationships/image" Target="../media/image146.png"/></Relationships>
</file>

<file path=ppt/slides/_rels/slide6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3.png"/><Relationship Id="rId13" Type="http://schemas.openxmlformats.org/officeDocument/2006/relationships/image" Target="../media/image158.png"/><Relationship Id="rId3" Type="http://schemas.openxmlformats.org/officeDocument/2006/relationships/image" Target="../media/image148.png"/><Relationship Id="rId7" Type="http://schemas.openxmlformats.org/officeDocument/2006/relationships/image" Target="../media/image152.png"/><Relationship Id="rId12" Type="http://schemas.openxmlformats.org/officeDocument/2006/relationships/image" Target="../media/image157.png"/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1.png"/><Relationship Id="rId11" Type="http://schemas.openxmlformats.org/officeDocument/2006/relationships/image" Target="../media/image156.png"/><Relationship Id="rId5" Type="http://schemas.openxmlformats.org/officeDocument/2006/relationships/image" Target="../media/image150.png"/><Relationship Id="rId15" Type="http://schemas.openxmlformats.org/officeDocument/2006/relationships/image" Target="../media/image160.png"/><Relationship Id="rId10" Type="http://schemas.openxmlformats.org/officeDocument/2006/relationships/image" Target="../media/image155.png"/><Relationship Id="rId4" Type="http://schemas.openxmlformats.org/officeDocument/2006/relationships/image" Target="../media/image149.png"/><Relationship Id="rId9" Type="http://schemas.openxmlformats.org/officeDocument/2006/relationships/image" Target="../media/image154.png"/><Relationship Id="rId14" Type="http://schemas.openxmlformats.org/officeDocument/2006/relationships/image" Target="../media/image159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8587EDEA-EE41-4992-B701-9265BCA1A8FB}"/>
              </a:ext>
            </a:extLst>
          </p:cNvPr>
          <p:cNvSpPr/>
          <p:nvPr/>
        </p:nvSpPr>
        <p:spPr>
          <a:xfrm>
            <a:off x="1401383" y="877178"/>
            <a:ext cx="9389231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800" b="1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Post-quantum Zero Knowledge in Constant Rounds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5338CA6-5FB8-4985-92B8-70DD808E0686}"/>
              </a:ext>
            </a:extLst>
          </p:cNvPr>
          <p:cNvSpPr txBox="1"/>
          <p:nvPr/>
        </p:nvSpPr>
        <p:spPr>
          <a:xfrm>
            <a:off x="4608304" y="4317404"/>
            <a:ext cx="297539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Tel Aviv University</a:t>
            </a:r>
            <a:endParaRPr lang="en-US" sz="28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1E2638D-64D3-4635-BD6F-990D795AF665}"/>
              </a:ext>
            </a:extLst>
          </p:cNvPr>
          <p:cNvSpPr txBox="1"/>
          <p:nvPr/>
        </p:nvSpPr>
        <p:spPr>
          <a:xfrm>
            <a:off x="2129946" y="3169790"/>
            <a:ext cx="222869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Nir Bitansky</a:t>
            </a:r>
            <a:endParaRPr lang="en-US" sz="3200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E5D7FE6-732D-4CC2-A9C2-D3D708B45164}"/>
              </a:ext>
            </a:extLst>
          </p:cNvPr>
          <p:cNvSpPr txBox="1"/>
          <p:nvPr/>
        </p:nvSpPr>
        <p:spPr>
          <a:xfrm>
            <a:off x="7672546" y="3139180"/>
            <a:ext cx="252440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Omri Shmueli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91864474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A5297D-ABCA-46C6-AFFD-C1E926E176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8127" y="350874"/>
            <a:ext cx="10875745" cy="1325563"/>
          </a:xfrm>
        </p:spPr>
        <p:txBody>
          <a:bodyPr/>
          <a:lstStyle/>
          <a:p>
            <a:r>
              <a:rPr lang="en-US" b="1" dirty="0"/>
              <a:t>Main focus: Extractable Commitments</a:t>
            </a:r>
            <a:endParaRPr lang="en-IL" sz="2000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0AE64CC7-D303-4D31-A765-677320A4F6D9}"/>
                  </a:ext>
                </a:extLst>
              </p:cNvPr>
              <p:cNvSpPr txBox="1"/>
              <p:nvPr/>
            </p:nvSpPr>
            <p:spPr>
              <a:xfrm>
                <a:off x="838201" y="1731976"/>
                <a:ext cx="10230292" cy="286232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571500" indent="-571500">
                  <a:buFont typeface="Arial" panose="020B0604020202020204" pitchFamily="34" charset="0"/>
                  <a:buChar char="•"/>
                </a:pPr>
                <a:r>
                  <a:rPr lang="en-US" sz="3600" dirty="0"/>
                  <a:t>Commitment scheme </a:t>
                </a:r>
                <a14:m>
                  <m:oMath xmlns:m="http://schemas.openxmlformats.org/officeDocument/2006/math">
                    <m:r>
                      <a:rPr lang="en-US" sz="3600" i="1">
                        <a:latin typeface="Cambria Math" panose="02040503050406030204" pitchFamily="18" charset="0"/>
                      </a:rPr>
                      <m:t>⇒ </m:t>
                    </m:r>
                  </m:oMath>
                </a14:m>
                <a:r>
                  <a:rPr lang="en-US" sz="3600" dirty="0"/>
                  <a:t>ZK protocol, specifically:</a:t>
                </a:r>
              </a:p>
              <a:p>
                <a:pPr marL="1028700" lvl="1" indent="-571500">
                  <a:buFont typeface="Wingdings" panose="05000000000000000000" pitchFamily="2" charset="2"/>
                  <a:buChar char="Ø"/>
                </a:pPr>
                <a:r>
                  <a:rPr lang="en-US" sz="3600" dirty="0"/>
                  <a:t>Extractable commitments </a:t>
                </a:r>
                <a14:m>
                  <m:oMath xmlns:m="http://schemas.openxmlformats.org/officeDocument/2006/math">
                    <m:r>
                      <a:rPr lang="en-US" sz="3600" i="1">
                        <a:latin typeface="Cambria Math" panose="02040503050406030204" pitchFamily="18" charset="0"/>
                      </a:rPr>
                      <m:t>⇒</m:t>
                    </m:r>
                  </m:oMath>
                </a14:m>
                <a:r>
                  <a:rPr lang="en-US" sz="3600" dirty="0"/>
                  <a:t> constant-round ZK [Rosen04].</a:t>
                </a:r>
              </a:p>
              <a:p>
                <a:pPr marL="1028700" lvl="1" indent="-571500">
                  <a:buClr>
                    <a:schemeClr val="tx1"/>
                  </a:buClr>
                  <a:buFont typeface="Wingdings" panose="05000000000000000000" pitchFamily="2" charset="2"/>
                  <a:buChar char="Ø"/>
                </a:pPr>
                <a:r>
                  <a:rPr lang="en-US" sz="3600" dirty="0">
                    <a:solidFill>
                      <a:schemeClr val="accent1"/>
                    </a:solidFill>
                  </a:rPr>
                  <a:t>Quantumly</a:t>
                </a:r>
                <a:r>
                  <a:rPr lang="en-US" sz="3600" dirty="0"/>
                  <a:t> extractable commitment </a:t>
                </a:r>
                <a14:m>
                  <m:oMath xmlns:m="http://schemas.openxmlformats.org/officeDocument/2006/math">
                    <m:r>
                      <a:rPr lang="en-US" sz="3600" i="1">
                        <a:latin typeface="Cambria Math" panose="02040503050406030204" pitchFamily="18" charset="0"/>
                      </a:rPr>
                      <m:t>⇒</m:t>
                    </m:r>
                  </m:oMath>
                </a14:m>
                <a:endParaRPr lang="en-US" sz="3600" dirty="0">
                  <a:solidFill>
                    <a:schemeClr val="accent1"/>
                  </a:solidFill>
                </a:endParaRPr>
              </a:p>
              <a:p>
                <a:pPr>
                  <a:buClr>
                    <a:schemeClr val="tx1"/>
                  </a:buClr>
                </a:pPr>
                <a:r>
                  <a:rPr lang="en-US" sz="3600" dirty="0">
                    <a:solidFill>
                      <a:schemeClr val="accent1"/>
                    </a:solidFill>
                  </a:rPr>
                  <a:t>          post-quantum</a:t>
                </a:r>
                <a:r>
                  <a:rPr lang="en-US" sz="3600" dirty="0"/>
                  <a:t> constant-round ZK.</a:t>
                </a:r>
              </a:p>
            </p:txBody>
          </p:sp>
        </mc:Choice>
        <mc:Fallback xmlns="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0AE64CC7-D303-4D31-A765-677320A4F6D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1" y="1731976"/>
                <a:ext cx="10230292" cy="2862322"/>
              </a:xfrm>
              <a:prstGeom prst="rect">
                <a:avLst/>
              </a:prstGeom>
              <a:blipFill>
                <a:blip r:embed="rId3"/>
                <a:stretch>
                  <a:fillRect l="-1669" t="-3191" r="-358" b="-7021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>
            <a:extLst>
              <a:ext uri="{FF2B5EF4-FFF2-40B4-BE49-F238E27FC236}">
                <a16:creationId xmlns:a16="http://schemas.microsoft.com/office/drawing/2014/main" id="{76670AF7-764E-448A-8D69-0687456722C7}"/>
              </a:ext>
            </a:extLst>
          </p:cNvPr>
          <p:cNvSpPr/>
          <p:nvPr/>
        </p:nvSpPr>
        <p:spPr>
          <a:xfrm>
            <a:off x="2071871" y="5896174"/>
            <a:ext cx="804825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/>
              <a:t>Goal</a:t>
            </a:r>
            <a:r>
              <a:rPr lang="en-US" sz="3600" dirty="0"/>
              <a:t>: quantumly-extractable commitment </a:t>
            </a:r>
            <a:endParaRPr lang="en-IL" sz="3600" dirty="0"/>
          </a:p>
        </p:txBody>
      </p:sp>
    </p:spTree>
    <p:extLst>
      <p:ext uri="{BB962C8B-B14F-4D97-AF65-F5344CB8AC3E}">
        <p14:creationId xmlns:p14="http://schemas.microsoft.com/office/powerpoint/2010/main" val="6891619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A5297D-ABCA-46C6-AFFD-C1E926E176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3541" y="365125"/>
            <a:ext cx="10964917" cy="1325563"/>
          </a:xfrm>
        </p:spPr>
        <p:txBody>
          <a:bodyPr/>
          <a:lstStyle/>
          <a:p>
            <a:r>
              <a:rPr lang="en-US" b="1" dirty="0"/>
              <a:t>Quantumly-Extractable (Classical) Commitments</a:t>
            </a:r>
            <a:endParaRPr lang="en-IL" sz="2000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DCCDF52C-AB6C-4148-BA1A-D331B8AC99B4}"/>
                  </a:ext>
                </a:extLst>
              </p:cNvPr>
              <p:cNvSpPr txBox="1"/>
              <p:nvPr/>
            </p:nvSpPr>
            <p:spPr>
              <a:xfrm>
                <a:off x="928426" y="1632081"/>
                <a:ext cx="10410497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600" b="1" dirty="0"/>
                  <a:t>Protocol</a:t>
                </a:r>
                <a:r>
                  <a:rPr lang="en-US" sz="3600" dirty="0"/>
                  <a:t>: (</a:t>
                </a:r>
                <a14:m>
                  <m:oMath xmlns:m="http://schemas.openxmlformats.org/officeDocument/2006/math">
                    <m:r>
                      <a:rPr lang="en-US" sz="3600" b="0" i="1" smtClean="0">
                        <a:latin typeface="Cambria Math" panose="02040503050406030204" pitchFamily="18" charset="0"/>
                      </a:rPr>
                      <m:t>𝑅𝑒𝑐</m:t>
                    </m:r>
                  </m:oMath>
                </a14:m>
                <a:r>
                  <a:rPr lang="en-US" sz="3600" dirty="0"/>
                  <a:t>, </a:t>
                </a:r>
                <a14:m>
                  <m:oMath xmlns:m="http://schemas.openxmlformats.org/officeDocument/2006/math">
                    <m:r>
                      <a:rPr lang="en-US" sz="3600" b="0" i="1" dirty="0" smtClean="0">
                        <a:latin typeface="Cambria Math" panose="02040503050406030204" pitchFamily="18" charset="0"/>
                      </a:rPr>
                      <m:t>𝑆𝑒𝑛</m:t>
                    </m:r>
                    <m:r>
                      <a:rPr lang="en-US" sz="3600" b="0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3600" b="0" i="1" dirty="0" smtClean="0"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sz="3600" b="0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3600" dirty="0"/>
                  <a:t>) , in constant rounds.</a:t>
                </a: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DCCDF52C-AB6C-4148-BA1A-D331B8AC99B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8426" y="1632081"/>
                <a:ext cx="10410497" cy="646331"/>
              </a:xfrm>
              <a:prstGeom prst="rect">
                <a:avLst/>
              </a:prstGeom>
              <a:blipFill>
                <a:blip r:embed="rId3"/>
                <a:stretch>
                  <a:fillRect l="-1756" t="-15094" b="-34906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768B336C-54C4-4621-9B03-ECDDCFC1619D}"/>
              </a:ext>
            </a:extLst>
          </p:cNvPr>
          <p:cNvSpPr/>
          <p:nvPr/>
        </p:nvSpPr>
        <p:spPr>
          <a:xfrm>
            <a:off x="2378545" y="2643163"/>
            <a:ext cx="1723613" cy="2932138"/>
          </a:xfrm>
          <a:prstGeom prst="roundRect">
            <a:avLst/>
          </a:prstGeom>
          <a:ln w="5715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23327278-B3F4-47B5-8413-6CBEE0B651FF}"/>
              </a:ext>
            </a:extLst>
          </p:cNvPr>
          <p:cNvSpPr/>
          <p:nvPr/>
        </p:nvSpPr>
        <p:spPr>
          <a:xfrm>
            <a:off x="8084531" y="2640400"/>
            <a:ext cx="1723612" cy="2932138"/>
          </a:xfrm>
          <a:prstGeom prst="roundRect">
            <a:avLst/>
          </a:prstGeom>
          <a:ln w="5715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p:sp>
        <p:nvSpPr>
          <p:cNvPr id="8" name="Arrow: Down 7">
            <a:extLst>
              <a:ext uri="{FF2B5EF4-FFF2-40B4-BE49-F238E27FC236}">
                <a16:creationId xmlns:a16="http://schemas.microsoft.com/office/drawing/2014/main" id="{B6D87997-3AC3-4251-A5CD-C635E1B67CA3}"/>
              </a:ext>
            </a:extLst>
          </p:cNvPr>
          <p:cNvSpPr/>
          <p:nvPr/>
        </p:nvSpPr>
        <p:spPr>
          <a:xfrm rot="16200000">
            <a:off x="5985008" y="1143473"/>
            <a:ext cx="216674" cy="3919620"/>
          </a:xfrm>
          <a:prstGeom prst="downArrow">
            <a:avLst>
              <a:gd name="adj1" fmla="val 19703"/>
              <a:gd name="adj2" fmla="val 61723"/>
            </a:avLst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>
              <a:solidFill>
                <a:schemeClr val="tx1"/>
              </a:solidFill>
            </a:endParaRPr>
          </a:p>
        </p:txBody>
      </p:sp>
      <p:sp>
        <p:nvSpPr>
          <p:cNvPr id="9" name="Arrow: Down 8">
            <a:extLst>
              <a:ext uri="{FF2B5EF4-FFF2-40B4-BE49-F238E27FC236}">
                <a16:creationId xmlns:a16="http://schemas.microsoft.com/office/drawing/2014/main" id="{76407A6D-DFE9-43FB-9C12-14E1C86C981F}"/>
              </a:ext>
            </a:extLst>
          </p:cNvPr>
          <p:cNvSpPr/>
          <p:nvPr/>
        </p:nvSpPr>
        <p:spPr>
          <a:xfrm rot="5400000">
            <a:off x="5985008" y="1435861"/>
            <a:ext cx="216674" cy="3919620"/>
          </a:xfrm>
          <a:prstGeom prst="downArrow">
            <a:avLst>
              <a:gd name="adj1" fmla="val 19703"/>
              <a:gd name="adj2" fmla="val 61723"/>
            </a:avLst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p:sp>
        <p:nvSpPr>
          <p:cNvPr id="10" name="Arrow: Down 9">
            <a:extLst>
              <a:ext uri="{FF2B5EF4-FFF2-40B4-BE49-F238E27FC236}">
                <a16:creationId xmlns:a16="http://schemas.microsoft.com/office/drawing/2014/main" id="{E45AA5D5-DE1D-4BD5-A151-7A69CC64E970}"/>
              </a:ext>
            </a:extLst>
          </p:cNvPr>
          <p:cNvSpPr/>
          <p:nvPr/>
        </p:nvSpPr>
        <p:spPr>
          <a:xfrm rot="16200000">
            <a:off x="5985008" y="2439921"/>
            <a:ext cx="216674" cy="3919620"/>
          </a:xfrm>
          <a:prstGeom prst="downArrow">
            <a:avLst>
              <a:gd name="adj1" fmla="val 19703"/>
              <a:gd name="adj2" fmla="val 61723"/>
            </a:avLst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2D5B167-3007-439A-89A3-C1294BA1F5E9}"/>
              </a:ext>
            </a:extLst>
          </p:cNvPr>
          <p:cNvSpPr txBox="1"/>
          <p:nvPr/>
        </p:nvSpPr>
        <p:spPr>
          <a:xfrm>
            <a:off x="5972158" y="3404629"/>
            <a:ext cx="24558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.</a:t>
            </a:r>
          </a:p>
          <a:p>
            <a:r>
              <a:rPr lang="en-US" b="1" dirty="0"/>
              <a:t>.</a:t>
            </a:r>
          </a:p>
          <a:p>
            <a:r>
              <a:rPr lang="en-US" b="1" dirty="0"/>
              <a:t>.</a:t>
            </a:r>
            <a:endParaRPr lang="en-IL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97FA09E1-0C54-40C8-85F6-73299EA5D624}"/>
                  </a:ext>
                </a:extLst>
              </p:cNvPr>
              <p:cNvSpPr txBox="1"/>
              <p:nvPr/>
            </p:nvSpPr>
            <p:spPr>
              <a:xfrm>
                <a:off x="2580826" y="2860210"/>
                <a:ext cx="1319050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0" i="1" dirty="0" smtClean="0">
                          <a:solidFill>
                            <a:schemeClr val="accent6"/>
                          </a:solidFill>
                          <a:latin typeface="Cambria Math" panose="02040503050406030204" pitchFamily="18" charset="0"/>
                        </a:rPr>
                        <m:t>𝑅𝑒𝑐</m:t>
                      </m:r>
                    </m:oMath>
                  </m:oMathPara>
                </a14:m>
                <a:endParaRPr lang="en-US" sz="3600" dirty="0">
                  <a:solidFill>
                    <a:schemeClr val="accent6"/>
                  </a:solidFill>
                </a:endParaRPr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97FA09E1-0C54-40C8-85F6-73299EA5D62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80826" y="2860210"/>
                <a:ext cx="1319050" cy="646331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84134305-AE7B-4CAF-8393-FC1A591038E9}"/>
                  </a:ext>
                </a:extLst>
              </p:cNvPr>
              <p:cNvSpPr txBox="1"/>
              <p:nvPr/>
            </p:nvSpPr>
            <p:spPr>
              <a:xfrm>
                <a:off x="8118498" y="2856844"/>
                <a:ext cx="1655677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0" i="1" dirty="0" smtClean="0">
                          <a:solidFill>
                            <a:schemeClr val="accent6"/>
                          </a:solidFill>
                          <a:latin typeface="Cambria Math" panose="02040503050406030204" pitchFamily="18" charset="0"/>
                        </a:rPr>
                        <m:t>𝑆𝑒𝑛</m:t>
                      </m:r>
                      <m:r>
                        <a:rPr lang="en-US" sz="3600" b="0" i="1" dirty="0" smtClean="0">
                          <a:solidFill>
                            <a:schemeClr val="accent6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3600" b="0" i="1" dirty="0" smtClean="0">
                          <a:solidFill>
                            <a:schemeClr val="accent6"/>
                          </a:solidFill>
                          <a:latin typeface="Cambria Math" panose="02040503050406030204" pitchFamily="18" charset="0"/>
                        </a:rPr>
                        <m:t>𝑚</m:t>
                      </m:r>
                      <m:r>
                        <a:rPr lang="en-US" sz="3600" b="0" i="1" dirty="0" smtClean="0">
                          <a:solidFill>
                            <a:schemeClr val="accent6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IL" sz="3600" dirty="0">
                  <a:solidFill>
                    <a:schemeClr val="accent6"/>
                  </a:solidFill>
                </a:endParaRPr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84134305-AE7B-4CAF-8393-FC1A591038E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18498" y="2856844"/>
                <a:ext cx="1655677" cy="646331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Arrow: Down 17">
            <a:extLst>
              <a:ext uri="{FF2B5EF4-FFF2-40B4-BE49-F238E27FC236}">
                <a16:creationId xmlns:a16="http://schemas.microsoft.com/office/drawing/2014/main" id="{98287436-5D07-4F45-BBD3-191BD87D0907}"/>
              </a:ext>
            </a:extLst>
          </p:cNvPr>
          <p:cNvSpPr/>
          <p:nvPr/>
        </p:nvSpPr>
        <p:spPr>
          <a:xfrm>
            <a:off x="5936272" y="4667066"/>
            <a:ext cx="319456" cy="725661"/>
          </a:xfrm>
          <a:prstGeom prst="downArrow">
            <a:avLst>
              <a:gd name="adj1" fmla="val 19703"/>
              <a:gd name="adj2" fmla="val 61723"/>
            </a:avLst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993CA486-F6DC-4C11-B360-25C3ED490749}"/>
                  </a:ext>
                </a:extLst>
              </p:cNvPr>
              <p:cNvSpPr txBox="1"/>
              <p:nvPr/>
            </p:nvSpPr>
            <p:spPr>
              <a:xfrm>
                <a:off x="5433819" y="5318484"/>
                <a:ext cx="1319050" cy="646331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0" i="1" dirty="0" smtClean="0">
                          <a:latin typeface="Cambria Math" panose="02040503050406030204" pitchFamily="18" charset="0"/>
                        </a:rPr>
                        <m:t>𝑐𝑚𝑡</m:t>
                      </m:r>
                    </m:oMath>
                  </m:oMathPara>
                </a14:m>
                <a:endParaRPr lang="en-US" sz="3600" dirty="0"/>
              </a:p>
            </p:txBody>
          </p:sp>
        </mc:Choice>
        <mc:Fallback xmlns="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993CA486-F6DC-4C11-B360-25C3ED49074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33819" y="5318484"/>
                <a:ext cx="1319050" cy="646331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1068022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A5297D-ABCA-46C6-AFFD-C1E926E176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3541" y="365125"/>
            <a:ext cx="10964917" cy="1325563"/>
          </a:xfrm>
        </p:spPr>
        <p:txBody>
          <a:bodyPr/>
          <a:lstStyle/>
          <a:p>
            <a:r>
              <a:rPr lang="en-US" b="1" dirty="0"/>
              <a:t>Quantumly-Extractable (Classical) Commitments</a:t>
            </a:r>
            <a:endParaRPr lang="en-IL" sz="2000" b="1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CCDF52C-AB6C-4148-BA1A-D331B8AC99B4}"/>
              </a:ext>
            </a:extLst>
          </p:cNvPr>
          <p:cNvSpPr txBox="1"/>
          <p:nvPr/>
        </p:nvSpPr>
        <p:spPr>
          <a:xfrm>
            <a:off x="890750" y="2017092"/>
            <a:ext cx="1041049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b="1" dirty="0"/>
              <a:t>(Perfect) Binding.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b="1" dirty="0"/>
              <a:t>Quantum Computational Hiding.</a:t>
            </a:r>
          </a:p>
        </p:txBody>
      </p:sp>
    </p:spTree>
    <p:extLst>
      <p:ext uri="{BB962C8B-B14F-4D97-AF65-F5344CB8AC3E}">
        <p14:creationId xmlns:p14="http://schemas.microsoft.com/office/powerpoint/2010/main" val="192731754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Arrow: Down 12">
            <a:extLst>
              <a:ext uri="{FF2B5EF4-FFF2-40B4-BE49-F238E27FC236}">
                <a16:creationId xmlns:a16="http://schemas.microsoft.com/office/drawing/2014/main" id="{51FEBBC7-BA58-4079-8C52-2D732F0D6B51}"/>
              </a:ext>
            </a:extLst>
          </p:cNvPr>
          <p:cNvSpPr/>
          <p:nvPr/>
        </p:nvSpPr>
        <p:spPr>
          <a:xfrm rot="16200000">
            <a:off x="4094999" y="2106976"/>
            <a:ext cx="246620" cy="1962465"/>
          </a:xfrm>
          <a:prstGeom prst="downArrow">
            <a:avLst>
              <a:gd name="adj1" fmla="val 19703"/>
              <a:gd name="adj2" fmla="val 61723"/>
            </a:avLst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p:sp>
        <p:nvSpPr>
          <p:cNvPr id="14" name="Arrow: Down 13">
            <a:extLst>
              <a:ext uri="{FF2B5EF4-FFF2-40B4-BE49-F238E27FC236}">
                <a16:creationId xmlns:a16="http://schemas.microsoft.com/office/drawing/2014/main" id="{3449996D-CB91-422B-B2F3-00D14FCB620E}"/>
              </a:ext>
            </a:extLst>
          </p:cNvPr>
          <p:cNvSpPr/>
          <p:nvPr/>
        </p:nvSpPr>
        <p:spPr>
          <a:xfrm rot="5400000">
            <a:off x="4092341" y="2402021"/>
            <a:ext cx="246621" cy="1957152"/>
          </a:xfrm>
          <a:prstGeom prst="downArrow">
            <a:avLst>
              <a:gd name="adj1" fmla="val 19703"/>
              <a:gd name="adj2" fmla="val 61723"/>
            </a:avLst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p:sp>
        <p:nvSpPr>
          <p:cNvPr id="15" name="Arrow: Down 14">
            <a:extLst>
              <a:ext uri="{FF2B5EF4-FFF2-40B4-BE49-F238E27FC236}">
                <a16:creationId xmlns:a16="http://schemas.microsoft.com/office/drawing/2014/main" id="{82981A02-8123-43FB-87C7-A62E057F451E}"/>
              </a:ext>
            </a:extLst>
          </p:cNvPr>
          <p:cNvSpPr/>
          <p:nvPr/>
        </p:nvSpPr>
        <p:spPr>
          <a:xfrm rot="16200000">
            <a:off x="4107316" y="3563575"/>
            <a:ext cx="216673" cy="1957153"/>
          </a:xfrm>
          <a:prstGeom prst="downArrow">
            <a:avLst>
              <a:gd name="adj1" fmla="val 19703"/>
              <a:gd name="adj2" fmla="val 61723"/>
            </a:avLst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3328A0CD-D661-4886-A1E4-4844174DF8BF}"/>
              </a:ext>
            </a:extLst>
          </p:cNvPr>
          <p:cNvSpPr txBox="1"/>
          <p:nvPr/>
        </p:nvSpPr>
        <p:spPr>
          <a:xfrm>
            <a:off x="4129772" y="3451582"/>
            <a:ext cx="24558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.</a:t>
            </a:r>
          </a:p>
          <a:p>
            <a:r>
              <a:rPr lang="en-US" b="1" dirty="0"/>
              <a:t>.</a:t>
            </a:r>
          </a:p>
          <a:p>
            <a:r>
              <a:rPr lang="en-US" b="1" dirty="0"/>
              <a:t>.</a:t>
            </a:r>
            <a:endParaRPr lang="en-IL" b="1" dirty="0"/>
          </a:p>
        </p:txBody>
      </p:sp>
      <p:sp>
        <p:nvSpPr>
          <p:cNvPr id="22" name="Arrow: Down 21">
            <a:extLst>
              <a:ext uri="{FF2B5EF4-FFF2-40B4-BE49-F238E27FC236}">
                <a16:creationId xmlns:a16="http://schemas.microsoft.com/office/drawing/2014/main" id="{4474F082-DD8E-4CA3-9AE7-EA68CD43FF36}"/>
              </a:ext>
            </a:extLst>
          </p:cNvPr>
          <p:cNvSpPr/>
          <p:nvPr/>
        </p:nvSpPr>
        <p:spPr>
          <a:xfrm rot="16200000">
            <a:off x="6977604" y="4941401"/>
            <a:ext cx="209064" cy="254569"/>
          </a:xfrm>
          <a:prstGeom prst="downArrow">
            <a:avLst>
              <a:gd name="adj1" fmla="val 19703"/>
              <a:gd name="adj2" fmla="val 61723"/>
            </a:avLst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F6DEEBB1-7461-49AD-B216-D43D933F876B}"/>
                  </a:ext>
                </a:extLst>
              </p:cNvPr>
              <p:cNvSpPr txBox="1"/>
              <p:nvPr/>
            </p:nvSpPr>
            <p:spPr>
              <a:xfrm>
                <a:off x="7234789" y="4807075"/>
                <a:ext cx="777244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⟩"/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𝜓</m:t>
                          </m:r>
                        </m:e>
                      </m:d>
                    </m:oMath>
                  </m:oMathPara>
                </a14:m>
                <a:endParaRPr lang="en-IL" sz="2800" b="1" dirty="0"/>
              </a:p>
            </p:txBody>
          </p:sp>
        </mc:Choice>
        <mc:Fallback xmlns="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F6DEEBB1-7461-49AD-B216-D43D933F876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34789" y="4807075"/>
                <a:ext cx="777244" cy="52322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F348B58C-07A7-4835-BC84-27CCF934A0F7}"/>
              </a:ext>
            </a:extLst>
          </p:cNvPr>
          <p:cNvSpPr/>
          <p:nvPr/>
        </p:nvSpPr>
        <p:spPr>
          <a:xfrm>
            <a:off x="1482086" y="2613116"/>
            <a:ext cx="1723613" cy="2932138"/>
          </a:xfrm>
          <a:prstGeom prst="roundRect">
            <a:avLst/>
          </a:prstGeom>
          <a:ln w="5715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D4020E04-28F8-4B70-85A7-ABFC9FA670CA}"/>
                  </a:ext>
                </a:extLst>
              </p:cNvPr>
              <p:cNvSpPr txBox="1"/>
              <p:nvPr/>
            </p:nvSpPr>
            <p:spPr>
              <a:xfrm>
                <a:off x="1609622" y="3691701"/>
                <a:ext cx="1458586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0" i="1" smtClean="0">
                          <a:solidFill>
                            <a:schemeClr val="accent6"/>
                          </a:solidFill>
                          <a:latin typeface="Cambria Math" panose="02040503050406030204" pitchFamily="18" charset="0"/>
                        </a:rPr>
                        <m:t>𝑅𝑒𝑐</m:t>
                      </m:r>
                    </m:oMath>
                  </m:oMathPara>
                </a14:m>
                <a:endParaRPr lang="en-US" sz="4400" dirty="0"/>
              </a:p>
            </p:txBody>
          </p:sp>
        </mc:Choice>
        <mc:Fallback xmlns="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D4020E04-28F8-4B70-85A7-ABFC9FA670C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09622" y="3691701"/>
                <a:ext cx="1458586" cy="769441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5" name="Rectangle: Rounded Corners 24">
            <a:extLst>
              <a:ext uri="{FF2B5EF4-FFF2-40B4-BE49-F238E27FC236}">
                <a16:creationId xmlns:a16="http://schemas.microsoft.com/office/drawing/2014/main" id="{6BFE608F-5243-4F59-8461-5B4E28C9548B}"/>
              </a:ext>
            </a:extLst>
          </p:cNvPr>
          <p:cNvSpPr/>
          <p:nvPr/>
        </p:nvSpPr>
        <p:spPr>
          <a:xfrm>
            <a:off x="5212139" y="2610353"/>
            <a:ext cx="1723612" cy="2932138"/>
          </a:xfrm>
          <a:prstGeom prst="roundRect">
            <a:avLst/>
          </a:prstGeom>
          <a:ln w="57150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IL" sz="2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0168DFCB-52ED-4E51-B9FF-42A39564B180}"/>
                  </a:ext>
                </a:extLst>
              </p:cNvPr>
              <p:cNvSpPr txBox="1"/>
              <p:nvPr/>
            </p:nvSpPr>
            <p:spPr>
              <a:xfrm>
                <a:off x="5473774" y="3691701"/>
                <a:ext cx="1200340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4400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400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𝑆𝑒𝑛</m:t>
                          </m:r>
                        </m:e>
                        <m:sup>
                          <m:r>
                            <a:rPr lang="en-US" sz="4400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∗</m:t>
                          </m:r>
                        </m:sup>
                      </m:sSup>
                    </m:oMath>
                  </m:oMathPara>
                </a14:m>
                <a:endParaRPr lang="en-IL" sz="44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0168DFCB-52ED-4E51-B9FF-42A39564B18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73774" y="3691701"/>
                <a:ext cx="1200340" cy="769441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26" name="Picture 2" descr="Atom, logo, media, social icon">
            <a:extLst>
              <a:ext uri="{FF2B5EF4-FFF2-40B4-BE49-F238E27FC236}">
                <a16:creationId xmlns:a16="http://schemas.microsoft.com/office/drawing/2014/main" id="{5938BAA8-F977-4BC5-BF47-67AE8FF3A64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844" y="3228585"/>
            <a:ext cx="412200" cy="412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1" name="Arrow: Down 30">
            <a:extLst>
              <a:ext uri="{FF2B5EF4-FFF2-40B4-BE49-F238E27FC236}">
                <a16:creationId xmlns:a16="http://schemas.microsoft.com/office/drawing/2014/main" id="{FEC42004-7230-4130-A376-92EE8D8DDE24}"/>
              </a:ext>
            </a:extLst>
          </p:cNvPr>
          <p:cNvSpPr/>
          <p:nvPr/>
        </p:nvSpPr>
        <p:spPr>
          <a:xfrm>
            <a:off x="4142125" y="4691594"/>
            <a:ext cx="209928" cy="523220"/>
          </a:xfrm>
          <a:prstGeom prst="downArrow">
            <a:avLst>
              <a:gd name="adj1" fmla="val 19703"/>
              <a:gd name="adj2" fmla="val 61723"/>
            </a:avLst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F0A79DD2-BCED-4150-9C69-321466440A9B}"/>
                  </a:ext>
                </a:extLst>
              </p:cNvPr>
              <p:cNvSpPr txBox="1"/>
              <p:nvPr/>
            </p:nvSpPr>
            <p:spPr>
              <a:xfrm>
                <a:off x="3587564" y="5249582"/>
                <a:ext cx="1319050" cy="52322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dirty="0" smtClean="0">
                          <a:latin typeface="Cambria Math" panose="02040503050406030204" pitchFamily="18" charset="0"/>
                        </a:rPr>
                        <m:t>𝑐𝑚𝑡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F0A79DD2-BCED-4150-9C69-321466440A9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87564" y="5249582"/>
                <a:ext cx="1319050" cy="523220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F57E3740-536C-4467-960F-6D9915D0D58A}"/>
                  </a:ext>
                </a:extLst>
              </p:cNvPr>
              <p:cNvSpPr/>
              <p:nvPr/>
            </p:nvSpPr>
            <p:spPr>
              <a:xfrm>
                <a:off x="3508161" y="6054719"/>
                <a:ext cx="1414979" cy="523220"/>
              </a:xfrm>
              <a:prstGeom prst="rect">
                <a:avLst/>
              </a:prstGeom>
              <a:ln>
                <a:noFill/>
              </a:ln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𝑐𝑚𝑡</m:t>
                          </m:r>
                        </m:sub>
                      </m:sSub>
                    </m:oMath>
                  </m:oMathPara>
                </a14:m>
                <a:endParaRPr lang="en-IL" sz="2800" dirty="0"/>
              </a:p>
            </p:txBody>
          </p:sp>
        </mc:Choice>
        <mc:Fallback xmlns=""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F57E3740-536C-4467-960F-6D9915D0D58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08161" y="6054719"/>
                <a:ext cx="1414979" cy="523220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4" name="Straight Arrow Connector 33">
            <a:extLst>
              <a:ext uri="{FF2B5EF4-FFF2-40B4-BE49-F238E27FC236}">
                <a16:creationId xmlns:a16="http://schemas.microsoft.com/office/drawing/2014/main" id="{1A4D463B-039C-47DA-BC15-E0EEE44C4E11}"/>
              </a:ext>
            </a:extLst>
          </p:cNvPr>
          <p:cNvCxnSpPr>
            <a:cxnSpLocks/>
          </p:cNvCxnSpPr>
          <p:nvPr/>
        </p:nvCxnSpPr>
        <p:spPr>
          <a:xfrm>
            <a:off x="4247089" y="5772802"/>
            <a:ext cx="3966" cy="287753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Title 1">
            <a:extLst>
              <a:ext uri="{FF2B5EF4-FFF2-40B4-BE49-F238E27FC236}">
                <a16:creationId xmlns:a16="http://schemas.microsoft.com/office/drawing/2014/main" id="{143AAC44-4543-40EA-9928-818B3E77A3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3541" y="365125"/>
            <a:ext cx="10964917" cy="1325563"/>
          </a:xfrm>
        </p:spPr>
        <p:txBody>
          <a:bodyPr/>
          <a:lstStyle/>
          <a:p>
            <a:r>
              <a:rPr lang="en-US" b="1" dirty="0"/>
              <a:t>Quantumly-Extractable (Classical) Commitments</a:t>
            </a:r>
            <a:endParaRPr lang="en-IL" sz="2000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Rectangle 18">
                <a:extLst>
                  <a:ext uri="{FF2B5EF4-FFF2-40B4-BE49-F238E27FC236}">
                    <a16:creationId xmlns:a16="http://schemas.microsoft.com/office/drawing/2014/main" id="{0B9B160D-BFE3-4DFD-97DC-FB8CCF12AA9D}"/>
                  </a:ext>
                </a:extLst>
              </p:cNvPr>
              <p:cNvSpPr/>
              <p:nvPr/>
            </p:nvSpPr>
            <p:spPr>
              <a:xfrm>
                <a:off x="96785" y="1702923"/>
                <a:ext cx="8868542" cy="58477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3200" i="1" smtClean="0">
                        <a:latin typeface="Cambria Math" panose="02040503050406030204" pitchFamily="18" charset="0"/>
                      </a:rPr>
                      <m:t>∃</m:t>
                    </m:r>
                  </m:oMath>
                </a14:m>
                <a:r>
                  <a:rPr lang="en-US" sz="3200" dirty="0"/>
                  <a:t> efficient</a:t>
                </a:r>
                <a:r>
                  <a:rPr lang="en-US" sz="3200" dirty="0">
                    <a:solidFill>
                      <a:schemeClr val="accent1"/>
                    </a:solidFill>
                  </a:rPr>
                  <a:t> quantum</a:t>
                </a:r>
                <a:r>
                  <a:rPr lang="en-US" sz="3200" dirty="0"/>
                  <a:t>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𝐸𝑥𝑡</m:t>
                    </m:r>
                  </m:oMath>
                </a14:m>
                <a:r>
                  <a:rPr lang="en-US" sz="3200" dirty="0"/>
                  <a:t> ,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∀</m:t>
                    </m:r>
                  </m:oMath>
                </a14:m>
                <a:r>
                  <a:rPr lang="en-US" sz="3200" dirty="0"/>
                  <a:t> efficient</a:t>
                </a:r>
                <a:r>
                  <a:rPr lang="en-US" sz="3200" dirty="0">
                    <a:solidFill>
                      <a:schemeClr val="accent1"/>
                    </a:solidFill>
                  </a:rPr>
                  <a:t> quantum</a:t>
                </a:r>
                <a:r>
                  <a:rPr lang="en-US" sz="3200" dirty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2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𝑆𝑒𝑛</m:t>
                        </m:r>
                      </m:e>
                      <m:sup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</m:oMath>
                </a14:m>
                <a:r>
                  <a:rPr lang="en-US" sz="3200" dirty="0"/>
                  <a:t>, </a:t>
                </a:r>
                <a:endParaRPr lang="en-IL" sz="3200" dirty="0"/>
              </a:p>
            </p:txBody>
          </p:sp>
        </mc:Choice>
        <mc:Fallback xmlns="">
          <p:sp>
            <p:nvSpPr>
              <p:cNvPr id="19" name="Rectangle 18">
                <a:extLst>
                  <a:ext uri="{FF2B5EF4-FFF2-40B4-BE49-F238E27FC236}">
                    <a16:creationId xmlns:a16="http://schemas.microsoft.com/office/drawing/2014/main" id="{0B9B160D-BFE3-4DFD-97DC-FB8CCF12AA9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785" y="1702923"/>
                <a:ext cx="8868542" cy="584775"/>
              </a:xfrm>
              <a:prstGeom prst="rect">
                <a:avLst/>
              </a:prstGeom>
              <a:blipFill>
                <a:blip r:embed="rId9"/>
                <a:stretch>
                  <a:fillRect t="-12500" r="-1924" b="-34375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031572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9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F6DEEBB1-7461-49AD-B216-D43D933F876B}"/>
                  </a:ext>
                </a:extLst>
              </p:cNvPr>
              <p:cNvSpPr txBox="1"/>
              <p:nvPr/>
            </p:nvSpPr>
            <p:spPr>
              <a:xfrm>
                <a:off x="7234789" y="4807075"/>
                <a:ext cx="777244" cy="52322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⟩"/>
                          <m:ctrlPr>
                            <a:rPr lang="en-US" sz="280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i="1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𝜓</m:t>
                          </m:r>
                        </m:e>
                      </m:d>
                    </m:oMath>
                  </m:oMathPara>
                </a14:m>
                <a:endParaRPr lang="en-IL" sz="2800" b="1" dirty="0"/>
              </a:p>
            </p:txBody>
          </p:sp>
        </mc:Choice>
        <mc:Fallback xmlns="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F6DEEBB1-7461-49AD-B216-D43D933F876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34789" y="4807075"/>
                <a:ext cx="777244" cy="52322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A6320C3F-AD1D-49CD-BD7E-72547C33578F}"/>
              </a:ext>
            </a:extLst>
          </p:cNvPr>
          <p:cNvCxnSpPr>
            <a:cxnSpLocks/>
            <a:endCxn id="28" idx="0"/>
          </p:cNvCxnSpPr>
          <p:nvPr/>
        </p:nvCxnSpPr>
        <p:spPr>
          <a:xfrm>
            <a:off x="9270445" y="1703833"/>
            <a:ext cx="1" cy="3213515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A54816A9-C39E-4D85-AFD9-7ECE3ED18703}"/>
                  </a:ext>
                </a:extLst>
              </p:cNvPr>
              <p:cNvSpPr txBox="1"/>
              <p:nvPr/>
            </p:nvSpPr>
            <p:spPr>
              <a:xfrm>
                <a:off x="8737944" y="4917348"/>
                <a:ext cx="1065003" cy="107721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600" b="0" i="1" smtClean="0">
                              <a:latin typeface="Cambria Math" panose="02040503050406030204" pitchFamily="18" charset="0"/>
                            </a:rPr>
                            <m:t>≈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sz="3600" b="0" i="0" smtClean="0">
                              <a:latin typeface="Cambria Math" panose="02040503050406030204" pitchFamily="18" charset="0"/>
                            </a:rPr>
                            <m:t>c</m:t>
                          </m:r>
                        </m:sub>
                      </m:sSub>
                    </m:oMath>
                  </m:oMathPara>
                </a14:m>
                <a:endParaRPr lang="en-US" sz="3600" b="0" dirty="0"/>
              </a:p>
              <a:p>
                <a:endParaRPr lang="en-US" sz="2800" b="0" dirty="0"/>
              </a:p>
            </p:txBody>
          </p:sp>
        </mc:Choice>
        <mc:Fallback xmlns="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A54816A9-C39E-4D85-AFD9-7ECE3ED1870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37944" y="4917348"/>
                <a:ext cx="1065003" cy="1077218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01C3A4B0-D8E2-429B-A0F0-35E4D590D779}"/>
              </a:ext>
            </a:extLst>
          </p:cNvPr>
          <p:cNvCxnSpPr>
            <a:cxnSpLocks/>
          </p:cNvCxnSpPr>
          <p:nvPr/>
        </p:nvCxnSpPr>
        <p:spPr>
          <a:xfrm>
            <a:off x="9270445" y="5636003"/>
            <a:ext cx="1" cy="798896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5" name="Rectangle 34">
                <a:extLst>
                  <a:ext uri="{FF2B5EF4-FFF2-40B4-BE49-F238E27FC236}">
                    <a16:creationId xmlns:a16="http://schemas.microsoft.com/office/drawing/2014/main" id="{73CDA736-5338-4FB1-9273-F06EC7896714}"/>
                  </a:ext>
                </a:extLst>
              </p:cNvPr>
              <p:cNvSpPr/>
              <p:nvPr/>
            </p:nvSpPr>
            <p:spPr>
              <a:xfrm>
                <a:off x="9640420" y="4961151"/>
                <a:ext cx="2180592" cy="64633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0" i="1" smtClean="0">
                          <a:latin typeface="Cambria Math" panose="02040503050406030204" pitchFamily="18" charset="0"/>
                        </a:rPr>
                        <m:t>𝐸𝑥𝑡</m:t>
                      </m:r>
                      <m:r>
                        <a:rPr lang="en-US" sz="3600" i="1">
                          <a:latin typeface="Cambria Math" panose="02040503050406030204" pitchFamily="18" charset="0"/>
                        </a:rPr>
                        <m:t> </m:t>
                      </m:r>
                      <m:d>
                        <m:dPr>
                          <m:ctrlPr>
                            <a:rPr lang="en-US" sz="36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sz="36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3600" b="0" i="1" smtClean="0">
                                  <a:latin typeface="Cambria Math" panose="02040503050406030204" pitchFamily="18" charset="0"/>
                                </a:rPr>
                                <m:t>𝑆𝑒𝑛</m:t>
                              </m:r>
                            </m:e>
                            <m:sup>
                              <m:r>
                                <a:rPr lang="en-US" sz="3600" i="1">
                                  <a:latin typeface="Cambria Math" panose="02040503050406030204" pitchFamily="18" charset="0"/>
                                </a:rPr>
                                <m:t>∗</m:t>
                              </m:r>
                            </m:sup>
                          </m:sSup>
                        </m:e>
                      </m:d>
                    </m:oMath>
                  </m:oMathPara>
                </a14:m>
                <a:endParaRPr lang="en-IL" sz="3600" dirty="0"/>
              </a:p>
            </p:txBody>
          </p:sp>
        </mc:Choice>
        <mc:Fallback xmlns="">
          <p:sp>
            <p:nvSpPr>
              <p:cNvPr id="35" name="Rectangle 34">
                <a:extLst>
                  <a:ext uri="{FF2B5EF4-FFF2-40B4-BE49-F238E27FC236}">
                    <a16:creationId xmlns:a16="http://schemas.microsoft.com/office/drawing/2014/main" id="{73CDA736-5338-4FB1-9273-F06EC789671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40420" y="4961151"/>
                <a:ext cx="2180592" cy="646331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9" name="Picture 2" descr="Atom, logo, media, social icon">
            <a:extLst>
              <a:ext uri="{FF2B5EF4-FFF2-40B4-BE49-F238E27FC236}">
                <a16:creationId xmlns:a16="http://schemas.microsoft.com/office/drawing/2014/main" id="{2B22F44C-ACF7-4515-870B-AE586A3624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65473" y="4652925"/>
            <a:ext cx="368659" cy="3686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F0A79DD2-BCED-4150-9C69-321466440A9B}"/>
                  </a:ext>
                </a:extLst>
              </p:cNvPr>
              <p:cNvSpPr txBox="1"/>
              <p:nvPr/>
            </p:nvSpPr>
            <p:spPr>
              <a:xfrm>
                <a:off x="3587564" y="5249582"/>
                <a:ext cx="1319050" cy="52322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dirty="0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𝑐𝑚𝑡</m:t>
                      </m:r>
                    </m:oMath>
                  </m:oMathPara>
                </a14:m>
                <a:endParaRPr lang="en-US" sz="2800" dirty="0">
                  <a:solidFill>
                    <a:schemeClr val="accent2"/>
                  </a:solidFill>
                </a:endParaRPr>
              </a:p>
            </p:txBody>
          </p:sp>
        </mc:Choice>
        <mc:Fallback xmlns="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F0A79DD2-BCED-4150-9C69-321466440A9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87564" y="5249582"/>
                <a:ext cx="1319050" cy="523220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Rectangle 33">
                <a:extLst>
                  <a:ext uri="{FF2B5EF4-FFF2-40B4-BE49-F238E27FC236}">
                    <a16:creationId xmlns:a16="http://schemas.microsoft.com/office/drawing/2014/main" id="{53E231BA-ABE3-4979-99B9-F6E6D8FE5EEF}"/>
                  </a:ext>
                </a:extLst>
              </p:cNvPr>
              <p:cNvSpPr/>
              <p:nvPr/>
            </p:nvSpPr>
            <p:spPr>
              <a:xfrm>
                <a:off x="3508161" y="6054719"/>
                <a:ext cx="1414979" cy="523220"/>
              </a:xfrm>
              <a:prstGeom prst="rect">
                <a:avLst/>
              </a:prstGeom>
              <a:ln>
                <a:solidFill>
                  <a:schemeClr val="tx1"/>
                </a:solidFill>
              </a:ln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b>
                          <m:r>
                            <a:rPr lang="en-US" sz="28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𝑐𝑚𝑡</m:t>
                          </m:r>
                        </m:sub>
                      </m:sSub>
                    </m:oMath>
                  </m:oMathPara>
                </a14:m>
                <a:endParaRPr lang="en-IL" sz="2800" dirty="0"/>
              </a:p>
            </p:txBody>
          </p:sp>
        </mc:Choice>
        <mc:Fallback xmlns="">
          <p:sp>
            <p:nvSpPr>
              <p:cNvPr id="34" name="Rectangle 33">
                <a:extLst>
                  <a:ext uri="{FF2B5EF4-FFF2-40B4-BE49-F238E27FC236}">
                    <a16:creationId xmlns:a16="http://schemas.microsoft.com/office/drawing/2014/main" id="{53E231BA-ABE3-4979-99B9-F6E6D8FE5EE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08161" y="6054719"/>
                <a:ext cx="1414979" cy="523220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6" name="Straight Arrow Connector 35">
            <a:extLst>
              <a:ext uri="{FF2B5EF4-FFF2-40B4-BE49-F238E27FC236}">
                <a16:creationId xmlns:a16="http://schemas.microsoft.com/office/drawing/2014/main" id="{B54B8604-2909-4392-962D-2DAFC8229F0C}"/>
              </a:ext>
            </a:extLst>
          </p:cNvPr>
          <p:cNvCxnSpPr>
            <a:cxnSpLocks/>
            <a:stCxn id="32" idx="2"/>
          </p:cNvCxnSpPr>
          <p:nvPr/>
        </p:nvCxnSpPr>
        <p:spPr>
          <a:xfrm>
            <a:off x="4247089" y="5772802"/>
            <a:ext cx="3966" cy="287753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Title 1">
            <a:extLst>
              <a:ext uri="{FF2B5EF4-FFF2-40B4-BE49-F238E27FC236}">
                <a16:creationId xmlns:a16="http://schemas.microsoft.com/office/drawing/2014/main" id="{E1A3D1DA-17FB-476F-9F91-571FC7D47B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3541" y="365125"/>
            <a:ext cx="10964917" cy="1325563"/>
          </a:xfrm>
        </p:spPr>
        <p:txBody>
          <a:bodyPr/>
          <a:lstStyle/>
          <a:p>
            <a:r>
              <a:rPr lang="en-US" b="1" dirty="0"/>
              <a:t>Quantumly-Extractable (Classical) Commitments</a:t>
            </a:r>
            <a:endParaRPr lang="en-IL" sz="2000" b="1" dirty="0"/>
          </a:p>
        </p:txBody>
      </p:sp>
      <p:sp>
        <p:nvSpPr>
          <p:cNvPr id="27" name="Arrow: Down 26">
            <a:extLst>
              <a:ext uri="{FF2B5EF4-FFF2-40B4-BE49-F238E27FC236}">
                <a16:creationId xmlns:a16="http://schemas.microsoft.com/office/drawing/2014/main" id="{145E1469-C2F6-4FB4-B6E4-8CF4C2BA76D7}"/>
              </a:ext>
            </a:extLst>
          </p:cNvPr>
          <p:cNvSpPr/>
          <p:nvPr/>
        </p:nvSpPr>
        <p:spPr>
          <a:xfrm rot="16200000">
            <a:off x="4094999" y="2106976"/>
            <a:ext cx="246620" cy="1962465"/>
          </a:xfrm>
          <a:prstGeom prst="downArrow">
            <a:avLst>
              <a:gd name="adj1" fmla="val 19703"/>
              <a:gd name="adj2" fmla="val 61723"/>
            </a:avLst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p:sp>
        <p:nvSpPr>
          <p:cNvPr id="33" name="Arrow: Down 32">
            <a:extLst>
              <a:ext uri="{FF2B5EF4-FFF2-40B4-BE49-F238E27FC236}">
                <a16:creationId xmlns:a16="http://schemas.microsoft.com/office/drawing/2014/main" id="{804205D5-4F2D-40F6-AA39-4B9DD42E9017}"/>
              </a:ext>
            </a:extLst>
          </p:cNvPr>
          <p:cNvSpPr/>
          <p:nvPr/>
        </p:nvSpPr>
        <p:spPr>
          <a:xfrm rot="5400000">
            <a:off x="4092341" y="2402021"/>
            <a:ext cx="246621" cy="1957152"/>
          </a:xfrm>
          <a:prstGeom prst="downArrow">
            <a:avLst>
              <a:gd name="adj1" fmla="val 19703"/>
              <a:gd name="adj2" fmla="val 61723"/>
            </a:avLst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p:sp>
        <p:nvSpPr>
          <p:cNvPr id="38" name="Arrow: Down 37">
            <a:extLst>
              <a:ext uri="{FF2B5EF4-FFF2-40B4-BE49-F238E27FC236}">
                <a16:creationId xmlns:a16="http://schemas.microsoft.com/office/drawing/2014/main" id="{A84C998D-A1B2-435F-9527-1A0F5050F757}"/>
              </a:ext>
            </a:extLst>
          </p:cNvPr>
          <p:cNvSpPr/>
          <p:nvPr/>
        </p:nvSpPr>
        <p:spPr>
          <a:xfrm rot="16200000">
            <a:off x="4107316" y="3563575"/>
            <a:ext cx="216673" cy="1957153"/>
          </a:xfrm>
          <a:prstGeom prst="downArrow">
            <a:avLst>
              <a:gd name="adj1" fmla="val 19703"/>
              <a:gd name="adj2" fmla="val 61723"/>
            </a:avLst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254D37D3-717A-433A-A96E-AF0CB6EDAD8E}"/>
              </a:ext>
            </a:extLst>
          </p:cNvPr>
          <p:cNvSpPr txBox="1"/>
          <p:nvPr/>
        </p:nvSpPr>
        <p:spPr>
          <a:xfrm>
            <a:off x="4129772" y="3451582"/>
            <a:ext cx="24558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.</a:t>
            </a:r>
          </a:p>
          <a:p>
            <a:r>
              <a:rPr lang="en-US" b="1" dirty="0"/>
              <a:t>.</a:t>
            </a:r>
          </a:p>
          <a:p>
            <a:r>
              <a:rPr lang="en-US" b="1" dirty="0"/>
              <a:t>.</a:t>
            </a:r>
            <a:endParaRPr lang="en-IL" b="1" dirty="0"/>
          </a:p>
        </p:txBody>
      </p:sp>
      <p:sp>
        <p:nvSpPr>
          <p:cNvPr id="40" name="Arrow: Down 39">
            <a:extLst>
              <a:ext uri="{FF2B5EF4-FFF2-40B4-BE49-F238E27FC236}">
                <a16:creationId xmlns:a16="http://schemas.microsoft.com/office/drawing/2014/main" id="{869F4176-26C4-43DB-8A60-CDDA66E6DA29}"/>
              </a:ext>
            </a:extLst>
          </p:cNvPr>
          <p:cNvSpPr/>
          <p:nvPr/>
        </p:nvSpPr>
        <p:spPr>
          <a:xfrm rot="16200000">
            <a:off x="6977604" y="4941401"/>
            <a:ext cx="209064" cy="254569"/>
          </a:xfrm>
          <a:prstGeom prst="downArrow">
            <a:avLst>
              <a:gd name="adj1" fmla="val 19703"/>
              <a:gd name="adj2" fmla="val 61723"/>
            </a:avLst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p:sp>
        <p:nvSpPr>
          <p:cNvPr id="41" name="Rectangle: Rounded Corners 40">
            <a:extLst>
              <a:ext uri="{FF2B5EF4-FFF2-40B4-BE49-F238E27FC236}">
                <a16:creationId xmlns:a16="http://schemas.microsoft.com/office/drawing/2014/main" id="{8D2DE273-FD7B-458F-97AD-DC619ED2D9F1}"/>
              </a:ext>
            </a:extLst>
          </p:cNvPr>
          <p:cNvSpPr/>
          <p:nvPr/>
        </p:nvSpPr>
        <p:spPr>
          <a:xfrm>
            <a:off x="1482086" y="2613116"/>
            <a:ext cx="1723613" cy="2932138"/>
          </a:xfrm>
          <a:prstGeom prst="roundRect">
            <a:avLst/>
          </a:prstGeom>
          <a:ln w="5715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FB42EAF0-1A56-418A-801A-7D15AB3B5258}"/>
                  </a:ext>
                </a:extLst>
              </p:cNvPr>
              <p:cNvSpPr txBox="1"/>
              <p:nvPr/>
            </p:nvSpPr>
            <p:spPr>
              <a:xfrm>
                <a:off x="1609622" y="3691701"/>
                <a:ext cx="1458586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0" i="1" smtClean="0">
                          <a:solidFill>
                            <a:schemeClr val="accent6"/>
                          </a:solidFill>
                          <a:latin typeface="Cambria Math" panose="02040503050406030204" pitchFamily="18" charset="0"/>
                        </a:rPr>
                        <m:t>𝑅𝑒𝑐</m:t>
                      </m:r>
                    </m:oMath>
                  </m:oMathPara>
                </a14:m>
                <a:endParaRPr lang="en-US" sz="4400" dirty="0"/>
              </a:p>
            </p:txBody>
          </p:sp>
        </mc:Choice>
        <mc:Fallback xmlns=""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FB42EAF0-1A56-418A-801A-7D15AB3B525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09622" y="3691701"/>
                <a:ext cx="1458586" cy="769441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3" name="Rectangle: Rounded Corners 42">
            <a:extLst>
              <a:ext uri="{FF2B5EF4-FFF2-40B4-BE49-F238E27FC236}">
                <a16:creationId xmlns:a16="http://schemas.microsoft.com/office/drawing/2014/main" id="{AD87F64D-7FF2-4668-892D-FA2F3407009D}"/>
              </a:ext>
            </a:extLst>
          </p:cNvPr>
          <p:cNvSpPr/>
          <p:nvPr/>
        </p:nvSpPr>
        <p:spPr>
          <a:xfrm>
            <a:off x="5212139" y="2610353"/>
            <a:ext cx="1723612" cy="2932138"/>
          </a:xfrm>
          <a:prstGeom prst="roundRect">
            <a:avLst/>
          </a:prstGeom>
          <a:ln w="57150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IL" sz="2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4" name="TextBox 43">
                <a:extLst>
                  <a:ext uri="{FF2B5EF4-FFF2-40B4-BE49-F238E27FC236}">
                    <a16:creationId xmlns:a16="http://schemas.microsoft.com/office/drawing/2014/main" id="{4CF0E2D1-2028-42F7-8A68-72462F04057C}"/>
                  </a:ext>
                </a:extLst>
              </p:cNvPr>
              <p:cNvSpPr txBox="1"/>
              <p:nvPr/>
            </p:nvSpPr>
            <p:spPr>
              <a:xfrm>
                <a:off x="5473774" y="3691701"/>
                <a:ext cx="1200340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4400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400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𝑆𝑒𝑛</m:t>
                          </m:r>
                        </m:e>
                        <m:sup>
                          <m:r>
                            <a:rPr lang="en-US" sz="4400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∗</m:t>
                          </m:r>
                        </m:sup>
                      </m:sSup>
                    </m:oMath>
                  </m:oMathPara>
                </a14:m>
                <a:endParaRPr lang="en-IL" sz="44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44" name="TextBox 43">
                <a:extLst>
                  <a:ext uri="{FF2B5EF4-FFF2-40B4-BE49-F238E27FC236}">
                    <a16:creationId xmlns:a16="http://schemas.microsoft.com/office/drawing/2014/main" id="{4CF0E2D1-2028-42F7-8A68-72462F04057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73774" y="3691701"/>
                <a:ext cx="1200340" cy="769441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5" name="Picture 2" descr="Atom, logo, media, social icon">
            <a:extLst>
              <a:ext uri="{FF2B5EF4-FFF2-40B4-BE49-F238E27FC236}">
                <a16:creationId xmlns:a16="http://schemas.microsoft.com/office/drawing/2014/main" id="{4183C77F-3046-4DA0-94F9-CB867AD33E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844" y="3228585"/>
            <a:ext cx="412200" cy="412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6" name="Arrow: Down 45">
            <a:extLst>
              <a:ext uri="{FF2B5EF4-FFF2-40B4-BE49-F238E27FC236}">
                <a16:creationId xmlns:a16="http://schemas.microsoft.com/office/drawing/2014/main" id="{722A40BB-A6DA-4529-A16F-B65CA54A0149}"/>
              </a:ext>
            </a:extLst>
          </p:cNvPr>
          <p:cNvSpPr/>
          <p:nvPr/>
        </p:nvSpPr>
        <p:spPr>
          <a:xfrm>
            <a:off x="4142125" y="4691594"/>
            <a:ext cx="209928" cy="523220"/>
          </a:xfrm>
          <a:prstGeom prst="downArrow">
            <a:avLst>
              <a:gd name="adj1" fmla="val 19703"/>
              <a:gd name="adj2" fmla="val 61723"/>
            </a:avLst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Rectangle 23">
                <a:extLst>
                  <a:ext uri="{FF2B5EF4-FFF2-40B4-BE49-F238E27FC236}">
                    <a16:creationId xmlns:a16="http://schemas.microsoft.com/office/drawing/2014/main" id="{41D7B387-64EB-464C-AD12-FB1FBC7968DB}"/>
                  </a:ext>
                </a:extLst>
              </p:cNvPr>
              <p:cNvSpPr/>
              <p:nvPr/>
            </p:nvSpPr>
            <p:spPr>
              <a:xfrm>
                <a:off x="96785" y="1702923"/>
                <a:ext cx="8868542" cy="58477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3200" i="1" smtClean="0">
                        <a:latin typeface="Cambria Math" panose="02040503050406030204" pitchFamily="18" charset="0"/>
                      </a:rPr>
                      <m:t>∃</m:t>
                    </m:r>
                  </m:oMath>
                </a14:m>
                <a:r>
                  <a:rPr lang="en-US" sz="3200" dirty="0"/>
                  <a:t> efficient</a:t>
                </a:r>
                <a:r>
                  <a:rPr lang="en-US" sz="3200" dirty="0">
                    <a:solidFill>
                      <a:schemeClr val="accent1"/>
                    </a:solidFill>
                  </a:rPr>
                  <a:t> quantum</a:t>
                </a:r>
                <a:r>
                  <a:rPr lang="en-US" sz="3200" dirty="0"/>
                  <a:t>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𝐸𝑥𝑡</m:t>
                    </m:r>
                  </m:oMath>
                </a14:m>
                <a:r>
                  <a:rPr lang="en-US" sz="3200" dirty="0"/>
                  <a:t> ,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∀</m:t>
                    </m:r>
                  </m:oMath>
                </a14:m>
                <a:r>
                  <a:rPr lang="en-US" sz="3200" dirty="0"/>
                  <a:t> efficient</a:t>
                </a:r>
                <a:r>
                  <a:rPr lang="en-US" sz="3200" dirty="0">
                    <a:solidFill>
                      <a:schemeClr val="accent1"/>
                    </a:solidFill>
                  </a:rPr>
                  <a:t> quantum</a:t>
                </a:r>
                <a:r>
                  <a:rPr lang="en-US" sz="3200" dirty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2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𝑆𝑒𝑛</m:t>
                        </m:r>
                      </m:e>
                      <m:sup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</m:oMath>
                </a14:m>
                <a:r>
                  <a:rPr lang="en-US" sz="3200" dirty="0"/>
                  <a:t>, </a:t>
                </a:r>
                <a:endParaRPr lang="en-IL" sz="3200" dirty="0"/>
              </a:p>
            </p:txBody>
          </p:sp>
        </mc:Choice>
        <mc:Fallback xmlns="">
          <p:sp>
            <p:nvSpPr>
              <p:cNvPr id="24" name="Rectangle 23">
                <a:extLst>
                  <a:ext uri="{FF2B5EF4-FFF2-40B4-BE49-F238E27FC236}">
                    <a16:creationId xmlns:a16="http://schemas.microsoft.com/office/drawing/2014/main" id="{41D7B387-64EB-464C-AD12-FB1FBC7968D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785" y="1702923"/>
                <a:ext cx="8868542" cy="584775"/>
              </a:xfrm>
              <a:prstGeom prst="rect">
                <a:avLst/>
              </a:prstGeom>
              <a:blipFill>
                <a:blip r:embed="rId11"/>
                <a:stretch>
                  <a:fillRect t="-12500" r="-1924" b="-34375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1041205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">
            <a:extLst>
              <a:ext uri="{FF2B5EF4-FFF2-40B4-BE49-F238E27FC236}">
                <a16:creationId xmlns:a16="http://schemas.microsoft.com/office/drawing/2014/main" id="{6B7C8DF5-5A38-48D9-B05D-CEC6F744D1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8127" y="350874"/>
            <a:ext cx="10875745" cy="1325563"/>
          </a:xfrm>
        </p:spPr>
        <p:txBody>
          <a:bodyPr/>
          <a:lstStyle/>
          <a:p>
            <a:r>
              <a:rPr lang="en-US" b="1" dirty="0"/>
              <a:t>Traditional Extraction Techniques</a:t>
            </a:r>
            <a:endParaRPr lang="en-IL" sz="2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571127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2355BDC7-6360-422C-95EA-C0848071E638}"/>
              </a:ext>
            </a:extLst>
          </p:cNvPr>
          <p:cNvSpPr/>
          <p:nvPr/>
        </p:nvSpPr>
        <p:spPr>
          <a:xfrm>
            <a:off x="1497966" y="2037520"/>
            <a:ext cx="1723613" cy="4072047"/>
          </a:xfrm>
          <a:prstGeom prst="roundRect">
            <a:avLst/>
          </a:prstGeom>
          <a:ln w="5715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05F5688A-1DFE-48A9-A921-72EE32EB2447}"/>
              </a:ext>
            </a:extLst>
          </p:cNvPr>
          <p:cNvSpPr/>
          <p:nvPr/>
        </p:nvSpPr>
        <p:spPr>
          <a:xfrm>
            <a:off x="8006240" y="1986300"/>
            <a:ext cx="1723612" cy="4072047"/>
          </a:xfrm>
          <a:prstGeom prst="roundRect">
            <a:avLst/>
          </a:prstGeom>
          <a:ln w="57150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0E83E734-BB83-47C2-AE86-A55E94F06BDB}"/>
                  </a:ext>
                </a:extLst>
              </p:cNvPr>
              <p:cNvSpPr txBox="1"/>
              <p:nvPr/>
            </p:nvSpPr>
            <p:spPr>
              <a:xfrm>
                <a:off x="8267876" y="2281310"/>
                <a:ext cx="1200340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4400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400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𝑆𝑒𝑛</m:t>
                          </m:r>
                        </m:e>
                        <m:sup>
                          <m:r>
                            <a:rPr lang="en-US" sz="4400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∗</m:t>
                          </m:r>
                        </m:sup>
                      </m:sSup>
                    </m:oMath>
                  </m:oMathPara>
                </a14:m>
                <a:endParaRPr lang="en-IL" sz="44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0E83E734-BB83-47C2-AE86-A55E94F06BD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67876" y="2281310"/>
                <a:ext cx="1200340" cy="769441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8CDBEA49-E8CB-4D13-AA68-90D11A49354E}"/>
                  </a:ext>
                </a:extLst>
              </p:cNvPr>
              <p:cNvSpPr txBox="1"/>
              <p:nvPr/>
            </p:nvSpPr>
            <p:spPr>
              <a:xfrm>
                <a:off x="1759602" y="2265830"/>
                <a:ext cx="1200340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0" i="1" dirty="0" smtClean="0">
                          <a:solidFill>
                            <a:schemeClr val="accent6"/>
                          </a:solidFill>
                          <a:latin typeface="Cambria Math" panose="02040503050406030204" pitchFamily="18" charset="0"/>
                        </a:rPr>
                        <m:t>𝐸𝑥𝑡</m:t>
                      </m:r>
                    </m:oMath>
                  </m:oMathPara>
                </a14:m>
                <a:endParaRPr lang="en-IL" sz="4400" dirty="0">
                  <a:solidFill>
                    <a:schemeClr val="accent6"/>
                  </a:solidFill>
                </a:endParaRPr>
              </a:p>
            </p:txBody>
          </p:sp>
        </mc:Choice>
        <mc:Fallback xmlns="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8CDBEA49-E8CB-4D13-AA68-90D11A49354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59602" y="2265830"/>
                <a:ext cx="1200340" cy="769441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4E9A1818-611D-4569-AF5B-6F17EE9BC3A3}"/>
              </a:ext>
            </a:extLst>
          </p:cNvPr>
          <p:cNvCxnSpPr>
            <a:cxnSpLocks/>
          </p:cNvCxnSpPr>
          <p:nvPr/>
        </p:nvCxnSpPr>
        <p:spPr>
          <a:xfrm>
            <a:off x="3272539" y="3595812"/>
            <a:ext cx="6733325" cy="0"/>
          </a:xfrm>
          <a:prstGeom prst="line">
            <a:avLst/>
          </a:prstGeom>
          <a:ln w="38100">
            <a:solidFill>
              <a:schemeClr val="accent1"/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8" name="Rectangle 37">
                <a:extLst>
                  <a:ext uri="{FF2B5EF4-FFF2-40B4-BE49-F238E27FC236}">
                    <a16:creationId xmlns:a16="http://schemas.microsoft.com/office/drawing/2014/main" id="{1F8C5F89-1210-4622-A935-A4FF2FF1F079}"/>
                  </a:ext>
                </a:extLst>
              </p:cNvPr>
              <p:cNvSpPr/>
              <p:nvPr/>
            </p:nvSpPr>
            <p:spPr>
              <a:xfrm>
                <a:off x="10005864" y="3254403"/>
                <a:ext cx="1516844" cy="640775"/>
              </a:xfrm>
              <a:prstGeom prst="rect">
                <a:avLst/>
              </a:prstGeom>
              <a:ln>
                <a:solidFill>
                  <a:schemeClr val="accent1"/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sz="2000" dirty="0"/>
                  <a:t>Inner state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endParaRPr lang="en-IL" sz="2000" dirty="0"/>
              </a:p>
            </p:txBody>
          </p:sp>
        </mc:Choice>
        <mc:Fallback xmlns="">
          <p:sp>
            <p:nvSpPr>
              <p:cNvPr id="38" name="Rectangle 37">
                <a:extLst>
                  <a:ext uri="{FF2B5EF4-FFF2-40B4-BE49-F238E27FC236}">
                    <a16:creationId xmlns:a16="http://schemas.microsoft.com/office/drawing/2014/main" id="{1F8C5F89-1210-4622-A935-A4FF2FF1F07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05864" y="3254403"/>
                <a:ext cx="1516844" cy="640775"/>
              </a:xfrm>
              <a:prstGeom prst="rect">
                <a:avLst/>
              </a:prstGeom>
              <a:blipFill>
                <a:blip r:embed="rId6"/>
                <a:stretch>
                  <a:fillRect t="-9346" r="-398" b="-3738"/>
                </a:stretch>
              </a:blipFill>
              <a:ln>
                <a:solidFill>
                  <a:schemeClr val="accent1"/>
                </a:solidFill>
              </a:ln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210C77D8-C1F3-4424-AEF2-BC9C5128B65F}"/>
                  </a:ext>
                </a:extLst>
              </p:cNvPr>
              <p:cNvSpPr txBox="1"/>
              <p:nvPr/>
            </p:nvSpPr>
            <p:spPr>
              <a:xfrm>
                <a:off x="5213949" y="2630223"/>
                <a:ext cx="977474" cy="52322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⋮</m:t>
                      </m:r>
                    </m:oMath>
                  </m:oMathPara>
                </a14:m>
                <a:endParaRPr lang="en-IL" sz="2800" dirty="0"/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210C77D8-C1F3-4424-AEF2-BC9C5128B65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13949" y="2630223"/>
                <a:ext cx="977474" cy="523220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Arrow: Down 16">
            <a:extLst>
              <a:ext uri="{FF2B5EF4-FFF2-40B4-BE49-F238E27FC236}">
                <a16:creationId xmlns:a16="http://schemas.microsoft.com/office/drawing/2014/main" id="{86BB7ED9-D534-4709-9F0C-4CC6433C0F53}"/>
              </a:ext>
            </a:extLst>
          </p:cNvPr>
          <p:cNvSpPr/>
          <p:nvPr/>
        </p:nvSpPr>
        <p:spPr>
          <a:xfrm rot="16200000">
            <a:off x="5482239" y="244982"/>
            <a:ext cx="263350" cy="4727342"/>
          </a:xfrm>
          <a:prstGeom prst="downArrow">
            <a:avLst>
              <a:gd name="adj1" fmla="val 19703"/>
              <a:gd name="adj2" fmla="val 61723"/>
            </a:avLst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p:sp>
        <p:nvSpPr>
          <p:cNvPr id="18" name="Arrow: Down 17">
            <a:extLst>
              <a:ext uri="{FF2B5EF4-FFF2-40B4-BE49-F238E27FC236}">
                <a16:creationId xmlns:a16="http://schemas.microsoft.com/office/drawing/2014/main" id="{44192718-C70D-4765-9474-FE93740D326E}"/>
              </a:ext>
            </a:extLst>
          </p:cNvPr>
          <p:cNvSpPr/>
          <p:nvPr/>
        </p:nvSpPr>
        <p:spPr>
          <a:xfrm rot="5400000">
            <a:off x="5485416" y="818755"/>
            <a:ext cx="263350" cy="4727342"/>
          </a:xfrm>
          <a:prstGeom prst="downArrow">
            <a:avLst>
              <a:gd name="adj1" fmla="val 19703"/>
              <a:gd name="adj2" fmla="val 61723"/>
            </a:avLst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p:sp>
        <p:nvSpPr>
          <p:cNvPr id="20" name="Title 1">
            <a:extLst>
              <a:ext uri="{FF2B5EF4-FFF2-40B4-BE49-F238E27FC236}">
                <a16:creationId xmlns:a16="http://schemas.microsoft.com/office/drawing/2014/main" id="{6B7C8DF5-5A38-48D9-B05D-CEC6F744D1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8127" y="350874"/>
            <a:ext cx="10875745" cy="1325563"/>
          </a:xfrm>
        </p:spPr>
        <p:txBody>
          <a:bodyPr/>
          <a:lstStyle/>
          <a:p>
            <a:r>
              <a:rPr lang="en-US" b="1" dirty="0"/>
              <a:t>Traditional Extraction Techniques</a:t>
            </a:r>
            <a:endParaRPr lang="en-IL" sz="2000" b="1" dirty="0">
              <a:solidFill>
                <a:srgbClr val="FF0000"/>
              </a:solidFill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560ECCD5-8135-4241-BA45-6480DCA5BF6A}"/>
              </a:ext>
            </a:extLst>
          </p:cNvPr>
          <p:cNvSpPr/>
          <p:nvPr/>
        </p:nvSpPr>
        <p:spPr>
          <a:xfrm>
            <a:off x="2562451" y="6110960"/>
            <a:ext cx="706709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/>
              <a:t>The extractor copies the inner state.</a:t>
            </a:r>
            <a:endParaRPr lang="en-IL" sz="3600" dirty="0"/>
          </a:p>
        </p:txBody>
      </p:sp>
    </p:spTree>
    <p:extLst>
      <p:ext uri="{BB962C8B-B14F-4D97-AF65-F5344CB8AC3E}">
        <p14:creationId xmlns:p14="http://schemas.microsoft.com/office/powerpoint/2010/main" val="869735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2355BDC7-6360-422C-95EA-C0848071E638}"/>
              </a:ext>
            </a:extLst>
          </p:cNvPr>
          <p:cNvSpPr/>
          <p:nvPr/>
        </p:nvSpPr>
        <p:spPr>
          <a:xfrm>
            <a:off x="1497966" y="2037520"/>
            <a:ext cx="1723613" cy="4072047"/>
          </a:xfrm>
          <a:prstGeom prst="roundRect">
            <a:avLst/>
          </a:prstGeom>
          <a:ln w="5715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05F5688A-1DFE-48A9-A921-72EE32EB2447}"/>
              </a:ext>
            </a:extLst>
          </p:cNvPr>
          <p:cNvSpPr/>
          <p:nvPr/>
        </p:nvSpPr>
        <p:spPr>
          <a:xfrm>
            <a:off x="8006240" y="1986300"/>
            <a:ext cx="1723612" cy="4072047"/>
          </a:xfrm>
          <a:prstGeom prst="roundRect">
            <a:avLst/>
          </a:prstGeom>
          <a:ln w="57150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0E83E734-BB83-47C2-AE86-A55E94F06BDB}"/>
                  </a:ext>
                </a:extLst>
              </p:cNvPr>
              <p:cNvSpPr txBox="1"/>
              <p:nvPr/>
            </p:nvSpPr>
            <p:spPr>
              <a:xfrm>
                <a:off x="8267876" y="2281310"/>
                <a:ext cx="1200340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4400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400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𝑆𝑒𝑛</m:t>
                          </m:r>
                        </m:e>
                        <m:sup>
                          <m:r>
                            <a:rPr lang="en-US" sz="4400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∗</m:t>
                          </m:r>
                        </m:sup>
                      </m:sSup>
                    </m:oMath>
                  </m:oMathPara>
                </a14:m>
                <a:endParaRPr lang="en-IL" sz="44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0E83E734-BB83-47C2-AE86-A55E94F06BD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67876" y="2281310"/>
                <a:ext cx="1200340" cy="769441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8CDBEA49-E8CB-4D13-AA68-90D11A49354E}"/>
                  </a:ext>
                </a:extLst>
              </p:cNvPr>
              <p:cNvSpPr txBox="1"/>
              <p:nvPr/>
            </p:nvSpPr>
            <p:spPr>
              <a:xfrm>
                <a:off x="1759602" y="2265830"/>
                <a:ext cx="1200340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0" i="1" dirty="0" smtClean="0">
                          <a:solidFill>
                            <a:schemeClr val="accent6"/>
                          </a:solidFill>
                          <a:latin typeface="Cambria Math" panose="02040503050406030204" pitchFamily="18" charset="0"/>
                        </a:rPr>
                        <m:t>𝐸𝑥𝑡</m:t>
                      </m:r>
                    </m:oMath>
                  </m:oMathPara>
                </a14:m>
                <a:endParaRPr lang="en-IL" sz="4400" dirty="0">
                  <a:solidFill>
                    <a:schemeClr val="accent6"/>
                  </a:solidFill>
                </a:endParaRPr>
              </a:p>
            </p:txBody>
          </p:sp>
        </mc:Choice>
        <mc:Fallback xmlns="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8CDBEA49-E8CB-4D13-AA68-90D11A49354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59602" y="2265830"/>
                <a:ext cx="1200340" cy="769441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4E9A1818-611D-4569-AF5B-6F17EE9BC3A3}"/>
              </a:ext>
            </a:extLst>
          </p:cNvPr>
          <p:cNvCxnSpPr>
            <a:cxnSpLocks/>
          </p:cNvCxnSpPr>
          <p:nvPr/>
        </p:nvCxnSpPr>
        <p:spPr>
          <a:xfrm>
            <a:off x="3272539" y="3595812"/>
            <a:ext cx="6733325" cy="0"/>
          </a:xfrm>
          <a:prstGeom prst="line">
            <a:avLst/>
          </a:prstGeom>
          <a:ln w="38100">
            <a:solidFill>
              <a:schemeClr val="accent1"/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8" name="Rectangle 37">
                <a:extLst>
                  <a:ext uri="{FF2B5EF4-FFF2-40B4-BE49-F238E27FC236}">
                    <a16:creationId xmlns:a16="http://schemas.microsoft.com/office/drawing/2014/main" id="{1F8C5F89-1210-4622-A935-A4FF2FF1F079}"/>
                  </a:ext>
                </a:extLst>
              </p:cNvPr>
              <p:cNvSpPr/>
              <p:nvPr/>
            </p:nvSpPr>
            <p:spPr>
              <a:xfrm>
                <a:off x="10005864" y="3254403"/>
                <a:ext cx="1516844" cy="640775"/>
              </a:xfrm>
              <a:prstGeom prst="rect">
                <a:avLst/>
              </a:prstGeom>
              <a:ln>
                <a:solidFill>
                  <a:schemeClr val="accent1"/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sz="2000" dirty="0"/>
                  <a:t>Inner state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endParaRPr lang="en-IL" sz="2000" dirty="0"/>
              </a:p>
            </p:txBody>
          </p:sp>
        </mc:Choice>
        <mc:Fallback xmlns="">
          <p:sp>
            <p:nvSpPr>
              <p:cNvPr id="38" name="Rectangle 37">
                <a:extLst>
                  <a:ext uri="{FF2B5EF4-FFF2-40B4-BE49-F238E27FC236}">
                    <a16:creationId xmlns:a16="http://schemas.microsoft.com/office/drawing/2014/main" id="{1F8C5F89-1210-4622-A935-A4FF2FF1F07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05864" y="3254403"/>
                <a:ext cx="1516844" cy="640775"/>
              </a:xfrm>
              <a:prstGeom prst="rect">
                <a:avLst/>
              </a:prstGeom>
              <a:blipFill>
                <a:blip r:embed="rId6"/>
                <a:stretch>
                  <a:fillRect t="-9346" r="-398" b="-3738"/>
                </a:stretch>
              </a:blipFill>
              <a:ln>
                <a:solidFill>
                  <a:schemeClr val="accent1"/>
                </a:solidFill>
              </a:ln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210C77D8-C1F3-4424-AEF2-BC9C5128B65F}"/>
                  </a:ext>
                </a:extLst>
              </p:cNvPr>
              <p:cNvSpPr txBox="1"/>
              <p:nvPr/>
            </p:nvSpPr>
            <p:spPr>
              <a:xfrm>
                <a:off x="5213949" y="2630223"/>
                <a:ext cx="977474" cy="52322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⋮</m:t>
                      </m:r>
                    </m:oMath>
                  </m:oMathPara>
                </a14:m>
                <a:endParaRPr lang="en-IL" sz="2800" dirty="0"/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210C77D8-C1F3-4424-AEF2-BC9C5128B65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13949" y="2630223"/>
                <a:ext cx="977474" cy="523220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Arrow: Down 16">
            <a:extLst>
              <a:ext uri="{FF2B5EF4-FFF2-40B4-BE49-F238E27FC236}">
                <a16:creationId xmlns:a16="http://schemas.microsoft.com/office/drawing/2014/main" id="{86BB7ED9-D534-4709-9F0C-4CC6433C0F53}"/>
              </a:ext>
            </a:extLst>
          </p:cNvPr>
          <p:cNvSpPr/>
          <p:nvPr/>
        </p:nvSpPr>
        <p:spPr>
          <a:xfrm rot="16200000">
            <a:off x="5482239" y="244982"/>
            <a:ext cx="263350" cy="4727342"/>
          </a:xfrm>
          <a:prstGeom prst="downArrow">
            <a:avLst>
              <a:gd name="adj1" fmla="val 19703"/>
              <a:gd name="adj2" fmla="val 61723"/>
            </a:avLst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p:sp>
        <p:nvSpPr>
          <p:cNvPr id="18" name="Arrow: Down 17">
            <a:extLst>
              <a:ext uri="{FF2B5EF4-FFF2-40B4-BE49-F238E27FC236}">
                <a16:creationId xmlns:a16="http://schemas.microsoft.com/office/drawing/2014/main" id="{44192718-C70D-4765-9474-FE93740D326E}"/>
              </a:ext>
            </a:extLst>
          </p:cNvPr>
          <p:cNvSpPr/>
          <p:nvPr/>
        </p:nvSpPr>
        <p:spPr>
          <a:xfrm rot="5400000">
            <a:off x="5485416" y="818755"/>
            <a:ext cx="263350" cy="4727342"/>
          </a:xfrm>
          <a:prstGeom prst="downArrow">
            <a:avLst>
              <a:gd name="adj1" fmla="val 19703"/>
              <a:gd name="adj2" fmla="val 61723"/>
            </a:avLst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p:sp>
        <p:nvSpPr>
          <p:cNvPr id="20" name="Title 1">
            <a:extLst>
              <a:ext uri="{FF2B5EF4-FFF2-40B4-BE49-F238E27FC236}">
                <a16:creationId xmlns:a16="http://schemas.microsoft.com/office/drawing/2014/main" id="{6B7C8DF5-5A38-48D9-B05D-CEC6F744D1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8127" y="350874"/>
            <a:ext cx="10875745" cy="1325563"/>
          </a:xfrm>
        </p:spPr>
        <p:txBody>
          <a:bodyPr/>
          <a:lstStyle/>
          <a:p>
            <a:r>
              <a:rPr lang="en-US" b="1" dirty="0"/>
              <a:t>Traditional Extraction Techniques</a:t>
            </a:r>
            <a:endParaRPr lang="en-IL" sz="2000" b="1" dirty="0">
              <a:solidFill>
                <a:srgbClr val="FF0000"/>
              </a:solidFill>
            </a:endParaRPr>
          </a:p>
        </p:txBody>
      </p:sp>
      <p:pic>
        <p:nvPicPr>
          <p:cNvPr id="14" name="Picture 2" descr="תוצאת תמונה עבור ‪camera‬‏">
            <a:extLst>
              <a:ext uri="{FF2B5EF4-FFF2-40B4-BE49-F238E27FC236}">
                <a16:creationId xmlns:a16="http://schemas.microsoft.com/office/drawing/2014/main" id="{CCAAA128-C6C6-45AD-8B3F-634F5C320B4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83074" y="2146492"/>
            <a:ext cx="1193643" cy="10451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47403B7F-7470-447A-878D-EEFAACB40035}"/>
              </a:ext>
            </a:extLst>
          </p:cNvPr>
          <p:cNvSpPr txBox="1"/>
          <p:nvPr/>
        </p:nvSpPr>
        <p:spPr>
          <a:xfrm>
            <a:off x="10688935" y="1535595"/>
            <a:ext cx="32931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1</a:t>
            </a:r>
            <a:endParaRPr lang="en-IL" sz="2800" dirty="0"/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E8D1FFF3-2B8A-4D27-A1F4-55765F5D0279}"/>
              </a:ext>
            </a:extLst>
          </p:cNvPr>
          <p:cNvSpPr/>
          <p:nvPr/>
        </p:nvSpPr>
        <p:spPr>
          <a:xfrm>
            <a:off x="10616364" y="1542887"/>
            <a:ext cx="499858" cy="515007"/>
          </a:xfrm>
          <a:prstGeom prst="ellipse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560ECCD5-8135-4241-BA45-6480DCA5BF6A}"/>
              </a:ext>
            </a:extLst>
          </p:cNvPr>
          <p:cNvSpPr/>
          <p:nvPr/>
        </p:nvSpPr>
        <p:spPr>
          <a:xfrm>
            <a:off x="2562451" y="6110960"/>
            <a:ext cx="706709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/>
              <a:t>The extractor copies the inner state.</a:t>
            </a:r>
            <a:endParaRPr lang="en-IL" sz="3600" dirty="0"/>
          </a:p>
        </p:txBody>
      </p:sp>
    </p:spTree>
    <p:extLst>
      <p:ext uri="{BB962C8B-B14F-4D97-AF65-F5344CB8AC3E}">
        <p14:creationId xmlns:p14="http://schemas.microsoft.com/office/powerpoint/2010/main" val="1884230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2355BDC7-6360-422C-95EA-C0848071E638}"/>
              </a:ext>
            </a:extLst>
          </p:cNvPr>
          <p:cNvSpPr/>
          <p:nvPr/>
        </p:nvSpPr>
        <p:spPr>
          <a:xfrm>
            <a:off x="1497966" y="2037520"/>
            <a:ext cx="1723613" cy="4072047"/>
          </a:xfrm>
          <a:prstGeom prst="roundRect">
            <a:avLst/>
          </a:prstGeom>
          <a:ln w="5715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05F5688A-1DFE-48A9-A921-72EE32EB2447}"/>
              </a:ext>
            </a:extLst>
          </p:cNvPr>
          <p:cNvSpPr/>
          <p:nvPr/>
        </p:nvSpPr>
        <p:spPr>
          <a:xfrm>
            <a:off x="8006240" y="1986300"/>
            <a:ext cx="1723612" cy="4072047"/>
          </a:xfrm>
          <a:prstGeom prst="roundRect">
            <a:avLst/>
          </a:prstGeom>
          <a:ln w="57150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0E83E734-BB83-47C2-AE86-A55E94F06BDB}"/>
                  </a:ext>
                </a:extLst>
              </p:cNvPr>
              <p:cNvSpPr txBox="1"/>
              <p:nvPr/>
            </p:nvSpPr>
            <p:spPr>
              <a:xfrm>
                <a:off x="8267876" y="2281310"/>
                <a:ext cx="1200340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4400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400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𝑆𝑒𝑛</m:t>
                          </m:r>
                        </m:e>
                        <m:sup>
                          <m:r>
                            <a:rPr lang="en-US" sz="4400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∗</m:t>
                          </m:r>
                        </m:sup>
                      </m:sSup>
                    </m:oMath>
                  </m:oMathPara>
                </a14:m>
                <a:endParaRPr lang="en-IL" sz="44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0E83E734-BB83-47C2-AE86-A55E94F06BD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67876" y="2281310"/>
                <a:ext cx="1200340" cy="769441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8CDBEA49-E8CB-4D13-AA68-90D11A49354E}"/>
                  </a:ext>
                </a:extLst>
              </p:cNvPr>
              <p:cNvSpPr txBox="1"/>
              <p:nvPr/>
            </p:nvSpPr>
            <p:spPr>
              <a:xfrm>
                <a:off x="1759602" y="2265830"/>
                <a:ext cx="1200340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0" i="1" dirty="0" smtClean="0">
                          <a:solidFill>
                            <a:schemeClr val="accent6"/>
                          </a:solidFill>
                          <a:latin typeface="Cambria Math" panose="02040503050406030204" pitchFamily="18" charset="0"/>
                        </a:rPr>
                        <m:t>𝐸𝑥𝑡</m:t>
                      </m:r>
                    </m:oMath>
                  </m:oMathPara>
                </a14:m>
                <a:endParaRPr lang="en-IL" sz="4400" dirty="0">
                  <a:solidFill>
                    <a:schemeClr val="accent6"/>
                  </a:solidFill>
                </a:endParaRPr>
              </a:p>
            </p:txBody>
          </p:sp>
        </mc:Choice>
        <mc:Fallback xmlns="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8CDBEA49-E8CB-4D13-AA68-90D11A49354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59602" y="2265830"/>
                <a:ext cx="1200340" cy="769441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4E9A1818-611D-4569-AF5B-6F17EE9BC3A3}"/>
              </a:ext>
            </a:extLst>
          </p:cNvPr>
          <p:cNvCxnSpPr>
            <a:cxnSpLocks/>
          </p:cNvCxnSpPr>
          <p:nvPr/>
        </p:nvCxnSpPr>
        <p:spPr>
          <a:xfrm>
            <a:off x="3272539" y="4777837"/>
            <a:ext cx="6733325" cy="0"/>
          </a:xfrm>
          <a:prstGeom prst="line">
            <a:avLst/>
          </a:prstGeom>
          <a:ln w="38100">
            <a:solidFill>
              <a:schemeClr val="accent1"/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8" name="Rectangle 37">
                <a:extLst>
                  <a:ext uri="{FF2B5EF4-FFF2-40B4-BE49-F238E27FC236}">
                    <a16:creationId xmlns:a16="http://schemas.microsoft.com/office/drawing/2014/main" id="{1F8C5F89-1210-4622-A935-A4FF2FF1F079}"/>
                  </a:ext>
                </a:extLst>
              </p:cNvPr>
              <p:cNvSpPr/>
              <p:nvPr/>
            </p:nvSpPr>
            <p:spPr>
              <a:xfrm>
                <a:off x="10005864" y="4436428"/>
                <a:ext cx="1516844" cy="640775"/>
              </a:xfrm>
              <a:prstGeom prst="rect">
                <a:avLst/>
              </a:prstGeom>
              <a:ln>
                <a:solidFill>
                  <a:schemeClr val="accent1"/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sz="2000" dirty="0"/>
                  <a:t>Inner state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endParaRPr lang="en-IL" sz="2000" dirty="0"/>
              </a:p>
            </p:txBody>
          </p:sp>
        </mc:Choice>
        <mc:Fallback xmlns="">
          <p:sp>
            <p:nvSpPr>
              <p:cNvPr id="38" name="Rectangle 37">
                <a:extLst>
                  <a:ext uri="{FF2B5EF4-FFF2-40B4-BE49-F238E27FC236}">
                    <a16:creationId xmlns:a16="http://schemas.microsoft.com/office/drawing/2014/main" id="{1F8C5F89-1210-4622-A935-A4FF2FF1F07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05864" y="4436428"/>
                <a:ext cx="1516844" cy="640775"/>
              </a:xfrm>
              <a:prstGeom prst="rect">
                <a:avLst/>
              </a:prstGeom>
              <a:blipFill>
                <a:blip r:embed="rId6"/>
                <a:stretch>
                  <a:fillRect t="-9346" r="-398" b="-4673"/>
                </a:stretch>
              </a:blipFill>
              <a:ln>
                <a:solidFill>
                  <a:schemeClr val="accent1"/>
                </a:solidFill>
              </a:ln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210C77D8-C1F3-4424-AEF2-BC9C5128B65F}"/>
                  </a:ext>
                </a:extLst>
              </p:cNvPr>
              <p:cNvSpPr txBox="1"/>
              <p:nvPr/>
            </p:nvSpPr>
            <p:spPr>
              <a:xfrm>
                <a:off x="5213949" y="2630223"/>
                <a:ext cx="977474" cy="52322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⋮</m:t>
                      </m:r>
                    </m:oMath>
                  </m:oMathPara>
                </a14:m>
                <a:endParaRPr lang="en-IL" sz="2800" dirty="0"/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210C77D8-C1F3-4424-AEF2-BC9C5128B65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13949" y="2630223"/>
                <a:ext cx="977474" cy="523220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Arrow: Down 16">
            <a:extLst>
              <a:ext uri="{FF2B5EF4-FFF2-40B4-BE49-F238E27FC236}">
                <a16:creationId xmlns:a16="http://schemas.microsoft.com/office/drawing/2014/main" id="{86BB7ED9-D534-4709-9F0C-4CC6433C0F53}"/>
              </a:ext>
            </a:extLst>
          </p:cNvPr>
          <p:cNvSpPr/>
          <p:nvPr/>
        </p:nvSpPr>
        <p:spPr>
          <a:xfrm rot="16200000">
            <a:off x="5482239" y="244982"/>
            <a:ext cx="263350" cy="4727342"/>
          </a:xfrm>
          <a:prstGeom prst="downArrow">
            <a:avLst>
              <a:gd name="adj1" fmla="val 19703"/>
              <a:gd name="adj2" fmla="val 61723"/>
            </a:avLst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p:sp>
        <p:nvSpPr>
          <p:cNvPr id="18" name="Arrow: Down 17">
            <a:extLst>
              <a:ext uri="{FF2B5EF4-FFF2-40B4-BE49-F238E27FC236}">
                <a16:creationId xmlns:a16="http://schemas.microsoft.com/office/drawing/2014/main" id="{44192718-C70D-4765-9474-FE93740D326E}"/>
              </a:ext>
            </a:extLst>
          </p:cNvPr>
          <p:cNvSpPr/>
          <p:nvPr/>
        </p:nvSpPr>
        <p:spPr>
          <a:xfrm rot="5400000">
            <a:off x="5485416" y="818755"/>
            <a:ext cx="263350" cy="4727342"/>
          </a:xfrm>
          <a:prstGeom prst="downArrow">
            <a:avLst>
              <a:gd name="adj1" fmla="val 19703"/>
              <a:gd name="adj2" fmla="val 61723"/>
            </a:avLst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p:sp>
        <p:nvSpPr>
          <p:cNvPr id="23" name="Arrow: Down 22">
            <a:extLst>
              <a:ext uri="{FF2B5EF4-FFF2-40B4-BE49-F238E27FC236}">
                <a16:creationId xmlns:a16="http://schemas.microsoft.com/office/drawing/2014/main" id="{AD2621BF-600A-4F0A-8F9B-20C2AEB40AF1}"/>
              </a:ext>
            </a:extLst>
          </p:cNvPr>
          <p:cNvSpPr/>
          <p:nvPr/>
        </p:nvSpPr>
        <p:spPr>
          <a:xfrm rot="16200000">
            <a:off x="5482240" y="1444467"/>
            <a:ext cx="263350" cy="4727342"/>
          </a:xfrm>
          <a:prstGeom prst="downArrow">
            <a:avLst>
              <a:gd name="adj1" fmla="val 19703"/>
              <a:gd name="adj2" fmla="val 61723"/>
            </a:avLst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p:sp>
        <p:nvSpPr>
          <p:cNvPr id="24" name="Arrow: Down 23">
            <a:extLst>
              <a:ext uri="{FF2B5EF4-FFF2-40B4-BE49-F238E27FC236}">
                <a16:creationId xmlns:a16="http://schemas.microsoft.com/office/drawing/2014/main" id="{1EDDA7D7-ECFC-4AD8-AF7B-80E10ACBCC59}"/>
              </a:ext>
            </a:extLst>
          </p:cNvPr>
          <p:cNvSpPr/>
          <p:nvPr/>
        </p:nvSpPr>
        <p:spPr>
          <a:xfrm rot="5400000">
            <a:off x="5485417" y="2073994"/>
            <a:ext cx="263350" cy="4727342"/>
          </a:xfrm>
          <a:prstGeom prst="downArrow">
            <a:avLst>
              <a:gd name="adj1" fmla="val 19703"/>
              <a:gd name="adj2" fmla="val 61723"/>
            </a:avLst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46A33D83-2070-49F8-992B-3E68607330DF}"/>
              </a:ext>
            </a:extLst>
          </p:cNvPr>
          <p:cNvSpPr txBox="1"/>
          <p:nvPr/>
        </p:nvSpPr>
        <p:spPr>
          <a:xfrm>
            <a:off x="2710430" y="4516218"/>
            <a:ext cx="32931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2</a:t>
            </a:r>
            <a:endParaRPr lang="en-IL" sz="2800" dirty="0"/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A93FEDF4-DCA6-4823-856E-50F222526C11}"/>
              </a:ext>
            </a:extLst>
          </p:cNvPr>
          <p:cNvSpPr/>
          <p:nvPr/>
        </p:nvSpPr>
        <p:spPr>
          <a:xfrm>
            <a:off x="2637859" y="4523510"/>
            <a:ext cx="499858" cy="515007"/>
          </a:xfrm>
          <a:prstGeom prst="ellipse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Rectangle 27">
                <a:extLst>
                  <a:ext uri="{FF2B5EF4-FFF2-40B4-BE49-F238E27FC236}">
                    <a16:creationId xmlns:a16="http://schemas.microsoft.com/office/drawing/2014/main" id="{8B86F1D3-4857-4CFE-A0E6-937826A1AE75}"/>
                  </a:ext>
                </a:extLst>
              </p:cNvPr>
              <p:cNvSpPr/>
              <p:nvPr/>
            </p:nvSpPr>
            <p:spPr>
              <a:xfrm>
                <a:off x="361845" y="6158580"/>
                <a:ext cx="11659155" cy="64633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3600" dirty="0"/>
                  <a:t>continues interaction to obtain some sensitive information </a:t>
                </a:r>
                <a14:m>
                  <m:oMath xmlns:m="http://schemas.openxmlformats.org/officeDocument/2006/math">
                    <m:r>
                      <a:rPr lang="en-US" sz="3600" b="0" i="1" smtClean="0">
                        <a:latin typeface="Cambria Math" panose="02040503050406030204" pitchFamily="18" charset="0"/>
                      </a:rPr>
                      <m:t>𝛽</m:t>
                    </m:r>
                  </m:oMath>
                </a14:m>
                <a:r>
                  <a:rPr lang="en-US" sz="3600" dirty="0"/>
                  <a:t>..</a:t>
                </a:r>
                <a:endParaRPr lang="en-IL" sz="3600" dirty="0"/>
              </a:p>
            </p:txBody>
          </p:sp>
        </mc:Choice>
        <mc:Fallback xmlns="">
          <p:sp>
            <p:nvSpPr>
              <p:cNvPr id="28" name="Rectangle 27">
                <a:extLst>
                  <a:ext uri="{FF2B5EF4-FFF2-40B4-BE49-F238E27FC236}">
                    <a16:creationId xmlns:a16="http://schemas.microsoft.com/office/drawing/2014/main" id="{8B86F1D3-4857-4CFE-A0E6-937826A1AE7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1845" y="6158580"/>
                <a:ext cx="11659155" cy="646331"/>
              </a:xfrm>
              <a:prstGeom prst="rect">
                <a:avLst/>
              </a:prstGeom>
              <a:blipFill>
                <a:blip r:embed="rId8"/>
                <a:stretch>
                  <a:fillRect l="-1568" t="-14151" r="-1516" b="-34906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B528791E-2D12-4321-A335-FB69609C683E}"/>
                  </a:ext>
                </a:extLst>
              </p:cNvPr>
              <p:cNvSpPr/>
              <p:nvPr/>
            </p:nvSpPr>
            <p:spPr>
              <a:xfrm>
                <a:off x="5391709" y="3879430"/>
                <a:ext cx="621954" cy="55399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000" b="0" i="1" smtClean="0">
                          <a:latin typeface="Cambria Math" panose="02040503050406030204" pitchFamily="18" charset="0"/>
                        </a:rPr>
                        <m:t>𝛽</m:t>
                      </m:r>
                    </m:oMath>
                  </m:oMathPara>
                </a14:m>
                <a:endParaRPr lang="en-IL" sz="3000" dirty="0"/>
              </a:p>
            </p:txBody>
          </p:sp>
        </mc:Choice>
        <mc:Fallback xmlns=""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B528791E-2D12-4321-A335-FB69609C683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91709" y="3879430"/>
                <a:ext cx="621954" cy="553998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Rectangle 28">
                <a:extLst>
                  <a:ext uri="{FF2B5EF4-FFF2-40B4-BE49-F238E27FC236}">
                    <a16:creationId xmlns:a16="http://schemas.microsoft.com/office/drawing/2014/main" id="{CDD0F62B-E4C9-4FCF-A2A5-00D59A32430B}"/>
                  </a:ext>
                </a:extLst>
              </p:cNvPr>
              <p:cNvSpPr/>
              <p:nvPr/>
            </p:nvSpPr>
            <p:spPr>
              <a:xfrm>
                <a:off x="5391709" y="3243836"/>
                <a:ext cx="621954" cy="55399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000" b="0" i="1" smtClean="0">
                          <a:latin typeface="Cambria Math" panose="02040503050406030204" pitchFamily="18" charset="0"/>
                        </a:rPr>
                        <m:t>𝛼</m:t>
                      </m:r>
                    </m:oMath>
                  </m:oMathPara>
                </a14:m>
                <a:endParaRPr lang="en-IL" sz="3000" dirty="0"/>
              </a:p>
            </p:txBody>
          </p:sp>
        </mc:Choice>
        <mc:Fallback xmlns="">
          <p:sp>
            <p:nvSpPr>
              <p:cNvPr id="29" name="Rectangle 28">
                <a:extLst>
                  <a:ext uri="{FF2B5EF4-FFF2-40B4-BE49-F238E27FC236}">
                    <a16:creationId xmlns:a16="http://schemas.microsoft.com/office/drawing/2014/main" id="{CDD0F62B-E4C9-4FCF-A2A5-00D59A32430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91709" y="3243836"/>
                <a:ext cx="621954" cy="553998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0" name="Title 1">
            <a:extLst>
              <a:ext uri="{FF2B5EF4-FFF2-40B4-BE49-F238E27FC236}">
                <a16:creationId xmlns:a16="http://schemas.microsoft.com/office/drawing/2014/main" id="{18E73E76-218A-4194-B122-55FC2AA256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8127" y="350874"/>
            <a:ext cx="10875745" cy="1325563"/>
          </a:xfrm>
        </p:spPr>
        <p:txBody>
          <a:bodyPr/>
          <a:lstStyle/>
          <a:p>
            <a:r>
              <a:rPr lang="en-US" b="1" dirty="0"/>
              <a:t>Traditional Extraction Techniques</a:t>
            </a:r>
            <a:endParaRPr lang="en-IL" sz="2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886370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2355BDC7-6360-422C-95EA-C0848071E638}"/>
              </a:ext>
            </a:extLst>
          </p:cNvPr>
          <p:cNvSpPr/>
          <p:nvPr/>
        </p:nvSpPr>
        <p:spPr>
          <a:xfrm>
            <a:off x="1497966" y="2037520"/>
            <a:ext cx="1723613" cy="4072047"/>
          </a:xfrm>
          <a:prstGeom prst="roundRect">
            <a:avLst/>
          </a:prstGeom>
          <a:ln w="5715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05F5688A-1DFE-48A9-A921-72EE32EB2447}"/>
              </a:ext>
            </a:extLst>
          </p:cNvPr>
          <p:cNvSpPr/>
          <p:nvPr/>
        </p:nvSpPr>
        <p:spPr>
          <a:xfrm>
            <a:off x="8006240" y="1986300"/>
            <a:ext cx="1723612" cy="4072047"/>
          </a:xfrm>
          <a:prstGeom prst="roundRect">
            <a:avLst/>
          </a:prstGeom>
          <a:ln w="57150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0E83E734-BB83-47C2-AE86-A55E94F06BDB}"/>
                  </a:ext>
                </a:extLst>
              </p:cNvPr>
              <p:cNvSpPr txBox="1"/>
              <p:nvPr/>
            </p:nvSpPr>
            <p:spPr>
              <a:xfrm>
                <a:off x="8267876" y="2281310"/>
                <a:ext cx="1200340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4400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400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𝑆𝑒𝑛</m:t>
                          </m:r>
                        </m:e>
                        <m:sup>
                          <m:r>
                            <a:rPr lang="en-US" sz="4400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∗</m:t>
                          </m:r>
                        </m:sup>
                      </m:sSup>
                    </m:oMath>
                  </m:oMathPara>
                </a14:m>
                <a:endParaRPr lang="en-IL" sz="44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0E83E734-BB83-47C2-AE86-A55E94F06BD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67876" y="2281310"/>
                <a:ext cx="1200340" cy="769441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8CDBEA49-E8CB-4D13-AA68-90D11A49354E}"/>
                  </a:ext>
                </a:extLst>
              </p:cNvPr>
              <p:cNvSpPr txBox="1"/>
              <p:nvPr/>
            </p:nvSpPr>
            <p:spPr>
              <a:xfrm>
                <a:off x="1759602" y="2265830"/>
                <a:ext cx="1200340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0" i="1" dirty="0" smtClean="0">
                          <a:solidFill>
                            <a:schemeClr val="accent6"/>
                          </a:solidFill>
                          <a:latin typeface="Cambria Math" panose="02040503050406030204" pitchFamily="18" charset="0"/>
                        </a:rPr>
                        <m:t>𝐸𝑥𝑡</m:t>
                      </m:r>
                    </m:oMath>
                  </m:oMathPara>
                </a14:m>
                <a:endParaRPr lang="en-IL" sz="4400" dirty="0">
                  <a:solidFill>
                    <a:schemeClr val="accent6"/>
                  </a:solidFill>
                </a:endParaRPr>
              </a:p>
            </p:txBody>
          </p:sp>
        </mc:Choice>
        <mc:Fallback xmlns="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8CDBEA49-E8CB-4D13-AA68-90D11A49354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59602" y="2265830"/>
                <a:ext cx="1200340" cy="769441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4E9A1818-611D-4569-AF5B-6F17EE9BC3A3}"/>
              </a:ext>
            </a:extLst>
          </p:cNvPr>
          <p:cNvCxnSpPr>
            <a:cxnSpLocks/>
          </p:cNvCxnSpPr>
          <p:nvPr/>
        </p:nvCxnSpPr>
        <p:spPr>
          <a:xfrm>
            <a:off x="3272539" y="3595812"/>
            <a:ext cx="6733325" cy="0"/>
          </a:xfrm>
          <a:prstGeom prst="line">
            <a:avLst/>
          </a:prstGeom>
          <a:ln w="38100">
            <a:solidFill>
              <a:schemeClr val="accent1"/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8" name="Rectangle 37">
                <a:extLst>
                  <a:ext uri="{FF2B5EF4-FFF2-40B4-BE49-F238E27FC236}">
                    <a16:creationId xmlns:a16="http://schemas.microsoft.com/office/drawing/2014/main" id="{1F8C5F89-1210-4622-A935-A4FF2FF1F079}"/>
                  </a:ext>
                </a:extLst>
              </p:cNvPr>
              <p:cNvSpPr/>
              <p:nvPr/>
            </p:nvSpPr>
            <p:spPr>
              <a:xfrm>
                <a:off x="10005864" y="3254403"/>
                <a:ext cx="1516844" cy="640775"/>
              </a:xfrm>
              <a:prstGeom prst="rect">
                <a:avLst/>
              </a:prstGeom>
              <a:ln>
                <a:solidFill>
                  <a:schemeClr val="accent1"/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sz="2000" dirty="0"/>
                  <a:t>Inner state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endParaRPr lang="en-IL" sz="2000" dirty="0"/>
              </a:p>
            </p:txBody>
          </p:sp>
        </mc:Choice>
        <mc:Fallback xmlns="">
          <p:sp>
            <p:nvSpPr>
              <p:cNvPr id="38" name="Rectangle 37">
                <a:extLst>
                  <a:ext uri="{FF2B5EF4-FFF2-40B4-BE49-F238E27FC236}">
                    <a16:creationId xmlns:a16="http://schemas.microsoft.com/office/drawing/2014/main" id="{1F8C5F89-1210-4622-A935-A4FF2FF1F07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05864" y="3254403"/>
                <a:ext cx="1516844" cy="640775"/>
              </a:xfrm>
              <a:prstGeom prst="rect">
                <a:avLst/>
              </a:prstGeom>
              <a:blipFill>
                <a:blip r:embed="rId6"/>
                <a:stretch>
                  <a:fillRect t="-9346" r="-398" b="-3738"/>
                </a:stretch>
              </a:blipFill>
              <a:ln>
                <a:solidFill>
                  <a:schemeClr val="accent1"/>
                </a:solidFill>
              </a:ln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210C77D8-C1F3-4424-AEF2-BC9C5128B65F}"/>
                  </a:ext>
                </a:extLst>
              </p:cNvPr>
              <p:cNvSpPr txBox="1"/>
              <p:nvPr/>
            </p:nvSpPr>
            <p:spPr>
              <a:xfrm>
                <a:off x="5213949" y="2630223"/>
                <a:ext cx="977474" cy="52322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⋮</m:t>
                      </m:r>
                    </m:oMath>
                  </m:oMathPara>
                </a14:m>
                <a:endParaRPr lang="en-IL" sz="2800" dirty="0"/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210C77D8-C1F3-4424-AEF2-BC9C5128B65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13949" y="2630223"/>
                <a:ext cx="977474" cy="523220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Arrow: Down 16">
            <a:extLst>
              <a:ext uri="{FF2B5EF4-FFF2-40B4-BE49-F238E27FC236}">
                <a16:creationId xmlns:a16="http://schemas.microsoft.com/office/drawing/2014/main" id="{86BB7ED9-D534-4709-9F0C-4CC6433C0F53}"/>
              </a:ext>
            </a:extLst>
          </p:cNvPr>
          <p:cNvSpPr/>
          <p:nvPr/>
        </p:nvSpPr>
        <p:spPr>
          <a:xfrm rot="16200000">
            <a:off x="5482239" y="244982"/>
            <a:ext cx="263350" cy="4727342"/>
          </a:xfrm>
          <a:prstGeom prst="downArrow">
            <a:avLst>
              <a:gd name="adj1" fmla="val 19703"/>
              <a:gd name="adj2" fmla="val 61723"/>
            </a:avLst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p:sp>
        <p:nvSpPr>
          <p:cNvPr id="18" name="Arrow: Down 17">
            <a:extLst>
              <a:ext uri="{FF2B5EF4-FFF2-40B4-BE49-F238E27FC236}">
                <a16:creationId xmlns:a16="http://schemas.microsoft.com/office/drawing/2014/main" id="{44192718-C70D-4765-9474-FE93740D326E}"/>
              </a:ext>
            </a:extLst>
          </p:cNvPr>
          <p:cNvSpPr/>
          <p:nvPr/>
        </p:nvSpPr>
        <p:spPr>
          <a:xfrm rot="5400000">
            <a:off x="5485416" y="818755"/>
            <a:ext cx="263350" cy="4727342"/>
          </a:xfrm>
          <a:prstGeom prst="downArrow">
            <a:avLst>
              <a:gd name="adj1" fmla="val 19703"/>
              <a:gd name="adj2" fmla="val 61723"/>
            </a:avLst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47403B7F-7470-447A-878D-EEFAACB40035}"/>
              </a:ext>
            </a:extLst>
          </p:cNvPr>
          <p:cNvSpPr txBox="1"/>
          <p:nvPr/>
        </p:nvSpPr>
        <p:spPr>
          <a:xfrm>
            <a:off x="10688935" y="2539199"/>
            <a:ext cx="32931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3</a:t>
            </a:r>
            <a:endParaRPr lang="en-IL" sz="2800" dirty="0"/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E8D1FFF3-2B8A-4D27-A1F4-55765F5D0279}"/>
              </a:ext>
            </a:extLst>
          </p:cNvPr>
          <p:cNvSpPr/>
          <p:nvPr/>
        </p:nvSpPr>
        <p:spPr>
          <a:xfrm>
            <a:off x="10616364" y="2546491"/>
            <a:ext cx="499858" cy="515007"/>
          </a:xfrm>
          <a:prstGeom prst="ellipse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Rectangle 21">
                <a:extLst>
                  <a:ext uri="{FF2B5EF4-FFF2-40B4-BE49-F238E27FC236}">
                    <a16:creationId xmlns:a16="http://schemas.microsoft.com/office/drawing/2014/main" id="{560ECCD5-8135-4241-BA45-6480DCA5BF6A}"/>
                  </a:ext>
                </a:extLst>
              </p:cNvPr>
              <p:cNvSpPr/>
              <p:nvPr/>
            </p:nvSpPr>
            <p:spPr>
              <a:xfrm>
                <a:off x="1435455" y="6096264"/>
                <a:ext cx="9321088" cy="64633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3600" dirty="0"/>
                  <a:t>Using the copy from before, </a:t>
                </a:r>
                <a14:m>
                  <m:oMath xmlns:m="http://schemas.openxmlformats.org/officeDocument/2006/math">
                    <m:r>
                      <a:rPr lang="en-US" sz="3600" i="1" dirty="0">
                        <a:solidFill>
                          <a:schemeClr val="accent6"/>
                        </a:solidFill>
                        <a:latin typeface="Cambria Math" panose="02040503050406030204" pitchFamily="18" charset="0"/>
                      </a:rPr>
                      <m:t>𝐸𝑥𝑡</m:t>
                    </m:r>
                  </m:oMath>
                </a14:m>
                <a:r>
                  <a:rPr lang="en-US" sz="3600" dirty="0"/>
                  <a:t> “rewinds”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600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600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𝑆𝑒𝑛</m:t>
                        </m:r>
                      </m:e>
                      <m:sup>
                        <m:r>
                          <a:rPr lang="en-US" sz="3600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</m:oMath>
                </a14:m>
                <a:r>
                  <a:rPr lang="en-US" sz="3600" dirty="0"/>
                  <a:t>.</a:t>
                </a:r>
                <a:endParaRPr lang="en-IL" sz="3600" dirty="0"/>
              </a:p>
            </p:txBody>
          </p:sp>
        </mc:Choice>
        <mc:Fallback xmlns="">
          <p:sp>
            <p:nvSpPr>
              <p:cNvPr id="22" name="Rectangle 21">
                <a:extLst>
                  <a:ext uri="{FF2B5EF4-FFF2-40B4-BE49-F238E27FC236}">
                    <a16:creationId xmlns:a16="http://schemas.microsoft.com/office/drawing/2014/main" id="{560ECCD5-8135-4241-BA45-6480DCA5BF6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35455" y="6096264"/>
                <a:ext cx="9321088" cy="646331"/>
              </a:xfrm>
              <a:prstGeom prst="rect">
                <a:avLst/>
              </a:prstGeom>
              <a:blipFill>
                <a:blip r:embed="rId8"/>
                <a:stretch>
                  <a:fillRect l="-1961" t="-14151" r="-1373" b="-34906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735FA782-F136-4F77-8BEC-52E070ACE0EC}"/>
              </a:ext>
            </a:extLst>
          </p:cNvPr>
          <p:cNvCxnSpPr>
            <a:cxnSpLocks/>
          </p:cNvCxnSpPr>
          <p:nvPr/>
        </p:nvCxnSpPr>
        <p:spPr>
          <a:xfrm flipV="1">
            <a:off x="10756543" y="3895178"/>
            <a:ext cx="0" cy="1019722"/>
          </a:xfrm>
          <a:prstGeom prst="line">
            <a:avLst/>
          </a:prstGeom>
          <a:ln w="28575">
            <a:solidFill>
              <a:srgbClr val="FF99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EB9CDE2B-02CC-440F-85FD-B77F557A260E}"/>
              </a:ext>
            </a:extLst>
          </p:cNvPr>
          <p:cNvCxnSpPr>
            <a:cxnSpLocks/>
          </p:cNvCxnSpPr>
          <p:nvPr/>
        </p:nvCxnSpPr>
        <p:spPr>
          <a:xfrm flipV="1">
            <a:off x="10684281" y="3912312"/>
            <a:ext cx="72262" cy="74334"/>
          </a:xfrm>
          <a:prstGeom prst="line">
            <a:avLst/>
          </a:prstGeom>
          <a:ln w="28575">
            <a:solidFill>
              <a:srgbClr val="FF99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F69F89C3-A8B0-4BB5-8E58-7786A2BF65F9}"/>
              </a:ext>
            </a:extLst>
          </p:cNvPr>
          <p:cNvCxnSpPr>
            <a:cxnSpLocks/>
          </p:cNvCxnSpPr>
          <p:nvPr/>
        </p:nvCxnSpPr>
        <p:spPr>
          <a:xfrm>
            <a:off x="10745432" y="3900844"/>
            <a:ext cx="89450" cy="85802"/>
          </a:xfrm>
          <a:prstGeom prst="line">
            <a:avLst/>
          </a:prstGeom>
          <a:ln w="28575">
            <a:solidFill>
              <a:srgbClr val="FF99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itle 1">
            <a:extLst>
              <a:ext uri="{FF2B5EF4-FFF2-40B4-BE49-F238E27FC236}">
                <a16:creationId xmlns:a16="http://schemas.microsoft.com/office/drawing/2014/main" id="{BD58D758-478A-484A-8DB7-5A1221F245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8127" y="350874"/>
            <a:ext cx="10875745" cy="1325563"/>
          </a:xfrm>
        </p:spPr>
        <p:txBody>
          <a:bodyPr/>
          <a:lstStyle/>
          <a:p>
            <a:r>
              <a:rPr lang="en-US" b="1" dirty="0"/>
              <a:t>Traditional Extraction Techniques</a:t>
            </a:r>
            <a:endParaRPr lang="en-IL" sz="2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808363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A5297D-ABCA-46C6-AFFD-C1E926E176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 b="1" dirty="0"/>
              <a:t>Zero-Knowledge Protocols </a:t>
            </a:r>
            <a:r>
              <a:rPr lang="en-US" sz="2800" b="1" dirty="0"/>
              <a:t>[Goldwasser, </a:t>
            </a:r>
            <a:r>
              <a:rPr lang="en-US" sz="2800" b="1" dirty="0" err="1"/>
              <a:t>Micali</a:t>
            </a:r>
            <a:r>
              <a:rPr lang="en-US" sz="2800" b="1" dirty="0"/>
              <a:t>, </a:t>
            </a:r>
            <a:r>
              <a:rPr lang="en-US" sz="2800" b="1" dirty="0" err="1"/>
              <a:t>Rackoff</a:t>
            </a:r>
            <a:r>
              <a:rPr lang="en-US" sz="2800" b="1" dirty="0"/>
              <a:t> 85]</a:t>
            </a:r>
            <a:endParaRPr lang="en-IL" sz="2800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7E9531A3-A4B4-4E3F-8321-C97E459833FB}"/>
                  </a:ext>
                </a:extLst>
              </p:cNvPr>
              <p:cNvSpPr txBox="1"/>
              <p:nvPr/>
            </p:nvSpPr>
            <p:spPr>
              <a:xfrm>
                <a:off x="5416368" y="2483385"/>
                <a:ext cx="1353954" cy="69570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𝑥</m:t>
                      </m:r>
                      <m:limUpp>
                        <m:limUpp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limUpp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∈</m:t>
                          </m:r>
                        </m:e>
                        <m:lim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?</m:t>
                          </m:r>
                        </m:lim>
                      </m:limUpp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𝐿</m:t>
                      </m:r>
                    </m:oMath>
                  </m:oMathPara>
                </a14:m>
                <a:endParaRPr lang="en-US" sz="2800" b="0" dirty="0"/>
              </a:p>
            </p:txBody>
          </p:sp>
        </mc:Choice>
        <mc:Fallback xmlns="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7E9531A3-A4B4-4E3F-8321-C97E459833F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16368" y="2483385"/>
                <a:ext cx="1353954" cy="695703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D39EDA4F-95D3-41A6-9E39-3029B2E4E465}"/>
              </a:ext>
            </a:extLst>
          </p:cNvPr>
          <p:cNvSpPr/>
          <p:nvPr/>
        </p:nvSpPr>
        <p:spPr>
          <a:xfrm>
            <a:off x="2378545" y="2830597"/>
            <a:ext cx="1723613" cy="2932138"/>
          </a:xfrm>
          <a:prstGeom prst="roundRect">
            <a:avLst/>
          </a:prstGeom>
          <a:ln w="57150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9A4B8193-7C06-4914-9B00-8D290C5B226D}"/>
              </a:ext>
            </a:extLst>
          </p:cNvPr>
          <p:cNvSpPr/>
          <p:nvPr/>
        </p:nvSpPr>
        <p:spPr>
          <a:xfrm>
            <a:off x="8084531" y="2827834"/>
            <a:ext cx="1723612" cy="2932138"/>
          </a:xfrm>
          <a:prstGeom prst="roundRect">
            <a:avLst/>
          </a:prstGeom>
          <a:ln w="57150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p:sp>
        <p:nvSpPr>
          <p:cNvPr id="19" name="Arrow: Down 18">
            <a:extLst>
              <a:ext uri="{FF2B5EF4-FFF2-40B4-BE49-F238E27FC236}">
                <a16:creationId xmlns:a16="http://schemas.microsoft.com/office/drawing/2014/main" id="{99F4C6F4-F70F-484E-B807-34ADE721761B}"/>
              </a:ext>
            </a:extLst>
          </p:cNvPr>
          <p:cNvSpPr/>
          <p:nvPr/>
        </p:nvSpPr>
        <p:spPr>
          <a:xfrm rot="16200000">
            <a:off x="5985008" y="1330907"/>
            <a:ext cx="216674" cy="3919620"/>
          </a:xfrm>
          <a:prstGeom prst="downArrow">
            <a:avLst>
              <a:gd name="adj1" fmla="val 19703"/>
              <a:gd name="adj2" fmla="val 61723"/>
            </a:avLst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>
              <a:solidFill>
                <a:schemeClr val="tx1"/>
              </a:solidFill>
            </a:endParaRPr>
          </a:p>
        </p:txBody>
      </p:sp>
      <p:sp>
        <p:nvSpPr>
          <p:cNvPr id="20" name="Arrow: Down 19">
            <a:extLst>
              <a:ext uri="{FF2B5EF4-FFF2-40B4-BE49-F238E27FC236}">
                <a16:creationId xmlns:a16="http://schemas.microsoft.com/office/drawing/2014/main" id="{BD8C5C9E-A644-4F64-8EBB-890040ED2A41}"/>
              </a:ext>
            </a:extLst>
          </p:cNvPr>
          <p:cNvSpPr/>
          <p:nvPr/>
        </p:nvSpPr>
        <p:spPr>
          <a:xfrm rot="5400000">
            <a:off x="5985008" y="1623295"/>
            <a:ext cx="216674" cy="3919620"/>
          </a:xfrm>
          <a:prstGeom prst="downArrow">
            <a:avLst>
              <a:gd name="adj1" fmla="val 19703"/>
              <a:gd name="adj2" fmla="val 61723"/>
            </a:avLst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p:sp>
        <p:nvSpPr>
          <p:cNvPr id="26" name="Arrow: Down 25">
            <a:extLst>
              <a:ext uri="{FF2B5EF4-FFF2-40B4-BE49-F238E27FC236}">
                <a16:creationId xmlns:a16="http://schemas.microsoft.com/office/drawing/2014/main" id="{8D94F4C0-1641-4F61-8F82-30131616B03D}"/>
              </a:ext>
            </a:extLst>
          </p:cNvPr>
          <p:cNvSpPr/>
          <p:nvPr/>
        </p:nvSpPr>
        <p:spPr>
          <a:xfrm rot="16200000">
            <a:off x="5985008" y="2799823"/>
            <a:ext cx="216674" cy="3919620"/>
          </a:xfrm>
          <a:prstGeom prst="downArrow">
            <a:avLst>
              <a:gd name="adj1" fmla="val 19703"/>
              <a:gd name="adj2" fmla="val 61723"/>
            </a:avLst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A2F2E74D-513E-49D7-9BB5-3EE4DE7CF922}"/>
              </a:ext>
            </a:extLst>
          </p:cNvPr>
          <p:cNvSpPr txBox="1"/>
          <p:nvPr/>
        </p:nvSpPr>
        <p:spPr>
          <a:xfrm>
            <a:off x="5972158" y="3669063"/>
            <a:ext cx="24558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.</a:t>
            </a:r>
          </a:p>
          <a:p>
            <a:r>
              <a:rPr lang="en-US" b="1" dirty="0"/>
              <a:t>.</a:t>
            </a:r>
          </a:p>
          <a:p>
            <a:r>
              <a:rPr lang="en-US" b="1" dirty="0"/>
              <a:t>.</a:t>
            </a:r>
            <a:endParaRPr lang="en-IL" b="1" dirty="0"/>
          </a:p>
        </p:txBody>
      </p:sp>
      <p:sp>
        <p:nvSpPr>
          <p:cNvPr id="29" name="Arrow: Down 28">
            <a:extLst>
              <a:ext uri="{FF2B5EF4-FFF2-40B4-BE49-F238E27FC236}">
                <a16:creationId xmlns:a16="http://schemas.microsoft.com/office/drawing/2014/main" id="{076FC68D-F408-41DB-A7EC-EE7DBFD14212}"/>
              </a:ext>
            </a:extLst>
          </p:cNvPr>
          <p:cNvSpPr/>
          <p:nvPr/>
        </p:nvSpPr>
        <p:spPr>
          <a:xfrm rot="16200000">
            <a:off x="9905942" y="5102936"/>
            <a:ext cx="218142" cy="375540"/>
          </a:xfrm>
          <a:prstGeom prst="downArrow">
            <a:avLst>
              <a:gd name="adj1" fmla="val 19703"/>
              <a:gd name="adj2" fmla="val 61723"/>
            </a:avLst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23EEB7D7-7CB7-49F0-9BA8-FD38DC332FC1}"/>
              </a:ext>
            </a:extLst>
          </p:cNvPr>
          <p:cNvSpPr txBox="1"/>
          <p:nvPr/>
        </p:nvSpPr>
        <p:spPr>
          <a:xfrm>
            <a:off x="10221883" y="5059873"/>
            <a:ext cx="280043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Accept/Reject</a:t>
            </a:r>
            <a:endParaRPr lang="en-IL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9F3466B2-3F6D-4BF8-915F-0DEC8A58B62C}"/>
                  </a:ext>
                </a:extLst>
              </p:cNvPr>
              <p:cNvSpPr txBox="1"/>
              <p:nvPr/>
            </p:nvSpPr>
            <p:spPr>
              <a:xfrm>
                <a:off x="2580826" y="3044279"/>
                <a:ext cx="1319050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0" i="1" dirty="0" smtClean="0">
                          <a:latin typeface="Cambria Math" panose="02040503050406030204" pitchFamily="18" charset="0"/>
                        </a:rPr>
                        <m:t>𝑃</m:t>
                      </m:r>
                    </m:oMath>
                  </m:oMathPara>
                </a14:m>
                <a:endParaRPr lang="en-US" sz="4400" dirty="0"/>
              </a:p>
            </p:txBody>
          </p:sp>
        </mc:Choice>
        <mc:Fallback xmlns="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9F3466B2-3F6D-4BF8-915F-0DEC8A58B62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80826" y="3044279"/>
                <a:ext cx="1319050" cy="769441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18724792-2D57-4AA3-8ED4-1C965ABCFB5E}"/>
                  </a:ext>
                </a:extLst>
              </p:cNvPr>
              <p:cNvSpPr txBox="1"/>
              <p:nvPr/>
            </p:nvSpPr>
            <p:spPr>
              <a:xfrm>
                <a:off x="8236101" y="3044278"/>
                <a:ext cx="1420471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0" i="1" dirty="0" smtClean="0">
                          <a:latin typeface="Cambria Math" panose="02040503050406030204" pitchFamily="18" charset="0"/>
                        </a:rPr>
                        <m:t>𝑉</m:t>
                      </m:r>
                    </m:oMath>
                  </m:oMathPara>
                </a14:m>
                <a:endParaRPr lang="en-IL" sz="4400" dirty="0"/>
              </a:p>
            </p:txBody>
          </p:sp>
        </mc:Choice>
        <mc:Fallback xmlns=""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18724792-2D57-4AA3-8ED4-1C965ABCFB5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36101" y="3044278"/>
                <a:ext cx="1420471" cy="769441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870704EA-0E7A-489E-8E33-1CC034BF7F63}"/>
                  </a:ext>
                </a:extLst>
              </p:cNvPr>
              <p:cNvSpPr/>
              <p:nvPr/>
            </p:nvSpPr>
            <p:spPr>
              <a:xfrm>
                <a:off x="838200" y="1739973"/>
                <a:ext cx="1954521" cy="64633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i="1" smtClean="0">
                          <a:latin typeface="Cambria Math" panose="02040503050406030204" pitchFamily="18" charset="0"/>
                        </a:rPr>
                        <m:t>𝐿</m:t>
                      </m:r>
                      <m:r>
                        <a:rPr lang="en-US" sz="3600" b="0" i="1" smtClean="0">
                          <a:latin typeface="Cambria Math" panose="02040503050406030204" pitchFamily="18" charset="0"/>
                        </a:rPr>
                        <m:t>∈</m:t>
                      </m:r>
                      <m:r>
                        <a:rPr lang="en-US" sz="3600" b="0" i="1" smtClean="0">
                          <a:latin typeface="Cambria Math" panose="02040503050406030204" pitchFamily="18" charset="0"/>
                        </a:rPr>
                        <m:t>𝑁𝑃</m:t>
                      </m:r>
                    </m:oMath>
                  </m:oMathPara>
                </a14:m>
                <a:endParaRPr lang="en-IL" sz="3600" dirty="0"/>
              </a:p>
            </p:txBody>
          </p:sp>
        </mc:Choice>
        <mc:Fallback xmlns="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870704EA-0E7A-489E-8E33-1CC034BF7F6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1739973"/>
                <a:ext cx="1954521" cy="646331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8496401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2355BDC7-6360-422C-95EA-C0848071E638}"/>
              </a:ext>
            </a:extLst>
          </p:cNvPr>
          <p:cNvSpPr/>
          <p:nvPr/>
        </p:nvSpPr>
        <p:spPr>
          <a:xfrm>
            <a:off x="1497966" y="2037520"/>
            <a:ext cx="1723613" cy="4072047"/>
          </a:xfrm>
          <a:prstGeom prst="roundRect">
            <a:avLst/>
          </a:prstGeom>
          <a:ln w="5715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05F5688A-1DFE-48A9-A921-72EE32EB2447}"/>
              </a:ext>
            </a:extLst>
          </p:cNvPr>
          <p:cNvSpPr/>
          <p:nvPr/>
        </p:nvSpPr>
        <p:spPr>
          <a:xfrm>
            <a:off x="8006240" y="1986300"/>
            <a:ext cx="1723612" cy="4072047"/>
          </a:xfrm>
          <a:prstGeom prst="roundRect">
            <a:avLst/>
          </a:prstGeom>
          <a:ln w="57150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0E83E734-BB83-47C2-AE86-A55E94F06BDB}"/>
                  </a:ext>
                </a:extLst>
              </p:cNvPr>
              <p:cNvSpPr txBox="1"/>
              <p:nvPr/>
            </p:nvSpPr>
            <p:spPr>
              <a:xfrm>
                <a:off x="8267876" y="2281310"/>
                <a:ext cx="1200340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4400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400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𝑆𝑒𝑛</m:t>
                          </m:r>
                        </m:e>
                        <m:sup>
                          <m:r>
                            <a:rPr lang="en-US" sz="4400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∗</m:t>
                          </m:r>
                        </m:sup>
                      </m:sSup>
                    </m:oMath>
                  </m:oMathPara>
                </a14:m>
                <a:endParaRPr lang="en-IL" sz="44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0E83E734-BB83-47C2-AE86-A55E94F06BD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67876" y="2281310"/>
                <a:ext cx="1200340" cy="769441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8CDBEA49-E8CB-4D13-AA68-90D11A49354E}"/>
                  </a:ext>
                </a:extLst>
              </p:cNvPr>
              <p:cNvSpPr txBox="1"/>
              <p:nvPr/>
            </p:nvSpPr>
            <p:spPr>
              <a:xfrm>
                <a:off x="1759602" y="2265830"/>
                <a:ext cx="1200340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0" i="1" dirty="0" smtClean="0">
                          <a:solidFill>
                            <a:schemeClr val="accent6"/>
                          </a:solidFill>
                          <a:latin typeface="Cambria Math" panose="02040503050406030204" pitchFamily="18" charset="0"/>
                        </a:rPr>
                        <m:t>𝐸𝑥𝑡</m:t>
                      </m:r>
                    </m:oMath>
                  </m:oMathPara>
                </a14:m>
                <a:endParaRPr lang="en-IL" sz="4400" dirty="0">
                  <a:solidFill>
                    <a:schemeClr val="accent6"/>
                  </a:solidFill>
                </a:endParaRPr>
              </a:p>
            </p:txBody>
          </p:sp>
        </mc:Choice>
        <mc:Fallback xmlns="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8CDBEA49-E8CB-4D13-AA68-90D11A49354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59602" y="2265830"/>
                <a:ext cx="1200340" cy="769441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4E9A1818-611D-4569-AF5B-6F17EE9BC3A3}"/>
              </a:ext>
            </a:extLst>
          </p:cNvPr>
          <p:cNvCxnSpPr>
            <a:cxnSpLocks/>
          </p:cNvCxnSpPr>
          <p:nvPr/>
        </p:nvCxnSpPr>
        <p:spPr>
          <a:xfrm>
            <a:off x="3272539" y="4610565"/>
            <a:ext cx="6733325" cy="0"/>
          </a:xfrm>
          <a:prstGeom prst="line">
            <a:avLst/>
          </a:prstGeom>
          <a:ln w="38100">
            <a:solidFill>
              <a:schemeClr val="accent1"/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8" name="Rectangle 37">
                <a:extLst>
                  <a:ext uri="{FF2B5EF4-FFF2-40B4-BE49-F238E27FC236}">
                    <a16:creationId xmlns:a16="http://schemas.microsoft.com/office/drawing/2014/main" id="{1F8C5F89-1210-4622-A935-A4FF2FF1F079}"/>
                  </a:ext>
                </a:extLst>
              </p:cNvPr>
              <p:cNvSpPr/>
              <p:nvPr/>
            </p:nvSpPr>
            <p:spPr>
              <a:xfrm>
                <a:off x="10005864" y="4269156"/>
                <a:ext cx="1516844" cy="640775"/>
              </a:xfrm>
              <a:prstGeom prst="rect">
                <a:avLst/>
              </a:prstGeom>
              <a:ln>
                <a:solidFill>
                  <a:schemeClr val="accent1"/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sz="2000" dirty="0"/>
                  <a:t>Inner state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𝑙𝑎𝑠𝑡</m:t>
                        </m:r>
                      </m:sub>
                    </m:sSub>
                  </m:oMath>
                </a14:m>
                <a:endParaRPr lang="en-IL" sz="2000" dirty="0"/>
              </a:p>
            </p:txBody>
          </p:sp>
        </mc:Choice>
        <mc:Fallback xmlns="">
          <p:sp>
            <p:nvSpPr>
              <p:cNvPr id="38" name="Rectangle 37">
                <a:extLst>
                  <a:ext uri="{FF2B5EF4-FFF2-40B4-BE49-F238E27FC236}">
                    <a16:creationId xmlns:a16="http://schemas.microsoft.com/office/drawing/2014/main" id="{1F8C5F89-1210-4622-A935-A4FF2FF1F07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05864" y="4269156"/>
                <a:ext cx="1516844" cy="640775"/>
              </a:xfrm>
              <a:prstGeom prst="rect">
                <a:avLst/>
              </a:prstGeom>
              <a:blipFill>
                <a:blip r:embed="rId6"/>
                <a:stretch>
                  <a:fillRect t="-8411" r="-398" b="-5607"/>
                </a:stretch>
              </a:blipFill>
              <a:ln>
                <a:solidFill>
                  <a:schemeClr val="accent1"/>
                </a:solidFill>
              </a:ln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210C77D8-C1F3-4424-AEF2-BC9C5128B65F}"/>
                  </a:ext>
                </a:extLst>
              </p:cNvPr>
              <p:cNvSpPr txBox="1"/>
              <p:nvPr/>
            </p:nvSpPr>
            <p:spPr>
              <a:xfrm>
                <a:off x="5213949" y="2630223"/>
                <a:ext cx="977474" cy="52322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⋮</m:t>
                      </m:r>
                    </m:oMath>
                  </m:oMathPara>
                </a14:m>
                <a:endParaRPr lang="en-IL" sz="2800" dirty="0"/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210C77D8-C1F3-4424-AEF2-BC9C5128B65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13949" y="2630223"/>
                <a:ext cx="977474" cy="523220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Arrow: Down 16">
            <a:extLst>
              <a:ext uri="{FF2B5EF4-FFF2-40B4-BE49-F238E27FC236}">
                <a16:creationId xmlns:a16="http://schemas.microsoft.com/office/drawing/2014/main" id="{86BB7ED9-D534-4709-9F0C-4CC6433C0F53}"/>
              </a:ext>
            </a:extLst>
          </p:cNvPr>
          <p:cNvSpPr/>
          <p:nvPr/>
        </p:nvSpPr>
        <p:spPr>
          <a:xfrm rot="16200000">
            <a:off x="5482239" y="244982"/>
            <a:ext cx="263350" cy="4727342"/>
          </a:xfrm>
          <a:prstGeom prst="downArrow">
            <a:avLst>
              <a:gd name="adj1" fmla="val 19703"/>
              <a:gd name="adj2" fmla="val 61723"/>
            </a:avLst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p:sp>
        <p:nvSpPr>
          <p:cNvPr id="18" name="Arrow: Down 17">
            <a:extLst>
              <a:ext uri="{FF2B5EF4-FFF2-40B4-BE49-F238E27FC236}">
                <a16:creationId xmlns:a16="http://schemas.microsoft.com/office/drawing/2014/main" id="{44192718-C70D-4765-9474-FE93740D326E}"/>
              </a:ext>
            </a:extLst>
          </p:cNvPr>
          <p:cNvSpPr/>
          <p:nvPr/>
        </p:nvSpPr>
        <p:spPr>
          <a:xfrm rot="5400000">
            <a:off x="5485416" y="818755"/>
            <a:ext cx="263350" cy="4727342"/>
          </a:xfrm>
          <a:prstGeom prst="downArrow">
            <a:avLst>
              <a:gd name="adj1" fmla="val 19703"/>
              <a:gd name="adj2" fmla="val 61723"/>
            </a:avLst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47403B7F-7470-447A-878D-EEFAACB40035}"/>
              </a:ext>
            </a:extLst>
          </p:cNvPr>
          <p:cNvSpPr txBox="1"/>
          <p:nvPr/>
        </p:nvSpPr>
        <p:spPr>
          <a:xfrm>
            <a:off x="10579180" y="3675017"/>
            <a:ext cx="32931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4</a:t>
            </a:r>
            <a:endParaRPr lang="en-IL" sz="2800" dirty="0"/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E8D1FFF3-2B8A-4D27-A1F4-55765F5D0279}"/>
              </a:ext>
            </a:extLst>
          </p:cNvPr>
          <p:cNvSpPr/>
          <p:nvPr/>
        </p:nvSpPr>
        <p:spPr>
          <a:xfrm>
            <a:off x="10506609" y="3682309"/>
            <a:ext cx="499858" cy="515007"/>
          </a:xfrm>
          <a:prstGeom prst="ellipse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Rectangle 21">
                <a:extLst>
                  <a:ext uri="{FF2B5EF4-FFF2-40B4-BE49-F238E27FC236}">
                    <a16:creationId xmlns:a16="http://schemas.microsoft.com/office/drawing/2014/main" id="{560ECCD5-8135-4241-BA45-6480DCA5BF6A}"/>
                  </a:ext>
                </a:extLst>
              </p:cNvPr>
              <p:cNvSpPr/>
              <p:nvPr/>
            </p:nvSpPr>
            <p:spPr>
              <a:xfrm>
                <a:off x="1741613" y="6169335"/>
                <a:ext cx="8708771" cy="64633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3600" dirty="0"/>
                  <a:t>Uses </a:t>
                </a:r>
                <a14:m>
                  <m:oMath xmlns:m="http://schemas.openxmlformats.org/officeDocument/2006/math">
                    <m:r>
                      <a:rPr lang="en-US" sz="3600" i="1">
                        <a:latin typeface="Cambria Math" panose="02040503050406030204" pitchFamily="18" charset="0"/>
                      </a:rPr>
                      <m:t>𝛽</m:t>
                    </m:r>
                  </m:oMath>
                </a14:m>
                <a:r>
                  <a:rPr lang="en-US" sz="3600" dirty="0"/>
                  <a:t> to extract more sensitive information.</a:t>
                </a:r>
                <a:endParaRPr lang="en-IL" sz="3600" dirty="0"/>
              </a:p>
            </p:txBody>
          </p:sp>
        </mc:Choice>
        <mc:Fallback xmlns="">
          <p:sp>
            <p:nvSpPr>
              <p:cNvPr id="22" name="Rectangle 21">
                <a:extLst>
                  <a:ext uri="{FF2B5EF4-FFF2-40B4-BE49-F238E27FC236}">
                    <a16:creationId xmlns:a16="http://schemas.microsoft.com/office/drawing/2014/main" id="{560ECCD5-8135-4241-BA45-6480DCA5BF6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41613" y="6169335"/>
                <a:ext cx="8708771" cy="646331"/>
              </a:xfrm>
              <a:prstGeom prst="rect">
                <a:avLst/>
              </a:prstGeom>
              <a:blipFill>
                <a:blip r:embed="rId8"/>
                <a:stretch>
                  <a:fillRect l="-2171" t="-14151" r="-420" b="-34906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" name="Arrow: Down 22">
            <a:extLst>
              <a:ext uri="{FF2B5EF4-FFF2-40B4-BE49-F238E27FC236}">
                <a16:creationId xmlns:a16="http://schemas.microsoft.com/office/drawing/2014/main" id="{4D8300F8-BEFC-4445-8937-844ED2ED4C46}"/>
              </a:ext>
            </a:extLst>
          </p:cNvPr>
          <p:cNvSpPr/>
          <p:nvPr/>
        </p:nvSpPr>
        <p:spPr>
          <a:xfrm rot="16200000">
            <a:off x="5482240" y="1444467"/>
            <a:ext cx="263350" cy="4727342"/>
          </a:xfrm>
          <a:prstGeom prst="downArrow">
            <a:avLst>
              <a:gd name="adj1" fmla="val 19703"/>
              <a:gd name="adj2" fmla="val 61723"/>
            </a:avLst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Rectangle 23">
                <a:extLst>
                  <a:ext uri="{FF2B5EF4-FFF2-40B4-BE49-F238E27FC236}">
                    <a16:creationId xmlns:a16="http://schemas.microsoft.com/office/drawing/2014/main" id="{8E550D21-8C88-48BC-9EE3-FBF1D106950E}"/>
                  </a:ext>
                </a:extLst>
              </p:cNvPr>
              <p:cNvSpPr/>
              <p:nvPr/>
            </p:nvSpPr>
            <p:spPr>
              <a:xfrm>
                <a:off x="5213950" y="3208048"/>
                <a:ext cx="977473" cy="59541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000" b="0" i="1" smtClean="0">
                              <a:latin typeface="Cambria Math" panose="02040503050406030204" pitchFamily="18" charset="0"/>
                            </a:rPr>
                            <m:t>𝛼</m:t>
                          </m:r>
                        </m:e>
                        <m:sub>
                          <m:r>
                            <a:rPr lang="en-US" sz="3000" b="0" i="1" smtClean="0">
                              <a:latin typeface="Cambria Math" panose="02040503050406030204" pitchFamily="18" charset="0"/>
                            </a:rPr>
                            <m:t>𝛽</m:t>
                          </m:r>
                        </m:sub>
                      </m:sSub>
                    </m:oMath>
                  </m:oMathPara>
                </a14:m>
                <a:endParaRPr lang="en-IL" sz="3000" dirty="0"/>
              </a:p>
            </p:txBody>
          </p:sp>
        </mc:Choice>
        <mc:Fallback xmlns="">
          <p:sp>
            <p:nvSpPr>
              <p:cNvPr id="24" name="Rectangle 23">
                <a:extLst>
                  <a:ext uri="{FF2B5EF4-FFF2-40B4-BE49-F238E27FC236}">
                    <a16:creationId xmlns:a16="http://schemas.microsoft.com/office/drawing/2014/main" id="{8E550D21-8C88-48BC-9EE3-FBF1D106950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13950" y="3208048"/>
                <a:ext cx="977473" cy="595419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84425667-74D9-4A76-A544-E583A9F6265F}"/>
                  </a:ext>
                </a:extLst>
              </p:cNvPr>
              <p:cNvSpPr txBox="1"/>
              <p:nvPr/>
            </p:nvSpPr>
            <p:spPr>
              <a:xfrm>
                <a:off x="5213949" y="3939813"/>
                <a:ext cx="977474" cy="52322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⋮</m:t>
                      </m:r>
                    </m:oMath>
                  </m:oMathPara>
                </a14:m>
                <a:endParaRPr lang="en-IL" sz="2800" dirty="0"/>
              </a:p>
            </p:txBody>
          </p:sp>
        </mc:Choice>
        <mc:Fallback xmlns="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84425667-74D9-4A76-A544-E583A9F6265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13949" y="3939813"/>
                <a:ext cx="977474" cy="523220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7" name="Title 1">
            <a:extLst>
              <a:ext uri="{FF2B5EF4-FFF2-40B4-BE49-F238E27FC236}">
                <a16:creationId xmlns:a16="http://schemas.microsoft.com/office/drawing/2014/main" id="{2A6EE342-07E3-449E-BEF6-C3FFEFD8F1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8127" y="350874"/>
            <a:ext cx="10875745" cy="1325563"/>
          </a:xfrm>
        </p:spPr>
        <p:txBody>
          <a:bodyPr/>
          <a:lstStyle/>
          <a:p>
            <a:r>
              <a:rPr lang="en-US" b="1" dirty="0"/>
              <a:t>Traditional Extraction Techniques</a:t>
            </a:r>
            <a:endParaRPr lang="en-IL" sz="2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314637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DCCDF52C-AB6C-4148-BA1A-D331B8AC99B4}"/>
              </a:ext>
            </a:extLst>
          </p:cNvPr>
          <p:cNvSpPr txBox="1"/>
          <p:nvPr/>
        </p:nvSpPr>
        <p:spPr>
          <a:xfrm>
            <a:off x="890750" y="2017092"/>
            <a:ext cx="1041049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/>
              <a:t>The previous extraction strategy fails in the quantum setting.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FE97415D-9C98-4DA2-9AD5-CA68EAE25E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8127" y="350874"/>
            <a:ext cx="10875745" cy="1325563"/>
          </a:xfrm>
        </p:spPr>
        <p:txBody>
          <a:bodyPr/>
          <a:lstStyle/>
          <a:p>
            <a:r>
              <a:rPr lang="en-US" b="1" dirty="0"/>
              <a:t>The gap from classical techniques: </a:t>
            </a:r>
            <a:r>
              <a:rPr lang="en-US" b="1" dirty="0">
                <a:solidFill>
                  <a:srgbClr val="FF0000"/>
                </a:solidFill>
              </a:rPr>
              <a:t>Cloning</a:t>
            </a:r>
            <a:endParaRPr lang="en-IL" sz="2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459688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2355BDC7-6360-422C-95EA-C0848071E638}"/>
              </a:ext>
            </a:extLst>
          </p:cNvPr>
          <p:cNvSpPr/>
          <p:nvPr/>
        </p:nvSpPr>
        <p:spPr>
          <a:xfrm>
            <a:off x="1497966" y="2037520"/>
            <a:ext cx="1723613" cy="4072047"/>
          </a:xfrm>
          <a:prstGeom prst="roundRect">
            <a:avLst/>
          </a:prstGeom>
          <a:ln w="5715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05F5688A-1DFE-48A9-A921-72EE32EB2447}"/>
              </a:ext>
            </a:extLst>
          </p:cNvPr>
          <p:cNvSpPr/>
          <p:nvPr/>
        </p:nvSpPr>
        <p:spPr>
          <a:xfrm>
            <a:off x="8006240" y="1986300"/>
            <a:ext cx="1723612" cy="4072047"/>
          </a:xfrm>
          <a:prstGeom prst="roundRect">
            <a:avLst/>
          </a:prstGeom>
          <a:ln w="57150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0E83E734-BB83-47C2-AE86-A55E94F06BDB}"/>
                  </a:ext>
                </a:extLst>
              </p:cNvPr>
              <p:cNvSpPr txBox="1"/>
              <p:nvPr/>
            </p:nvSpPr>
            <p:spPr>
              <a:xfrm>
                <a:off x="8267876" y="2281310"/>
                <a:ext cx="1200340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4400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400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𝑆𝑒𝑛</m:t>
                          </m:r>
                        </m:e>
                        <m:sup>
                          <m:r>
                            <a:rPr lang="en-US" sz="4400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∗</m:t>
                          </m:r>
                        </m:sup>
                      </m:sSup>
                    </m:oMath>
                  </m:oMathPara>
                </a14:m>
                <a:endParaRPr lang="en-IL" sz="44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0E83E734-BB83-47C2-AE86-A55E94F06BD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67876" y="2281310"/>
                <a:ext cx="1200340" cy="769441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8CDBEA49-E8CB-4D13-AA68-90D11A49354E}"/>
                  </a:ext>
                </a:extLst>
              </p:cNvPr>
              <p:cNvSpPr txBox="1"/>
              <p:nvPr/>
            </p:nvSpPr>
            <p:spPr>
              <a:xfrm>
                <a:off x="1759602" y="2265830"/>
                <a:ext cx="1200340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0" i="1" dirty="0" smtClean="0">
                          <a:solidFill>
                            <a:schemeClr val="accent6"/>
                          </a:solidFill>
                          <a:latin typeface="Cambria Math" panose="02040503050406030204" pitchFamily="18" charset="0"/>
                        </a:rPr>
                        <m:t>𝐸𝑥𝑡</m:t>
                      </m:r>
                    </m:oMath>
                  </m:oMathPara>
                </a14:m>
                <a:endParaRPr lang="en-IL" sz="4400" dirty="0">
                  <a:solidFill>
                    <a:schemeClr val="accent6"/>
                  </a:solidFill>
                </a:endParaRPr>
              </a:p>
            </p:txBody>
          </p:sp>
        </mc:Choice>
        <mc:Fallback xmlns="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8CDBEA49-E8CB-4D13-AA68-90D11A49354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59602" y="2265830"/>
                <a:ext cx="1200340" cy="769441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4E9A1818-611D-4569-AF5B-6F17EE9BC3A3}"/>
              </a:ext>
            </a:extLst>
          </p:cNvPr>
          <p:cNvCxnSpPr>
            <a:cxnSpLocks/>
          </p:cNvCxnSpPr>
          <p:nvPr/>
        </p:nvCxnSpPr>
        <p:spPr>
          <a:xfrm>
            <a:off x="3272539" y="3595812"/>
            <a:ext cx="6733325" cy="0"/>
          </a:xfrm>
          <a:prstGeom prst="line">
            <a:avLst/>
          </a:prstGeom>
          <a:ln w="38100">
            <a:solidFill>
              <a:schemeClr val="accent1"/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8" name="Rectangle 37">
                <a:extLst>
                  <a:ext uri="{FF2B5EF4-FFF2-40B4-BE49-F238E27FC236}">
                    <a16:creationId xmlns:a16="http://schemas.microsoft.com/office/drawing/2014/main" id="{1F8C5F89-1210-4622-A935-A4FF2FF1F079}"/>
                  </a:ext>
                </a:extLst>
              </p:cNvPr>
              <p:cNvSpPr/>
              <p:nvPr/>
            </p:nvSpPr>
            <p:spPr>
              <a:xfrm>
                <a:off x="10005864" y="3254403"/>
                <a:ext cx="1516844" cy="640775"/>
              </a:xfrm>
              <a:prstGeom prst="rect">
                <a:avLst/>
              </a:prstGeom>
              <a:ln>
                <a:solidFill>
                  <a:schemeClr val="accent1"/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sz="2000" dirty="0"/>
                  <a:t>Inner state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|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𝜓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⟩</m:t>
                    </m:r>
                  </m:oMath>
                </a14:m>
                <a:endParaRPr lang="en-IL" sz="2000" dirty="0"/>
              </a:p>
            </p:txBody>
          </p:sp>
        </mc:Choice>
        <mc:Fallback xmlns="">
          <p:sp>
            <p:nvSpPr>
              <p:cNvPr id="38" name="Rectangle 37">
                <a:extLst>
                  <a:ext uri="{FF2B5EF4-FFF2-40B4-BE49-F238E27FC236}">
                    <a16:creationId xmlns:a16="http://schemas.microsoft.com/office/drawing/2014/main" id="{1F8C5F89-1210-4622-A935-A4FF2FF1F07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05864" y="3254403"/>
                <a:ext cx="1516844" cy="640775"/>
              </a:xfrm>
              <a:prstGeom prst="rect">
                <a:avLst/>
              </a:prstGeom>
              <a:blipFill>
                <a:blip r:embed="rId9"/>
                <a:stretch>
                  <a:fillRect t="-9346" r="-398" b="-13084"/>
                </a:stretch>
              </a:blipFill>
              <a:ln>
                <a:solidFill>
                  <a:schemeClr val="accent1"/>
                </a:solidFill>
              </a:ln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210C77D8-C1F3-4424-AEF2-BC9C5128B65F}"/>
                  </a:ext>
                </a:extLst>
              </p:cNvPr>
              <p:cNvSpPr txBox="1"/>
              <p:nvPr/>
            </p:nvSpPr>
            <p:spPr>
              <a:xfrm>
                <a:off x="5213949" y="2630223"/>
                <a:ext cx="977474" cy="52322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⋮</m:t>
                      </m:r>
                    </m:oMath>
                  </m:oMathPara>
                </a14:m>
                <a:endParaRPr lang="en-IL" sz="2800" dirty="0"/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210C77D8-C1F3-4424-AEF2-BC9C5128B65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13949" y="2630223"/>
                <a:ext cx="977474" cy="523220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Arrow: Down 16">
            <a:extLst>
              <a:ext uri="{FF2B5EF4-FFF2-40B4-BE49-F238E27FC236}">
                <a16:creationId xmlns:a16="http://schemas.microsoft.com/office/drawing/2014/main" id="{86BB7ED9-D534-4709-9F0C-4CC6433C0F53}"/>
              </a:ext>
            </a:extLst>
          </p:cNvPr>
          <p:cNvSpPr/>
          <p:nvPr/>
        </p:nvSpPr>
        <p:spPr>
          <a:xfrm rot="16200000">
            <a:off x="5482239" y="244982"/>
            <a:ext cx="263350" cy="4727342"/>
          </a:xfrm>
          <a:prstGeom prst="downArrow">
            <a:avLst>
              <a:gd name="adj1" fmla="val 19703"/>
              <a:gd name="adj2" fmla="val 61723"/>
            </a:avLst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p:sp>
        <p:nvSpPr>
          <p:cNvPr id="18" name="Arrow: Down 17">
            <a:extLst>
              <a:ext uri="{FF2B5EF4-FFF2-40B4-BE49-F238E27FC236}">
                <a16:creationId xmlns:a16="http://schemas.microsoft.com/office/drawing/2014/main" id="{44192718-C70D-4765-9474-FE93740D326E}"/>
              </a:ext>
            </a:extLst>
          </p:cNvPr>
          <p:cNvSpPr/>
          <p:nvPr/>
        </p:nvSpPr>
        <p:spPr>
          <a:xfrm rot="5400000">
            <a:off x="5485416" y="818755"/>
            <a:ext cx="263350" cy="4727342"/>
          </a:xfrm>
          <a:prstGeom prst="downArrow">
            <a:avLst>
              <a:gd name="adj1" fmla="val 19703"/>
              <a:gd name="adj2" fmla="val 61723"/>
            </a:avLst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p:sp>
        <p:nvSpPr>
          <p:cNvPr id="20" name="Title 1">
            <a:extLst>
              <a:ext uri="{FF2B5EF4-FFF2-40B4-BE49-F238E27FC236}">
                <a16:creationId xmlns:a16="http://schemas.microsoft.com/office/drawing/2014/main" id="{6B7C8DF5-5A38-48D9-B05D-CEC6F744D1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8127" y="350874"/>
            <a:ext cx="10875745" cy="1325563"/>
          </a:xfrm>
        </p:spPr>
        <p:txBody>
          <a:bodyPr/>
          <a:lstStyle/>
          <a:p>
            <a:r>
              <a:rPr lang="en-US" b="1" dirty="0"/>
              <a:t>The gap from classical techniques: </a:t>
            </a:r>
            <a:r>
              <a:rPr lang="en-US" b="1" dirty="0">
                <a:solidFill>
                  <a:srgbClr val="FF0000"/>
                </a:solidFill>
              </a:rPr>
              <a:t>Cloning</a:t>
            </a:r>
            <a:endParaRPr lang="en-IL" sz="2000" b="1" dirty="0">
              <a:solidFill>
                <a:srgbClr val="FF0000"/>
              </a:solidFill>
            </a:endParaRPr>
          </a:p>
        </p:txBody>
      </p:sp>
      <p:pic>
        <p:nvPicPr>
          <p:cNvPr id="22" name="Picture 2" descr="תוצאת תמונה עבור ‪camera‬‏">
            <a:extLst>
              <a:ext uri="{FF2B5EF4-FFF2-40B4-BE49-F238E27FC236}">
                <a16:creationId xmlns:a16="http://schemas.microsoft.com/office/drawing/2014/main" id="{F07BCE8A-B322-4F91-AEFB-0855E89198E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21710" y="2045255"/>
            <a:ext cx="1193643" cy="10451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14FA62FF-CD07-4EC6-AA6C-3D108C03A30A}"/>
              </a:ext>
            </a:extLst>
          </p:cNvPr>
          <p:cNvCxnSpPr>
            <a:cxnSpLocks/>
          </p:cNvCxnSpPr>
          <p:nvPr/>
        </p:nvCxnSpPr>
        <p:spPr>
          <a:xfrm>
            <a:off x="10482436" y="1971179"/>
            <a:ext cx="1429407" cy="1260801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E2DDFCC7-97F4-4ADC-AF8C-912440AE81AE}"/>
              </a:ext>
            </a:extLst>
          </p:cNvPr>
          <p:cNvCxnSpPr>
            <a:cxnSpLocks/>
          </p:cNvCxnSpPr>
          <p:nvPr/>
        </p:nvCxnSpPr>
        <p:spPr>
          <a:xfrm flipV="1">
            <a:off x="10482436" y="2045255"/>
            <a:ext cx="1429407" cy="1061564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A6E88832-3829-4A4D-A16F-8AD0BC839763}"/>
              </a:ext>
            </a:extLst>
          </p:cNvPr>
          <p:cNvCxnSpPr/>
          <p:nvPr/>
        </p:nvCxnSpPr>
        <p:spPr>
          <a:xfrm>
            <a:off x="11197470" y="1515077"/>
            <a:ext cx="0" cy="43907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28">
            <a:extLst>
              <a:ext uri="{FF2B5EF4-FFF2-40B4-BE49-F238E27FC236}">
                <a16:creationId xmlns:a16="http://schemas.microsoft.com/office/drawing/2014/main" id="{E8E2CE79-9042-44D5-B8B1-CDE676CE5608}"/>
              </a:ext>
            </a:extLst>
          </p:cNvPr>
          <p:cNvSpPr txBox="1"/>
          <p:nvPr/>
        </p:nvSpPr>
        <p:spPr>
          <a:xfrm>
            <a:off x="10369549" y="713472"/>
            <a:ext cx="16551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No Cloning Theorem</a:t>
            </a:r>
            <a:endParaRPr lang="en-IL" sz="2400" dirty="0"/>
          </a:p>
        </p:txBody>
      </p:sp>
    </p:spTree>
    <p:extLst>
      <p:ext uri="{BB962C8B-B14F-4D97-AF65-F5344CB8AC3E}">
        <p14:creationId xmlns:p14="http://schemas.microsoft.com/office/powerpoint/2010/main" val="314635654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2355BDC7-6360-422C-95EA-C0848071E638}"/>
              </a:ext>
            </a:extLst>
          </p:cNvPr>
          <p:cNvSpPr/>
          <p:nvPr/>
        </p:nvSpPr>
        <p:spPr>
          <a:xfrm>
            <a:off x="1497966" y="2037520"/>
            <a:ext cx="1723613" cy="4072047"/>
          </a:xfrm>
          <a:prstGeom prst="roundRect">
            <a:avLst/>
          </a:prstGeom>
          <a:ln w="5715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05F5688A-1DFE-48A9-A921-72EE32EB2447}"/>
              </a:ext>
            </a:extLst>
          </p:cNvPr>
          <p:cNvSpPr/>
          <p:nvPr/>
        </p:nvSpPr>
        <p:spPr>
          <a:xfrm>
            <a:off x="8006240" y="1986300"/>
            <a:ext cx="1723612" cy="4072047"/>
          </a:xfrm>
          <a:prstGeom prst="roundRect">
            <a:avLst/>
          </a:prstGeom>
          <a:ln w="57150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0E83E734-BB83-47C2-AE86-A55E94F06BDB}"/>
                  </a:ext>
                </a:extLst>
              </p:cNvPr>
              <p:cNvSpPr txBox="1"/>
              <p:nvPr/>
            </p:nvSpPr>
            <p:spPr>
              <a:xfrm>
                <a:off x="8267876" y="2281310"/>
                <a:ext cx="1200340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4400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400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𝑆𝑒𝑛</m:t>
                          </m:r>
                        </m:e>
                        <m:sup>
                          <m:r>
                            <a:rPr lang="en-US" sz="4400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∗</m:t>
                          </m:r>
                        </m:sup>
                      </m:sSup>
                    </m:oMath>
                  </m:oMathPara>
                </a14:m>
                <a:endParaRPr lang="en-IL" sz="44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0E83E734-BB83-47C2-AE86-A55E94F06BD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67876" y="2281310"/>
                <a:ext cx="1200340" cy="769441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8CDBEA49-E8CB-4D13-AA68-90D11A49354E}"/>
                  </a:ext>
                </a:extLst>
              </p:cNvPr>
              <p:cNvSpPr txBox="1"/>
              <p:nvPr/>
            </p:nvSpPr>
            <p:spPr>
              <a:xfrm>
                <a:off x="1759602" y="2265830"/>
                <a:ext cx="1200340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0" i="1" dirty="0" smtClean="0">
                          <a:solidFill>
                            <a:schemeClr val="accent6"/>
                          </a:solidFill>
                          <a:latin typeface="Cambria Math" panose="02040503050406030204" pitchFamily="18" charset="0"/>
                        </a:rPr>
                        <m:t>𝐸𝑥𝑡</m:t>
                      </m:r>
                    </m:oMath>
                  </m:oMathPara>
                </a14:m>
                <a:endParaRPr lang="en-IL" sz="4400" dirty="0">
                  <a:solidFill>
                    <a:schemeClr val="accent6"/>
                  </a:solidFill>
                </a:endParaRPr>
              </a:p>
            </p:txBody>
          </p:sp>
        </mc:Choice>
        <mc:Fallback xmlns="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8CDBEA49-E8CB-4D13-AA68-90D11A49354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59602" y="2265830"/>
                <a:ext cx="1200340" cy="769441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4E9A1818-611D-4569-AF5B-6F17EE9BC3A3}"/>
              </a:ext>
            </a:extLst>
          </p:cNvPr>
          <p:cNvCxnSpPr>
            <a:cxnSpLocks/>
          </p:cNvCxnSpPr>
          <p:nvPr/>
        </p:nvCxnSpPr>
        <p:spPr>
          <a:xfrm>
            <a:off x="3272539" y="4855897"/>
            <a:ext cx="6733325" cy="0"/>
          </a:xfrm>
          <a:prstGeom prst="line">
            <a:avLst/>
          </a:prstGeom>
          <a:ln w="38100">
            <a:solidFill>
              <a:schemeClr val="accent1"/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8" name="Rectangle 37">
                <a:extLst>
                  <a:ext uri="{FF2B5EF4-FFF2-40B4-BE49-F238E27FC236}">
                    <a16:creationId xmlns:a16="http://schemas.microsoft.com/office/drawing/2014/main" id="{1F8C5F89-1210-4622-A935-A4FF2FF1F079}"/>
                  </a:ext>
                </a:extLst>
              </p:cNvPr>
              <p:cNvSpPr/>
              <p:nvPr/>
            </p:nvSpPr>
            <p:spPr>
              <a:xfrm>
                <a:off x="10005864" y="4514488"/>
                <a:ext cx="1516844" cy="640775"/>
              </a:xfrm>
              <a:prstGeom prst="rect">
                <a:avLst/>
              </a:prstGeom>
              <a:ln>
                <a:solidFill>
                  <a:schemeClr val="accent1"/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sz="2000" dirty="0"/>
                  <a:t>Inner state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|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𝜓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⟩</m:t>
                    </m:r>
                  </m:oMath>
                </a14:m>
                <a:endParaRPr lang="en-IL" sz="2000" dirty="0"/>
              </a:p>
            </p:txBody>
          </p:sp>
        </mc:Choice>
        <mc:Fallback xmlns="">
          <p:sp>
            <p:nvSpPr>
              <p:cNvPr id="38" name="Rectangle 37">
                <a:extLst>
                  <a:ext uri="{FF2B5EF4-FFF2-40B4-BE49-F238E27FC236}">
                    <a16:creationId xmlns:a16="http://schemas.microsoft.com/office/drawing/2014/main" id="{1F8C5F89-1210-4622-A935-A4FF2FF1F07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05864" y="4514488"/>
                <a:ext cx="1516844" cy="640775"/>
              </a:xfrm>
              <a:prstGeom prst="rect">
                <a:avLst/>
              </a:prstGeom>
              <a:blipFill>
                <a:blip r:embed="rId6"/>
                <a:stretch>
                  <a:fillRect t="-9346" r="-398" b="-13084"/>
                </a:stretch>
              </a:blipFill>
              <a:ln>
                <a:solidFill>
                  <a:schemeClr val="accent1"/>
                </a:solidFill>
              </a:ln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210C77D8-C1F3-4424-AEF2-BC9C5128B65F}"/>
                  </a:ext>
                </a:extLst>
              </p:cNvPr>
              <p:cNvSpPr txBox="1"/>
              <p:nvPr/>
            </p:nvSpPr>
            <p:spPr>
              <a:xfrm>
                <a:off x="5213949" y="2630223"/>
                <a:ext cx="977474" cy="52322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⋮</m:t>
                      </m:r>
                    </m:oMath>
                  </m:oMathPara>
                </a14:m>
                <a:endParaRPr lang="en-IL" sz="2800" dirty="0"/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210C77D8-C1F3-4424-AEF2-BC9C5128B65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13949" y="2630223"/>
                <a:ext cx="977474" cy="523220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Arrow: Down 16">
            <a:extLst>
              <a:ext uri="{FF2B5EF4-FFF2-40B4-BE49-F238E27FC236}">
                <a16:creationId xmlns:a16="http://schemas.microsoft.com/office/drawing/2014/main" id="{86BB7ED9-D534-4709-9F0C-4CC6433C0F53}"/>
              </a:ext>
            </a:extLst>
          </p:cNvPr>
          <p:cNvSpPr/>
          <p:nvPr/>
        </p:nvSpPr>
        <p:spPr>
          <a:xfrm rot="16200000">
            <a:off x="5482239" y="244982"/>
            <a:ext cx="263350" cy="4727342"/>
          </a:xfrm>
          <a:prstGeom prst="downArrow">
            <a:avLst>
              <a:gd name="adj1" fmla="val 19703"/>
              <a:gd name="adj2" fmla="val 61723"/>
            </a:avLst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p:sp>
        <p:nvSpPr>
          <p:cNvPr id="18" name="Arrow: Down 17">
            <a:extLst>
              <a:ext uri="{FF2B5EF4-FFF2-40B4-BE49-F238E27FC236}">
                <a16:creationId xmlns:a16="http://schemas.microsoft.com/office/drawing/2014/main" id="{44192718-C70D-4765-9474-FE93740D326E}"/>
              </a:ext>
            </a:extLst>
          </p:cNvPr>
          <p:cNvSpPr/>
          <p:nvPr/>
        </p:nvSpPr>
        <p:spPr>
          <a:xfrm rot="5400000">
            <a:off x="5485416" y="818755"/>
            <a:ext cx="263350" cy="4727342"/>
          </a:xfrm>
          <a:prstGeom prst="downArrow">
            <a:avLst>
              <a:gd name="adj1" fmla="val 19703"/>
              <a:gd name="adj2" fmla="val 61723"/>
            </a:avLst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p:sp>
        <p:nvSpPr>
          <p:cNvPr id="20" name="Title 1">
            <a:extLst>
              <a:ext uri="{FF2B5EF4-FFF2-40B4-BE49-F238E27FC236}">
                <a16:creationId xmlns:a16="http://schemas.microsoft.com/office/drawing/2014/main" id="{6B7C8DF5-5A38-48D9-B05D-CEC6F744D1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8127" y="350874"/>
            <a:ext cx="10875745" cy="1325563"/>
          </a:xfrm>
        </p:spPr>
        <p:txBody>
          <a:bodyPr/>
          <a:lstStyle/>
          <a:p>
            <a:r>
              <a:rPr lang="en-US" b="1" dirty="0"/>
              <a:t>The gap from classical techniques: </a:t>
            </a:r>
            <a:r>
              <a:rPr lang="en-US" b="1" dirty="0">
                <a:solidFill>
                  <a:srgbClr val="FF0000"/>
                </a:solidFill>
              </a:rPr>
              <a:t>Cloning</a:t>
            </a:r>
            <a:endParaRPr lang="en-IL" sz="2000" b="1" dirty="0">
              <a:solidFill>
                <a:srgbClr val="FF0000"/>
              </a:solidFill>
            </a:endParaRPr>
          </a:p>
        </p:txBody>
      </p:sp>
      <p:sp>
        <p:nvSpPr>
          <p:cNvPr id="19" name="Arrow: Down 18">
            <a:extLst>
              <a:ext uri="{FF2B5EF4-FFF2-40B4-BE49-F238E27FC236}">
                <a16:creationId xmlns:a16="http://schemas.microsoft.com/office/drawing/2014/main" id="{2DD100EB-6416-4361-8379-C5F5EA465D3E}"/>
              </a:ext>
            </a:extLst>
          </p:cNvPr>
          <p:cNvSpPr/>
          <p:nvPr/>
        </p:nvSpPr>
        <p:spPr>
          <a:xfrm rot="16200000">
            <a:off x="5482240" y="1600583"/>
            <a:ext cx="263350" cy="4727342"/>
          </a:xfrm>
          <a:prstGeom prst="downArrow">
            <a:avLst>
              <a:gd name="adj1" fmla="val 19703"/>
              <a:gd name="adj2" fmla="val 61723"/>
            </a:avLst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p:sp>
        <p:nvSpPr>
          <p:cNvPr id="26" name="Arrow: Down 25">
            <a:extLst>
              <a:ext uri="{FF2B5EF4-FFF2-40B4-BE49-F238E27FC236}">
                <a16:creationId xmlns:a16="http://schemas.microsoft.com/office/drawing/2014/main" id="{9940AB7A-407D-4410-936C-176AE1D8ABDF}"/>
              </a:ext>
            </a:extLst>
          </p:cNvPr>
          <p:cNvSpPr/>
          <p:nvPr/>
        </p:nvSpPr>
        <p:spPr>
          <a:xfrm rot="5400000">
            <a:off x="5485417" y="2230110"/>
            <a:ext cx="263350" cy="4727342"/>
          </a:xfrm>
          <a:prstGeom prst="downArrow">
            <a:avLst>
              <a:gd name="adj1" fmla="val 19703"/>
              <a:gd name="adj2" fmla="val 61723"/>
            </a:avLst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7" name="Rectangle 26">
                <a:extLst>
                  <a:ext uri="{FF2B5EF4-FFF2-40B4-BE49-F238E27FC236}">
                    <a16:creationId xmlns:a16="http://schemas.microsoft.com/office/drawing/2014/main" id="{ADC1743D-1CB3-4D5B-A2F3-24E6F9BDC284}"/>
                  </a:ext>
                </a:extLst>
              </p:cNvPr>
              <p:cNvSpPr/>
              <p:nvPr/>
            </p:nvSpPr>
            <p:spPr>
              <a:xfrm>
                <a:off x="5391709" y="4035546"/>
                <a:ext cx="621954" cy="55399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000" b="0" i="1" smtClean="0">
                          <a:latin typeface="Cambria Math" panose="02040503050406030204" pitchFamily="18" charset="0"/>
                        </a:rPr>
                        <m:t>𝛽</m:t>
                      </m:r>
                    </m:oMath>
                  </m:oMathPara>
                </a14:m>
                <a:endParaRPr lang="en-IL" sz="3000" dirty="0"/>
              </a:p>
            </p:txBody>
          </p:sp>
        </mc:Choice>
        <mc:Fallback xmlns="">
          <p:sp>
            <p:nvSpPr>
              <p:cNvPr id="27" name="Rectangle 26">
                <a:extLst>
                  <a:ext uri="{FF2B5EF4-FFF2-40B4-BE49-F238E27FC236}">
                    <a16:creationId xmlns:a16="http://schemas.microsoft.com/office/drawing/2014/main" id="{ADC1743D-1CB3-4D5B-A2F3-24E6F9BDC28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91709" y="4035546"/>
                <a:ext cx="621954" cy="553998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Rectangle 29">
                <a:extLst>
                  <a:ext uri="{FF2B5EF4-FFF2-40B4-BE49-F238E27FC236}">
                    <a16:creationId xmlns:a16="http://schemas.microsoft.com/office/drawing/2014/main" id="{89A66750-F185-4045-BBF2-867286A90B7B}"/>
                  </a:ext>
                </a:extLst>
              </p:cNvPr>
              <p:cNvSpPr/>
              <p:nvPr/>
            </p:nvSpPr>
            <p:spPr>
              <a:xfrm>
                <a:off x="5391709" y="3388800"/>
                <a:ext cx="621954" cy="55399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000" b="0" i="1" smtClean="0">
                          <a:latin typeface="Cambria Math" panose="02040503050406030204" pitchFamily="18" charset="0"/>
                        </a:rPr>
                        <m:t>𝛼</m:t>
                      </m:r>
                    </m:oMath>
                  </m:oMathPara>
                </a14:m>
                <a:endParaRPr lang="en-IL" sz="3000" dirty="0"/>
              </a:p>
            </p:txBody>
          </p:sp>
        </mc:Choice>
        <mc:Fallback xmlns="">
          <p:sp>
            <p:nvSpPr>
              <p:cNvPr id="30" name="Rectangle 29">
                <a:extLst>
                  <a:ext uri="{FF2B5EF4-FFF2-40B4-BE49-F238E27FC236}">
                    <a16:creationId xmlns:a16="http://schemas.microsoft.com/office/drawing/2014/main" id="{89A66750-F185-4045-BBF2-867286A90B7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91709" y="3388800"/>
                <a:ext cx="621954" cy="553998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9345663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2355BDC7-6360-422C-95EA-C0848071E638}"/>
              </a:ext>
            </a:extLst>
          </p:cNvPr>
          <p:cNvSpPr/>
          <p:nvPr/>
        </p:nvSpPr>
        <p:spPr>
          <a:xfrm>
            <a:off x="1497966" y="2037520"/>
            <a:ext cx="1723613" cy="4072047"/>
          </a:xfrm>
          <a:prstGeom prst="roundRect">
            <a:avLst/>
          </a:prstGeom>
          <a:ln w="5715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05F5688A-1DFE-48A9-A921-72EE32EB2447}"/>
              </a:ext>
            </a:extLst>
          </p:cNvPr>
          <p:cNvSpPr/>
          <p:nvPr/>
        </p:nvSpPr>
        <p:spPr>
          <a:xfrm>
            <a:off x="8006240" y="1986300"/>
            <a:ext cx="1723612" cy="4072047"/>
          </a:xfrm>
          <a:prstGeom prst="roundRect">
            <a:avLst/>
          </a:prstGeom>
          <a:ln w="57150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0E83E734-BB83-47C2-AE86-A55E94F06BDB}"/>
                  </a:ext>
                </a:extLst>
              </p:cNvPr>
              <p:cNvSpPr txBox="1"/>
              <p:nvPr/>
            </p:nvSpPr>
            <p:spPr>
              <a:xfrm>
                <a:off x="8267876" y="2281310"/>
                <a:ext cx="1200340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4400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400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𝑆𝑒𝑛</m:t>
                          </m:r>
                        </m:e>
                        <m:sup>
                          <m:r>
                            <a:rPr lang="en-US" sz="4400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∗</m:t>
                          </m:r>
                        </m:sup>
                      </m:sSup>
                    </m:oMath>
                  </m:oMathPara>
                </a14:m>
                <a:endParaRPr lang="en-IL" sz="44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0E83E734-BB83-47C2-AE86-A55E94F06BD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67876" y="2281310"/>
                <a:ext cx="1200340" cy="769441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8CDBEA49-E8CB-4D13-AA68-90D11A49354E}"/>
                  </a:ext>
                </a:extLst>
              </p:cNvPr>
              <p:cNvSpPr txBox="1"/>
              <p:nvPr/>
            </p:nvSpPr>
            <p:spPr>
              <a:xfrm>
                <a:off x="1759602" y="2265830"/>
                <a:ext cx="1200340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0" i="1" dirty="0" smtClean="0">
                          <a:solidFill>
                            <a:schemeClr val="accent6"/>
                          </a:solidFill>
                          <a:latin typeface="Cambria Math" panose="02040503050406030204" pitchFamily="18" charset="0"/>
                        </a:rPr>
                        <m:t>𝐸𝑥𝑡</m:t>
                      </m:r>
                    </m:oMath>
                  </m:oMathPara>
                </a14:m>
                <a:endParaRPr lang="en-IL" sz="4400" dirty="0">
                  <a:solidFill>
                    <a:schemeClr val="accent6"/>
                  </a:solidFill>
                </a:endParaRPr>
              </a:p>
            </p:txBody>
          </p:sp>
        </mc:Choice>
        <mc:Fallback xmlns="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8CDBEA49-E8CB-4D13-AA68-90D11A49354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59602" y="2265830"/>
                <a:ext cx="1200340" cy="769441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4E9A1818-611D-4569-AF5B-6F17EE9BC3A3}"/>
              </a:ext>
            </a:extLst>
          </p:cNvPr>
          <p:cNvCxnSpPr>
            <a:cxnSpLocks/>
          </p:cNvCxnSpPr>
          <p:nvPr/>
        </p:nvCxnSpPr>
        <p:spPr>
          <a:xfrm>
            <a:off x="3272539" y="4855897"/>
            <a:ext cx="6733325" cy="0"/>
          </a:xfrm>
          <a:prstGeom prst="line">
            <a:avLst/>
          </a:prstGeom>
          <a:ln w="38100">
            <a:solidFill>
              <a:schemeClr val="accent1"/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8" name="Rectangle 37">
                <a:extLst>
                  <a:ext uri="{FF2B5EF4-FFF2-40B4-BE49-F238E27FC236}">
                    <a16:creationId xmlns:a16="http://schemas.microsoft.com/office/drawing/2014/main" id="{1F8C5F89-1210-4622-A935-A4FF2FF1F079}"/>
                  </a:ext>
                </a:extLst>
              </p:cNvPr>
              <p:cNvSpPr/>
              <p:nvPr/>
            </p:nvSpPr>
            <p:spPr>
              <a:xfrm>
                <a:off x="10005864" y="4514488"/>
                <a:ext cx="1516844" cy="640775"/>
              </a:xfrm>
              <a:prstGeom prst="rect">
                <a:avLst/>
              </a:prstGeom>
              <a:ln>
                <a:solidFill>
                  <a:schemeClr val="accent1"/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sz="2000" dirty="0"/>
                  <a:t>Inner state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|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𝜓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⟩</m:t>
                    </m:r>
                  </m:oMath>
                </a14:m>
                <a:endParaRPr lang="en-IL" sz="2000" dirty="0"/>
              </a:p>
            </p:txBody>
          </p:sp>
        </mc:Choice>
        <mc:Fallback xmlns="">
          <p:sp>
            <p:nvSpPr>
              <p:cNvPr id="38" name="Rectangle 37">
                <a:extLst>
                  <a:ext uri="{FF2B5EF4-FFF2-40B4-BE49-F238E27FC236}">
                    <a16:creationId xmlns:a16="http://schemas.microsoft.com/office/drawing/2014/main" id="{1F8C5F89-1210-4622-A935-A4FF2FF1F07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05864" y="4514488"/>
                <a:ext cx="1516844" cy="640775"/>
              </a:xfrm>
              <a:prstGeom prst="rect">
                <a:avLst/>
              </a:prstGeom>
              <a:blipFill>
                <a:blip r:embed="rId6"/>
                <a:stretch>
                  <a:fillRect t="-9346" r="-398" b="-13084"/>
                </a:stretch>
              </a:blipFill>
              <a:ln>
                <a:solidFill>
                  <a:schemeClr val="accent1"/>
                </a:solidFill>
              </a:ln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210C77D8-C1F3-4424-AEF2-BC9C5128B65F}"/>
                  </a:ext>
                </a:extLst>
              </p:cNvPr>
              <p:cNvSpPr txBox="1"/>
              <p:nvPr/>
            </p:nvSpPr>
            <p:spPr>
              <a:xfrm>
                <a:off x="5213949" y="2630223"/>
                <a:ext cx="977474" cy="52322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⋮</m:t>
                      </m:r>
                    </m:oMath>
                  </m:oMathPara>
                </a14:m>
                <a:endParaRPr lang="en-IL" sz="2800" dirty="0"/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210C77D8-C1F3-4424-AEF2-BC9C5128B65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13949" y="2630223"/>
                <a:ext cx="977474" cy="523220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Arrow: Down 16">
            <a:extLst>
              <a:ext uri="{FF2B5EF4-FFF2-40B4-BE49-F238E27FC236}">
                <a16:creationId xmlns:a16="http://schemas.microsoft.com/office/drawing/2014/main" id="{86BB7ED9-D534-4709-9F0C-4CC6433C0F53}"/>
              </a:ext>
            </a:extLst>
          </p:cNvPr>
          <p:cNvSpPr/>
          <p:nvPr/>
        </p:nvSpPr>
        <p:spPr>
          <a:xfrm rot="16200000">
            <a:off x="5482239" y="244982"/>
            <a:ext cx="263350" cy="4727342"/>
          </a:xfrm>
          <a:prstGeom prst="downArrow">
            <a:avLst>
              <a:gd name="adj1" fmla="val 19703"/>
              <a:gd name="adj2" fmla="val 61723"/>
            </a:avLst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p:sp>
        <p:nvSpPr>
          <p:cNvPr id="18" name="Arrow: Down 17">
            <a:extLst>
              <a:ext uri="{FF2B5EF4-FFF2-40B4-BE49-F238E27FC236}">
                <a16:creationId xmlns:a16="http://schemas.microsoft.com/office/drawing/2014/main" id="{44192718-C70D-4765-9474-FE93740D326E}"/>
              </a:ext>
            </a:extLst>
          </p:cNvPr>
          <p:cNvSpPr/>
          <p:nvPr/>
        </p:nvSpPr>
        <p:spPr>
          <a:xfrm rot="5400000">
            <a:off x="5485416" y="818755"/>
            <a:ext cx="263350" cy="4727342"/>
          </a:xfrm>
          <a:prstGeom prst="downArrow">
            <a:avLst>
              <a:gd name="adj1" fmla="val 19703"/>
              <a:gd name="adj2" fmla="val 61723"/>
            </a:avLst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p:sp>
        <p:nvSpPr>
          <p:cNvPr id="20" name="Title 1">
            <a:extLst>
              <a:ext uri="{FF2B5EF4-FFF2-40B4-BE49-F238E27FC236}">
                <a16:creationId xmlns:a16="http://schemas.microsoft.com/office/drawing/2014/main" id="{6B7C8DF5-5A38-48D9-B05D-CEC6F744D1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8127" y="350874"/>
            <a:ext cx="10875745" cy="1325563"/>
          </a:xfrm>
        </p:spPr>
        <p:txBody>
          <a:bodyPr/>
          <a:lstStyle/>
          <a:p>
            <a:r>
              <a:rPr lang="en-US" b="1" dirty="0"/>
              <a:t>The gap from classical techniques: </a:t>
            </a:r>
            <a:r>
              <a:rPr lang="en-US" b="1" dirty="0">
                <a:solidFill>
                  <a:srgbClr val="FF0000"/>
                </a:solidFill>
              </a:rPr>
              <a:t>Cloning</a:t>
            </a:r>
            <a:endParaRPr lang="en-IL" sz="2000" b="1" dirty="0">
              <a:solidFill>
                <a:srgbClr val="FF0000"/>
              </a:solidFill>
            </a:endParaRPr>
          </a:p>
        </p:txBody>
      </p:sp>
      <p:sp>
        <p:nvSpPr>
          <p:cNvPr id="19" name="Arrow: Down 18">
            <a:extLst>
              <a:ext uri="{FF2B5EF4-FFF2-40B4-BE49-F238E27FC236}">
                <a16:creationId xmlns:a16="http://schemas.microsoft.com/office/drawing/2014/main" id="{2DD100EB-6416-4361-8379-C5F5EA465D3E}"/>
              </a:ext>
            </a:extLst>
          </p:cNvPr>
          <p:cNvSpPr/>
          <p:nvPr/>
        </p:nvSpPr>
        <p:spPr>
          <a:xfrm rot="16200000">
            <a:off x="5482240" y="1600583"/>
            <a:ext cx="263350" cy="4727342"/>
          </a:xfrm>
          <a:prstGeom prst="downArrow">
            <a:avLst>
              <a:gd name="adj1" fmla="val 19703"/>
              <a:gd name="adj2" fmla="val 61723"/>
            </a:avLst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p:sp>
        <p:nvSpPr>
          <p:cNvPr id="26" name="Arrow: Down 25">
            <a:extLst>
              <a:ext uri="{FF2B5EF4-FFF2-40B4-BE49-F238E27FC236}">
                <a16:creationId xmlns:a16="http://schemas.microsoft.com/office/drawing/2014/main" id="{9940AB7A-407D-4410-936C-176AE1D8ABDF}"/>
              </a:ext>
            </a:extLst>
          </p:cNvPr>
          <p:cNvSpPr/>
          <p:nvPr/>
        </p:nvSpPr>
        <p:spPr>
          <a:xfrm rot="5400000">
            <a:off x="5485417" y="2230110"/>
            <a:ext cx="263350" cy="4727342"/>
          </a:xfrm>
          <a:prstGeom prst="downArrow">
            <a:avLst>
              <a:gd name="adj1" fmla="val 19703"/>
              <a:gd name="adj2" fmla="val 61723"/>
            </a:avLst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7" name="Rectangle 26">
                <a:extLst>
                  <a:ext uri="{FF2B5EF4-FFF2-40B4-BE49-F238E27FC236}">
                    <a16:creationId xmlns:a16="http://schemas.microsoft.com/office/drawing/2014/main" id="{ADC1743D-1CB3-4D5B-A2F3-24E6F9BDC284}"/>
                  </a:ext>
                </a:extLst>
              </p:cNvPr>
              <p:cNvSpPr/>
              <p:nvPr/>
            </p:nvSpPr>
            <p:spPr>
              <a:xfrm>
                <a:off x="5391709" y="4035546"/>
                <a:ext cx="621954" cy="55399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000" b="0" i="1" smtClean="0">
                          <a:latin typeface="Cambria Math" panose="02040503050406030204" pitchFamily="18" charset="0"/>
                        </a:rPr>
                        <m:t>𝛽</m:t>
                      </m:r>
                    </m:oMath>
                  </m:oMathPara>
                </a14:m>
                <a:endParaRPr lang="en-IL" sz="3000" dirty="0"/>
              </a:p>
            </p:txBody>
          </p:sp>
        </mc:Choice>
        <mc:Fallback xmlns="">
          <p:sp>
            <p:nvSpPr>
              <p:cNvPr id="27" name="Rectangle 26">
                <a:extLst>
                  <a:ext uri="{FF2B5EF4-FFF2-40B4-BE49-F238E27FC236}">
                    <a16:creationId xmlns:a16="http://schemas.microsoft.com/office/drawing/2014/main" id="{ADC1743D-1CB3-4D5B-A2F3-24E6F9BDC28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91709" y="4035546"/>
                <a:ext cx="621954" cy="553998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Rectangle 29">
                <a:extLst>
                  <a:ext uri="{FF2B5EF4-FFF2-40B4-BE49-F238E27FC236}">
                    <a16:creationId xmlns:a16="http://schemas.microsoft.com/office/drawing/2014/main" id="{89A66750-F185-4045-BBF2-867286A90B7B}"/>
                  </a:ext>
                </a:extLst>
              </p:cNvPr>
              <p:cNvSpPr/>
              <p:nvPr/>
            </p:nvSpPr>
            <p:spPr>
              <a:xfrm>
                <a:off x="5391709" y="3388800"/>
                <a:ext cx="621954" cy="55399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000" b="0" i="1" smtClean="0">
                          <a:latin typeface="Cambria Math" panose="02040503050406030204" pitchFamily="18" charset="0"/>
                        </a:rPr>
                        <m:t>𝛼</m:t>
                      </m:r>
                    </m:oMath>
                  </m:oMathPara>
                </a14:m>
                <a:endParaRPr lang="en-IL" sz="3000" dirty="0"/>
              </a:p>
            </p:txBody>
          </p:sp>
        </mc:Choice>
        <mc:Fallback xmlns="">
          <p:sp>
            <p:nvSpPr>
              <p:cNvPr id="30" name="Rectangle 29">
                <a:extLst>
                  <a:ext uri="{FF2B5EF4-FFF2-40B4-BE49-F238E27FC236}">
                    <a16:creationId xmlns:a16="http://schemas.microsoft.com/office/drawing/2014/main" id="{89A66750-F185-4045-BBF2-867286A90B7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91709" y="3388800"/>
                <a:ext cx="621954" cy="553998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00F1E47C-F8B4-40AD-AB53-0D29F01E8106}"/>
              </a:ext>
            </a:extLst>
          </p:cNvPr>
          <p:cNvCxnSpPr>
            <a:cxnSpLocks/>
          </p:cNvCxnSpPr>
          <p:nvPr/>
        </p:nvCxnSpPr>
        <p:spPr>
          <a:xfrm>
            <a:off x="3272539" y="3444926"/>
            <a:ext cx="6733325" cy="0"/>
          </a:xfrm>
          <a:prstGeom prst="line">
            <a:avLst/>
          </a:prstGeom>
          <a:ln w="38100">
            <a:solidFill>
              <a:schemeClr val="accent1"/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Rectangle 22">
                <a:extLst>
                  <a:ext uri="{FF2B5EF4-FFF2-40B4-BE49-F238E27FC236}">
                    <a16:creationId xmlns:a16="http://schemas.microsoft.com/office/drawing/2014/main" id="{D4167430-C5F4-4AC1-97CC-2659A5B73137}"/>
                  </a:ext>
                </a:extLst>
              </p:cNvPr>
              <p:cNvSpPr/>
              <p:nvPr/>
            </p:nvSpPr>
            <p:spPr>
              <a:xfrm>
                <a:off x="10005864" y="3103517"/>
                <a:ext cx="1516844" cy="640775"/>
              </a:xfrm>
              <a:prstGeom prst="rect">
                <a:avLst/>
              </a:prstGeom>
              <a:ln>
                <a:solidFill>
                  <a:schemeClr val="accent1"/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sz="2000" dirty="0"/>
                  <a:t>Inner state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|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𝜓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⟩</m:t>
                    </m:r>
                  </m:oMath>
                </a14:m>
                <a:endParaRPr lang="en-IL" sz="2000" dirty="0"/>
              </a:p>
            </p:txBody>
          </p:sp>
        </mc:Choice>
        <mc:Fallback xmlns="">
          <p:sp>
            <p:nvSpPr>
              <p:cNvPr id="23" name="Rectangle 22">
                <a:extLst>
                  <a:ext uri="{FF2B5EF4-FFF2-40B4-BE49-F238E27FC236}">
                    <a16:creationId xmlns:a16="http://schemas.microsoft.com/office/drawing/2014/main" id="{D4167430-C5F4-4AC1-97CC-2659A5B7313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05864" y="3103517"/>
                <a:ext cx="1516844" cy="640775"/>
              </a:xfrm>
              <a:prstGeom prst="rect">
                <a:avLst/>
              </a:prstGeom>
              <a:blipFill>
                <a:blip r:embed="rId10"/>
                <a:stretch>
                  <a:fillRect t="-8411" r="-398" b="-13084"/>
                </a:stretch>
              </a:blipFill>
              <a:ln>
                <a:solidFill>
                  <a:schemeClr val="accent1"/>
                </a:solidFill>
              </a:ln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49C6037D-9093-4FF4-8BF9-3F2E5BCFF417}"/>
              </a:ext>
            </a:extLst>
          </p:cNvPr>
          <p:cNvCxnSpPr>
            <a:cxnSpLocks/>
            <a:stCxn id="38" idx="0"/>
            <a:endCxn id="23" idx="2"/>
          </p:cNvCxnSpPr>
          <p:nvPr/>
        </p:nvCxnSpPr>
        <p:spPr>
          <a:xfrm flipV="1">
            <a:off x="10764286" y="3744292"/>
            <a:ext cx="0" cy="770196"/>
          </a:xfrm>
          <a:prstGeom prst="line">
            <a:avLst/>
          </a:prstGeom>
          <a:ln w="28575">
            <a:solidFill>
              <a:srgbClr val="FF99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6AB6F89E-B03C-46FC-8888-8D5B28455F2D}"/>
              </a:ext>
            </a:extLst>
          </p:cNvPr>
          <p:cNvCxnSpPr>
            <a:cxnSpLocks/>
          </p:cNvCxnSpPr>
          <p:nvPr/>
        </p:nvCxnSpPr>
        <p:spPr>
          <a:xfrm flipV="1">
            <a:off x="10692448" y="3755760"/>
            <a:ext cx="72262" cy="74334"/>
          </a:xfrm>
          <a:prstGeom prst="line">
            <a:avLst/>
          </a:prstGeom>
          <a:ln w="28575">
            <a:solidFill>
              <a:srgbClr val="FF99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E78130BF-5B0D-4150-BC71-D2A58AB7E41F}"/>
              </a:ext>
            </a:extLst>
          </p:cNvPr>
          <p:cNvCxnSpPr>
            <a:cxnSpLocks/>
          </p:cNvCxnSpPr>
          <p:nvPr/>
        </p:nvCxnSpPr>
        <p:spPr>
          <a:xfrm>
            <a:off x="10753599" y="3744292"/>
            <a:ext cx="89450" cy="85802"/>
          </a:xfrm>
          <a:prstGeom prst="line">
            <a:avLst/>
          </a:prstGeom>
          <a:ln w="28575">
            <a:solidFill>
              <a:srgbClr val="FF99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44CF9BE0-1096-47CC-875D-E44F2CD1C494}"/>
              </a:ext>
            </a:extLst>
          </p:cNvPr>
          <p:cNvCxnSpPr>
            <a:cxnSpLocks/>
          </p:cNvCxnSpPr>
          <p:nvPr/>
        </p:nvCxnSpPr>
        <p:spPr>
          <a:xfrm flipV="1">
            <a:off x="10499255" y="3958673"/>
            <a:ext cx="537928" cy="343459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142FAB12-4AD7-4CAF-A6E5-3DABA5921EA8}"/>
              </a:ext>
            </a:extLst>
          </p:cNvPr>
          <p:cNvCxnSpPr>
            <a:cxnSpLocks/>
          </p:cNvCxnSpPr>
          <p:nvPr/>
        </p:nvCxnSpPr>
        <p:spPr>
          <a:xfrm>
            <a:off x="10491388" y="3965019"/>
            <a:ext cx="545795" cy="325249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Arrow Connector 45">
            <a:extLst>
              <a:ext uri="{FF2B5EF4-FFF2-40B4-BE49-F238E27FC236}">
                <a16:creationId xmlns:a16="http://schemas.microsoft.com/office/drawing/2014/main" id="{984DE4F5-879A-4BA5-B2F1-C4D5EA4D8BD5}"/>
              </a:ext>
            </a:extLst>
          </p:cNvPr>
          <p:cNvCxnSpPr>
            <a:cxnSpLocks/>
          </p:cNvCxnSpPr>
          <p:nvPr/>
        </p:nvCxnSpPr>
        <p:spPr>
          <a:xfrm flipH="1">
            <a:off x="11077420" y="4116691"/>
            <a:ext cx="863680" cy="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>
            <a:extLst>
              <a:ext uri="{FF2B5EF4-FFF2-40B4-BE49-F238E27FC236}">
                <a16:creationId xmlns:a16="http://schemas.microsoft.com/office/drawing/2014/main" id="{0E20EDF4-562C-4498-8857-9DCDE54774A5}"/>
              </a:ext>
            </a:extLst>
          </p:cNvPr>
          <p:cNvCxnSpPr>
            <a:cxnSpLocks/>
          </p:cNvCxnSpPr>
          <p:nvPr/>
        </p:nvCxnSpPr>
        <p:spPr>
          <a:xfrm>
            <a:off x="11921375" y="4126341"/>
            <a:ext cx="19725" cy="1981823"/>
          </a:xfrm>
          <a:prstGeom prst="line">
            <a:avLst/>
          </a:prstGeom>
          <a:ln w="381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8" name="TextBox 47">
                <a:extLst>
                  <a:ext uri="{FF2B5EF4-FFF2-40B4-BE49-F238E27FC236}">
                    <a16:creationId xmlns:a16="http://schemas.microsoft.com/office/drawing/2014/main" id="{B40441E2-FA85-4390-B059-A252BA5F89C6}"/>
                  </a:ext>
                </a:extLst>
              </p:cNvPr>
              <p:cNvSpPr txBox="1"/>
              <p:nvPr/>
            </p:nvSpPr>
            <p:spPr>
              <a:xfrm>
                <a:off x="9729852" y="5496672"/>
                <a:ext cx="1822696" cy="12003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dirty="0">
                          <a:solidFill>
                            <a:schemeClr val="accent6"/>
                          </a:solidFill>
                          <a:latin typeface="Cambria Math" panose="02040503050406030204" pitchFamily="18" charset="0"/>
                        </a:rPr>
                        <m:t>𝐸𝑥𝑡</m:t>
                      </m:r>
                    </m:oMath>
                  </m:oMathPara>
                </a14:m>
                <a:endParaRPr lang="en-IL" sz="2400" dirty="0">
                  <a:solidFill>
                    <a:schemeClr val="accent6"/>
                  </a:solidFill>
                </a:endParaRPr>
              </a:p>
              <a:p>
                <a:pPr algn="ctr"/>
                <a:r>
                  <a:rPr lang="en-US" sz="2400" dirty="0"/>
                  <a:t>measures to</a:t>
                </a:r>
              </a:p>
              <a:p>
                <a:pPr algn="ctr"/>
                <a:r>
                  <a:rPr lang="en-US" sz="2400" dirty="0"/>
                  <a:t>get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𝛽</m:t>
                    </m:r>
                  </m:oMath>
                </a14:m>
                <a:endParaRPr lang="en-IL" sz="2400" dirty="0"/>
              </a:p>
            </p:txBody>
          </p:sp>
        </mc:Choice>
        <mc:Fallback xmlns="">
          <p:sp>
            <p:nvSpPr>
              <p:cNvPr id="48" name="TextBox 47">
                <a:extLst>
                  <a:ext uri="{FF2B5EF4-FFF2-40B4-BE49-F238E27FC236}">
                    <a16:creationId xmlns:a16="http://schemas.microsoft.com/office/drawing/2014/main" id="{B40441E2-FA85-4390-B059-A252BA5F89C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29852" y="5496672"/>
                <a:ext cx="1822696" cy="1200329"/>
              </a:xfrm>
              <a:prstGeom prst="rect">
                <a:avLst/>
              </a:prstGeom>
              <a:blipFill>
                <a:blip r:embed="rId11"/>
                <a:stretch>
                  <a:fillRect l="-2007" r="-2007" b="-10660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9" name="Straight Connector 48">
            <a:extLst>
              <a:ext uri="{FF2B5EF4-FFF2-40B4-BE49-F238E27FC236}">
                <a16:creationId xmlns:a16="http://schemas.microsoft.com/office/drawing/2014/main" id="{4BA40C40-8FF1-4776-B0BF-EFEDB0927C77}"/>
              </a:ext>
            </a:extLst>
          </p:cNvPr>
          <p:cNvCxnSpPr>
            <a:cxnSpLocks/>
          </p:cNvCxnSpPr>
          <p:nvPr/>
        </p:nvCxnSpPr>
        <p:spPr>
          <a:xfrm>
            <a:off x="11549517" y="6108164"/>
            <a:ext cx="411254" cy="0"/>
          </a:xfrm>
          <a:prstGeom prst="line">
            <a:avLst/>
          </a:prstGeom>
          <a:ln w="381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324334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56B32E5A-127D-444F-8726-D4290AFC2852}"/>
                  </a:ext>
                </a:extLst>
              </p:cNvPr>
              <p:cNvSpPr txBox="1"/>
              <p:nvPr/>
            </p:nvSpPr>
            <p:spPr>
              <a:xfrm>
                <a:off x="943303" y="1690688"/>
                <a:ext cx="10515600" cy="338554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571500" indent="-571500">
                  <a:buFont typeface="Arial" panose="020B0604020202020204" pitchFamily="34" charset="0"/>
                  <a:buChar char="•"/>
                </a:pPr>
                <a:r>
                  <a:rPr lang="en-US" sz="4000" dirty="0"/>
                  <a:t>Traditional extractors are black-box and based only on rewinding </a:t>
                </a:r>
                <a14:m>
                  <m:oMath xmlns:m="http://schemas.openxmlformats.org/officeDocument/2006/math">
                    <m:r>
                      <a:rPr lang="en-US" sz="4000" i="1">
                        <a:latin typeface="Cambria Math" panose="02040503050406030204" pitchFamily="18" charset="0"/>
                      </a:rPr>
                      <m:t>⇒</m:t>
                    </m:r>
                  </m:oMath>
                </a14:m>
                <a:r>
                  <a:rPr lang="en-US" sz="4000" dirty="0"/>
                  <a:t> </a:t>
                </a:r>
                <a:r>
                  <a:rPr lang="en-US" sz="4000" b="1" dirty="0"/>
                  <a:t>cloning</a:t>
                </a:r>
                <a:r>
                  <a:rPr lang="en-US" sz="4000" dirty="0"/>
                  <a:t>.</a:t>
                </a:r>
              </a:p>
              <a:p>
                <a:pPr marL="571500" indent="-571500">
                  <a:buFont typeface="Arial" panose="020B0604020202020204" pitchFamily="34" charset="0"/>
                  <a:buChar char="•"/>
                </a:pPr>
                <a:endParaRPr lang="en-US" sz="1400" dirty="0"/>
              </a:p>
              <a:p>
                <a:pPr marL="571500" indent="-571500">
                  <a:buFont typeface="Arial" panose="020B0604020202020204" pitchFamily="34" charset="0"/>
                  <a:buChar char="•"/>
                </a:pPr>
                <a:r>
                  <a:rPr lang="en-US" sz="4000" dirty="0"/>
                  <a:t>Non-black-box [Barak-01]: Use the </a:t>
                </a:r>
                <a:r>
                  <a:rPr lang="en-US" sz="4000" u="sng" dirty="0">
                    <a:solidFill>
                      <a:schemeClr val="tx1"/>
                    </a:solidFill>
                  </a:rPr>
                  <a:t>circuit</a:t>
                </a:r>
                <a:r>
                  <a:rPr lang="en-US" sz="4000" dirty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400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000" b="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𝑆𝑒𝑛</m:t>
                        </m:r>
                      </m:e>
                      <m:sup>
                        <m:r>
                          <a:rPr lang="en-US" sz="4000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</m:oMath>
                </a14:m>
                <a:r>
                  <a:rPr lang="en-US" sz="4000" dirty="0"/>
                  <a:t> to do more then rewinding.</a:t>
                </a:r>
              </a:p>
              <a:p>
                <a:pPr marL="571500" indent="-571500">
                  <a:buFont typeface="Arial" panose="020B0604020202020204" pitchFamily="34" charset="0"/>
                  <a:buChar char="•"/>
                </a:pPr>
                <a:endParaRPr lang="en-US" sz="4000" dirty="0"/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56B32E5A-127D-444F-8726-D4290AFC285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3303" y="1690688"/>
                <a:ext cx="10515600" cy="3385542"/>
              </a:xfrm>
              <a:prstGeom prst="rect">
                <a:avLst/>
              </a:prstGeom>
              <a:blipFill>
                <a:blip r:embed="rId3"/>
                <a:stretch>
                  <a:fillRect l="-1855" t="-3237" r="-290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itle 1">
            <a:extLst>
              <a:ext uri="{FF2B5EF4-FFF2-40B4-BE49-F238E27FC236}">
                <a16:creationId xmlns:a16="http://schemas.microsoft.com/office/drawing/2014/main" id="{64B3D38A-1F21-4CCC-A78A-87E9493184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8127" y="350874"/>
            <a:ext cx="10875745" cy="1325563"/>
          </a:xfrm>
        </p:spPr>
        <p:txBody>
          <a:bodyPr/>
          <a:lstStyle/>
          <a:p>
            <a:r>
              <a:rPr lang="en-US" b="1" dirty="0"/>
              <a:t>The gap from classical techniques: </a:t>
            </a:r>
            <a:r>
              <a:rPr lang="en-US" b="1" dirty="0">
                <a:solidFill>
                  <a:srgbClr val="FF0000"/>
                </a:solidFill>
              </a:rPr>
              <a:t>Cloning</a:t>
            </a:r>
            <a:endParaRPr lang="en-IL" sz="2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86491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42F8D671-EF3E-453B-8882-5AC135A897FB}"/>
              </a:ext>
            </a:extLst>
          </p:cNvPr>
          <p:cNvSpPr txBox="1"/>
          <p:nvPr/>
        </p:nvSpPr>
        <p:spPr>
          <a:xfrm>
            <a:off x="943303" y="1690688"/>
            <a:ext cx="10515600" cy="46166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4000" dirty="0"/>
              <a:t>So, what about non-BB techniques?</a:t>
            </a:r>
          </a:p>
          <a:p>
            <a:pPr marL="1028700" lvl="1" indent="-571500">
              <a:buFont typeface="Arial" panose="020B0604020202020204" pitchFamily="34" charset="0"/>
              <a:buChar char="•"/>
            </a:pPr>
            <a:r>
              <a:rPr lang="en-US" sz="4000" dirty="0"/>
              <a:t>Don’t work, existing techniques either,</a:t>
            </a:r>
          </a:p>
          <a:p>
            <a:pPr marL="1485900" lvl="2" indent="-571500">
              <a:buFont typeface="Wingdings" panose="05000000000000000000" pitchFamily="2" charset="2"/>
              <a:buChar char="Ø"/>
            </a:pPr>
            <a:r>
              <a:rPr lang="en-US" sz="4000" dirty="0"/>
              <a:t>Use cloning.</a:t>
            </a:r>
          </a:p>
          <a:p>
            <a:pPr marL="1485900" lvl="2" indent="-571500">
              <a:buFont typeface="Wingdings" panose="05000000000000000000" pitchFamily="2" charset="2"/>
              <a:buChar char="Ø"/>
            </a:pPr>
            <a:r>
              <a:rPr lang="en-US" sz="4000" dirty="0"/>
              <a:t>Use tools not known for quantum computations (e.g. universal arguments).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sz="1400" dirty="0"/>
          </a:p>
          <a:p>
            <a:pPr algn="ctr"/>
            <a:r>
              <a:rPr lang="en-US" sz="4000" b="1" dirty="0"/>
              <a:t>Question:</a:t>
            </a:r>
            <a:r>
              <a:rPr lang="en-US" sz="4000" dirty="0"/>
              <a:t> Can we use the circuit of the sender to extract </a:t>
            </a:r>
            <a:r>
              <a:rPr lang="en-US" sz="4000" u="sng" dirty="0"/>
              <a:t>without cloning</a:t>
            </a:r>
            <a:r>
              <a:rPr lang="en-US" sz="4000" dirty="0"/>
              <a:t>?</a:t>
            </a:r>
            <a:endParaRPr lang="en-US" sz="4000" b="1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5B8223E1-D834-48D2-8336-4DD0499D52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8127" y="350874"/>
            <a:ext cx="10875745" cy="1325563"/>
          </a:xfrm>
        </p:spPr>
        <p:txBody>
          <a:bodyPr/>
          <a:lstStyle/>
          <a:p>
            <a:r>
              <a:rPr lang="en-US" b="1" dirty="0"/>
              <a:t>The gap from classical techniques: </a:t>
            </a:r>
            <a:r>
              <a:rPr lang="en-US" b="1" dirty="0">
                <a:solidFill>
                  <a:srgbClr val="FF0000"/>
                </a:solidFill>
              </a:rPr>
              <a:t>Cloning</a:t>
            </a:r>
            <a:endParaRPr lang="en-IL" sz="2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71271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CB5BBC75-BFE0-45FD-B289-9E9FE9D7753B}"/>
              </a:ext>
            </a:extLst>
          </p:cNvPr>
          <p:cNvSpPr/>
          <p:nvPr/>
        </p:nvSpPr>
        <p:spPr>
          <a:xfrm>
            <a:off x="1758906" y="1905506"/>
            <a:ext cx="8674187" cy="304698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9600" b="1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Our Extractable Commitment</a:t>
            </a:r>
          </a:p>
        </p:txBody>
      </p:sp>
    </p:spTree>
    <p:extLst>
      <p:ext uri="{BB962C8B-B14F-4D97-AF65-F5344CB8AC3E}">
        <p14:creationId xmlns:p14="http://schemas.microsoft.com/office/powerpoint/2010/main" val="317366022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3FF0C346-EE42-4EC6-961F-020A9982FFCB}"/>
              </a:ext>
            </a:extLst>
          </p:cNvPr>
          <p:cNvSpPr txBox="1">
            <a:spLocks/>
          </p:cNvSpPr>
          <p:nvPr/>
        </p:nvSpPr>
        <p:spPr>
          <a:xfrm>
            <a:off x="672847" y="574158"/>
            <a:ext cx="10846301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/>
              <a:t>Tools: Quantum Fully-Homomorphic Encryption (QFHE) </a:t>
            </a:r>
            <a:r>
              <a:rPr lang="en-US" sz="2400" b="1" dirty="0"/>
              <a:t>[Mahadev18, Brakerski18]</a:t>
            </a:r>
            <a:endParaRPr lang="en-IL" sz="2400" b="1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48586F2-2CE1-4012-A5A9-33DA0CB773C8}"/>
              </a:ext>
            </a:extLst>
          </p:cNvPr>
          <p:cNvSpPr txBox="1"/>
          <p:nvPr/>
        </p:nvSpPr>
        <p:spPr>
          <a:xfrm>
            <a:off x="890748" y="2203493"/>
            <a:ext cx="10410497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dirty="0"/>
              <a:t>(</a:t>
            </a:r>
            <a:r>
              <a:rPr lang="en-US" sz="3600" dirty="0" err="1"/>
              <a:t>QHE.Keygen</a:t>
            </a:r>
            <a:r>
              <a:rPr lang="en-US" sz="3600" dirty="0"/>
              <a:t>, </a:t>
            </a:r>
            <a:r>
              <a:rPr lang="en-US" sz="3600" dirty="0" err="1"/>
              <a:t>QHE.Enc</a:t>
            </a:r>
            <a:r>
              <a:rPr lang="en-US" sz="3600" dirty="0"/>
              <a:t>, </a:t>
            </a:r>
            <a:r>
              <a:rPr lang="en-US" sz="3600" dirty="0" err="1"/>
              <a:t>QHE.Dec</a:t>
            </a:r>
            <a:r>
              <a:rPr lang="en-US" sz="3600" dirty="0"/>
              <a:t>, </a:t>
            </a:r>
            <a:r>
              <a:rPr lang="en-US" sz="3600" dirty="0" err="1"/>
              <a:t>QHE.Eval</a:t>
            </a:r>
            <a:r>
              <a:rPr lang="en-US" sz="3600" dirty="0"/>
              <a:t>) .</a:t>
            </a:r>
          </a:p>
          <a:p>
            <a:endParaRPr lang="en-US" sz="1200" dirty="0"/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dirty="0"/>
              <a:t>FHE that can evaluate quantum circuits.</a:t>
            </a:r>
          </a:p>
        </p:txBody>
      </p:sp>
    </p:spTree>
    <p:extLst>
      <p:ext uri="{BB962C8B-B14F-4D97-AF65-F5344CB8AC3E}">
        <p14:creationId xmlns:p14="http://schemas.microsoft.com/office/powerpoint/2010/main" val="176398744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048586F2-2CE1-4012-A5A9-33DA0CB773C8}"/>
                  </a:ext>
                </a:extLst>
              </p:cNvPr>
              <p:cNvSpPr txBox="1"/>
              <p:nvPr/>
            </p:nvSpPr>
            <p:spPr>
              <a:xfrm>
                <a:off x="1108651" y="1825293"/>
                <a:ext cx="10410497" cy="188211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571500" indent="-571500">
                  <a:buFont typeface="Arial" panose="020B0604020202020204" pitchFamily="34" charset="0"/>
                  <a:buChar char="•"/>
                </a:pPr>
                <a:r>
                  <a:rPr lang="en-US" sz="3600" dirty="0"/>
                  <a:t>CC circuit: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i="1">
                          <a:latin typeface="Cambria Math" panose="02040503050406030204" pitchFamily="18" charset="0"/>
                        </a:rPr>
                        <m:t>𝐶𝐶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36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600" i="1">
                              <a:latin typeface="Cambria Math" panose="02040503050406030204" pitchFamily="18" charset="0"/>
                            </a:rPr>
                            <m:t>𝑓</m:t>
                          </m:r>
                          <m:r>
                            <a:rPr lang="en-US" sz="3600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3600" i="1">
                              <a:latin typeface="Cambria Math" panose="02040503050406030204" pitchFamily="18" charset="0"/>
                            </a:rPr>
                            <m:t>𝑢</m:t>
                          </m:r>
                          <m:r>
                            <a:rPr lang="en-US" sz="3600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3600" i="1"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</m:d>
                      <m:r>
                        <a:rPr lang="en-US" sz="3600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36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3600" b="0" i="1" smtClean="0">
                          <a:latin typeface="Cambria Math" panose="02040503050406030204" pitchFamily="18" charset="0"/>
                        </a:rPr>
                        <m:t>)</m:t>
                      </m:r>
                      <m:r>
                        <a:rPr lang="en-US" sz="3600" b="0" i="0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{"/>
                          <m:endChr m:val=""/>
                          <m:ctrlPr>
                            <a:rPr lang="en-US" sz="36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sz="3600" i="1" smtClean="0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en-US" sz="3600" b="0" i="1" smtClean="0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  <m:r>
                                <a:rPr lang="en-US" sz="3600" b="0" i="1" smtClean="0">
                                  <a:latin typeface="Cambria Math" panose="02040503050406030204" pitchFamily="18" charset="0"/>
                                </a:rPr>
                                <m:t>             </m:t>
                              </m:r>
                              <m:r>
                                <a:rPr lang="en-US" sz="3600" b="0" i="1" smtClean="0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  <m:d>
                                <m:dPr>
                                  <m:ctrlPr>
                                    <a:rPr lang="en-US" sz="36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3600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</m:d>
                              <m:r>
                                <a:rPr lang="en-US" sz="3600" b="0" i="1" smtClean="0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en-US" sz="3600" b="0" i="1" smtClean="0"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</m:e>
                            <m:e>
                              <m:r>
                                <a:rPr lang="en-US" sz="3600" b="0" i="1" smtClean="0">
                                  <a:latin typeface="Cambria Math" panose="02040503050406030204" pitchFamily="18" charset="0"/>
                                </a:rPr>
                                <m:t>⊥         </m:t>
                              </m:r>
                              <m:r>
                                <a:rPr lang="en-US" sz="3600" b="0" i="1" smtClean="0">
                                  <a:latin typeface="Cambria Math" panose="02040503050406030204" pitchFamily="18" charset="0"/>
                                </a:rPr>
                                <m:t>𝑜𝑡h𝑒𝑟𝑤𝑖𝑠𝑒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en-US" sz="3600" dirty="0"/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048586F2-2CE1-4012-A5A9-33DA0CB773C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08651" y="1825293"/>
                <a:ext cx="10410497" cy="1882118"/>
              </a:xfrm>
              <a:prstGeom prst="rect">
                <a:avLst/>
              </a:prstGeom>
              <a:blipFill>
                <a:blip r:embed="rId3"/>
                <a:stretch>
                  <a:fillRect l="-1639" t="-4854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itle 1">
            <a:extLst>
              <a:ext uri="{FF2B5EF4-FFF2-40B4-BE49-F238E27FC236}">
                <a16:creationId xmlns:a16="http://schemas.microsoft.com/office/drawing/2014/main" id="{D9BEC6E9-8E9C-4B63-99B3-846945BF9D7C}"/>
              </a:ext>
            </a:extLst>
          </p:cNvPr>
          <p:cNvSpPr txBox="1">
            <a:spLocks/>
          </p:cNvSpPr>
          <p:nvPr/>
        </p:nvSpPr>
        <p:spPr>
          <a:xfrm>
            <a:off x="672847" y="382116"/>
            <a:ext cx="10846301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/>
              <a:t>Tools: Compute-and-Compare (CC) Obfuscation</a:t>
            </a:r>
            <a:endParaRPr lang="en-US" sz="2000" b="1" dirty="0"/>
          </a:p>
          <a:p>
            <a:r>
              <a:rPr lang="en-US" sz="2400" b="1" dirty="0"/>
              <a:t>[Wichs-Zirdelis-17, Goyal-Koppula-Waters-17, Goyal-Koppula-Vusirikala-Waters-19]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A23AA769-2C44-473F-B461-4C2EC0842AA5}"/>
                  </a:ext>
                </a:extLst>
              </p:cNvPr>
              <p:cNvSpPr/>
              <p:nvPr/>
            </p:nvSpPr>
            <p:spPr>
              <a:xfrm>
                <a:off x="1108650" y="3716183"/>
                <a:ext cx="10587163" cy="142654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571500" indent="-571500">
                  <a:buFont typeface="Arial" panose="020B0604020202020204" pitchFamily="34" charset="0"/>
                  <a:buChar char="•"/>
                </a:pPr>
                <a:r>
                  <a:rPr lang="en-US" sz="3600" dirty="0" err="1"/>
                  <a:t>Obf</a:t>
                </a:r>
                <a:r>
                  <a:rPr lang="en-US" sz="3600" dirty="0"/>
                  <a:t> :   </a:t>
                </a:r>
                <a14:m>
                  <m:oMath xmlns:m="http://schemas.openxmlformats.org/officeDocument/2006/math">
                    <m:acc>
                      <m:accPr>
                        <m:chr m:val="̃"/>
                        <m:ctrlPr>
                          <a:rPr lang="en-US" sz="36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3600" i="1">
                            <a:latin typeface="Cambria Math" panose="02040503050406030204" pitchFamily="18" charset="0"/>
                          </a:rPr>
                          <m:t>𝐶𝐶</m:t>
                        </m:r>
                      </m:e>
                    </m:acc>
                    <m:r>
                      <a:rPr lang="en-US" sz="3600" i="1">
                        <a:latin typeface="Cambria Math" panose="02040503050406030204" pitchFamily="18" charset="0"/>
                      </a:rPr>
                      <m:t>← </m:t>
                    </m:r>
                  </m:oMath>
                </a14:m>
                <a:r>
                  <a:rPr lang="en-US" sz="3600" dirty="0" err="1"/>
                  <a:t>Obf</a:t>
                </a:r>
                <a:r>
                  <a:rPr lang="en-US" sz="3600" dirty="0"/>
                  <a:t>(</a:t>
                </a:r>
                <a14:m>
                  <m:oMath xmlns:m="http://schemas.openxmlformats.org/officeDocument/2006/math">
                    <m:r>
                      <a:rPr lang="en-US" sz="3600" i="1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sz="3600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3600" i="1">
                        <a:latin typeface="Cambria Math" panose="02040503050406030204" pitchFamily="18" charset="0"/>
                      </a:rPr>
                      <m:t>𝑢</m:t>
                    </m:r>
                    <m:r>
                      <a:rPr lang="en-US" sz="3600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3600" i="1">
                        <a:latin typeface="Cambria Math" panose="02040503050406030204" pitchFamily="18" charset="0"/>
                      </a:rPr>
                      <m:t>𝑧</m:t>
                    </m:r>
                  </m:oMath>
                </a14:m>
                <a:r>
                  <a:rPr lang="en-US" sz="3600" dirty="0"/>
                  <a:t>) .</a:t>
                </a:r>
              </a:p>
              <a:p>
                <a:pPr marL="571500" indent="-571500">
                  <a:buFont typeface="Arial" panose="020B0604020202020204" pitchFamily="34" charset="0"/>
                  <a:buChar char="•"/>
                </a:pPr>
                <a:endParaRPr lang="en-US" sz="1200" dirty="0"/>
              </a:p>
              <a:p>
                <a:pPr marL="571500" indent="-571500">
                  <a:buFont typeface="Arial" panose="020B0604020202020204" pitchFamily="34" charset="0"/>
                  <a:buChar char="•"/>
                </a:pPr>
                <a:r>
                  <a:rPr lang="en-US" sz="3600" b="1" dirty="0"/>
                  <a:t>Correctness</a:t>
                </a:r>
                <a:r>
                  <a:rPr lang="en-US" sz="3600" dirty="0"/>
                  <a:t>:  </a:t>
                </a:r>
                <a14:m>
                  <m:oMath xmlns:m="http://schemas.openxmlformats.org/officeDocument/2006/math">
                    <m:acc>
                      <m:accPr>
                        <m:chr m:val="̃"/>
                        <m:ctrlPr>
                          <a:rPr lang="en-US" sz="36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3600" i="1">
                            <a:latin typeface="Cambria Math" panose="02040503050406030204" pitchFamily="18" charset="0"/>
                          </a:rPr>
                          <m:t>𝐶𝐶</m:t>
                        </m:r>
                      </m:e>
                    </m:acc>
                    <m:r>
                      <a:rPr lang="en-US" sz="3600" i="1">
                        <a:latin typeface="Cambria Math" panose="02040503050406030204" pitchFamily="18" charset="0"/>
                      </a:rPr>
                      <m:t>≡</m:t>
                    </m:r>
                    <m:r>
                      <a:rPr lang="en-US" sz="3600" i="1">
                        <a:latin typeface="Cambria Math" panose="02040503050406030204" pitchFamily="18" charset="0"/>
                      </a:rPr>
                      <m:t>𝐶𝐶</m:t>
                    </m:r>
                    <m:r>
                      <a:rPr lang="en-US" sz="3600" i="1">
                        <a:latin typeface="Cambria Math" panose="02040503050406030204" pitchFamily="18" charset="0"/>
                      </a:rPr>
                      <m:t>[</m:t>
                    </m:r>
                    <m:r>
                      <a:rPr lang="en-US" sz="3600" i="1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sz="3600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3600" i="1">
                        <a:latin typeface="Cambria Math" panose="02040503050406030204" pitchFamily="18" charset="0"/>
                      </a:rPr>
                      <m:t>𝑢</m:t>
                    </m:r>
                    <m:r>
                      <a:rPr lang="en-US" sz="3600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3600" i="1">
                        <a:latin typeface="Cambria Math" panose="02040503050406030204" pitchFamily="18" charset="0"/>
                      </a:rPr>
                      <m:t>𝑧</m:t>
                    </m:r>
                    <m:r>
                      <a:rPr lang="en-US" sz="3600" i="1"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en-US" sz="3600" b="1" dirty="0"/>
                  <a:t> </a:t>
                </a:r>
                <a:r>
                  <a:rPr lang="en-US" sz="3600" dirty="0"/>
                  <a:t>.</a:t>
                </a:r>
              </a:p>
            </p:txBody>
          </p:sp>
        </mc:Choice>
        <mc:Fallback xmlns=""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A23AA769-2C44-473F-B461-4C2EC0842AA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08650" y="3716183"/>
                <a:ext cx="10587163" cy="1426544"/>
              </a:xfrm>
              <a:prstGeom prst="rect">
                <a:avLst/>
              </a:prstGeom>
              <a:blipFill>
                <a:blip r:embed="rId4"/>
                <a:stretch>
                  <a:fillRect l="-1612" t="-5128" b="-15812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B394354A-A7A3-420B-9E90-2F84A9D6F233}"/>
                  </a:ext>
                </a:extLst>
              </p:cNvPr>
              <p:cNvSpPr/>
              <p:nvPr/>
            </p:nvSpPr>
            <p:spPr>
              <a:xfrm>
                <a:off x="1108649" y="5239888"/>
                <a:ext cx="10494771" cy="67306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571500" indent="-571500">
                  <a:buFont typeface="Arial" panose="020B0604020202020204" pitchFamily="34" charset="0"/>
                  <a:buChar char="•"/>
                </a:pPr>
                <a:r>
                  <a:rPr lang="en-US" sz="3600" b="1" dirty="0"/>
                  <a:t>Security</a:t>
                </a:r>
                <a:r>
                  <a:rPr lang="en-US" sz="3600" dirty="0"/>
                  <a:t>: For a random </a:t>
                </a:r>
                <a14:m>
                  <m:oMath xmlns:m="http://schemas.openxmlformats.org/officeDocument/2006/math">
                    <m:r>
                      <a:rPr lang="en-US" sz="3600" i="1">
                        <a:latin typeface="Cambria Math" panose="02040503050406030204" pitchFamily="18" charset="0"/>
                      </a:rPr>
                      <m:t>𝑢</m:t>
                    </m:r>
                    <m:r>
                      <a:rPr lang="en-US" sz="3600" i="1">
                        <a:latin typeface="Cambria Math" panose="02040503050406030204" pitchFamily="18" charset="0"/>
                      </a:rPr>
                      <m:t>←</m:t>
                    </m:r>
                    <m:r>
                      <m:rPr>
                        <m:lit/>
                      </m:rPr>
                      <a:rPr lang="en-US" sz="3600" i="1">
                        <a:latin typeface="Cambria Math" panose="02040503050406030204" pitchFamily="18" charset="0"/>
                      </a:rPr>
                      <m:t>{</m:t>
                    </m:r>
                    <m:r>
                      <a:rPr lang="en-US" sz="3600" i="1">
                        <a:latin typeface="Cambria Math" panose="02040503050406030204" pitchFamily="18" charset="0"/>
                      </a:rPr>
                      <m:t>0,1</m:t>
                    </m:r>
                    <m:sSup>
                      <m:sSupPr>
                        <m:ctrlPr>
                          <a:rPr lang="en-US" sz="36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lit/>
                          </m:rPr>
                          <a:rPr lang="en-US" sz="3600" i="1">
                            <a:latin typeface="Cambria Math" panose="02040503050406030204" pitchFamily="18" charset="0"/>
                          </a:rPr>
                          <m:t>}</m:t>
                        </m:r>
                      </m:e>
                      <m:sup>
                        <m:r>
                          <a:rPr lang="en-US" sz="3600" i="1">
                            <a:latin typeface="Cambria Math" panose="02040503050406030204" pitchFamily="18" charset="0"/>
                          </a:rPr>
                          <m:t>𝜆</m:t>
                        </m:r>
                      </m:sup>
                    </m:sSup>
                  </m:oMath>
                </a14:m>
                <a:r>
                  <a:rPr lang="en-US" sz="3600" dirty="0"/>
                  <a:t>, </a:t>
                </a:r>
                <a14:m>
                  <m:oMath xmlns:m="http://schemas.openxmlformats.org/officeDocument/2006/math">
                    <m:acc>
                      <m:accPr>
                        <m:chr m:val="̃"/>
                        <m:ctrlPr>
                          <a:rPr lang="en-US" sz="36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3600" i="1">
                            <a:latin typeface="Cambria Math" panose="02040503050406030204" pitchFamily="18" charset="0"/>
                          </a:rPr>
                          <m:t>𝐶𝐶</m:t>
                        </m:r>
                      </m:e>
                    </m:acc>
                  </m:oMath>
                </a14:m>
                <a:r>
                  <a:rPr lang="en-US" sz="3600" dirty="0"/>
                  <a:t> hides </a:t>
                </a:r>
                <a14:m>
                  <m:oMath xmlns:m="http://schemas.openxmlformats.org/officeDocument/2006/math">
                    <m:r>
                      <a:rPr lang="en-US" sz="3600" i="1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sz="3600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3600" b="0" i="1" smtClean="0">
                        <a:latin typeface="Cambria Math" panose="02040503050406030204" pitchFamily="18" charset="0"/>
                      </a:rPr>
                      <m:t>𝑢</m:t>
                    </m:r>
                    <m:r>
                      <a:rPr lang="en-US" sz="3600" b="0" i="1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sz="3600" i="1">
                        <a:latin typeface="Cambria Math" panose="02040503050406030204" pitchFamily="18" charset="0"/>
                      </a:rPr>
                      <m:t>𝑧</m:t>
                    </m:r>
                  </m:oMath>
                </a14:m>
                <a:r>
                  <a:rPr lang="en-US" sz="3600" dirty="0"/>
                  <a:t>.</a:t>
                </a:r>
              </a:p>
            </p:txBody>
          </p:sp>
        </mc:Choice>
        <mc:Fallback xmlns="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B394354A-A7A3-420B-9E90-2F84A9D6F23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08649" y="5239888"/>
                <a:ext cx="10494771" cy="673069"/>
              </a:xfrm>
              <a:prstGeom prst="rect">
                <a:avLst/>
              </a:prstGeom>
              <a:blipFill>
                <a:blip r:embed="rId5"/>
                <a:stretch>
                  <a:fillRect l="-1627" t="-10000" r="-813" b="-34545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52799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CB5BBC75-BFE0-45FD-B289-9E9FE9D7753B}"/>
              </a:ext>
            </a:extLst>
          </p:cNvPr>
          <p:cNvSpPr/>
          <p:nvPr/>
        </p:nvSpPr>
        <p:spPr>
          <a:xfrm>
            <a:off x="2172034" y="1536174"/>
            <a:ext cx="7847931" cy="378565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8000" b="1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This work:</a:t>
            </a:r>
          </a:p>
          <a:p>
            <a:pPr algn="ctr"/>
            <a:r>
              <a:rPr lang="en-US" sz="8000" b="1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ZK against quantum attacks</a:t>
            </a:r>
            <a:endParaRPr lang="en-US" sz="8000" b="1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12170091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A5297D-ABCA-46C6-AFFD-C1E926E176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 b="1" dirty="0"/>
              <a:t>Simplification: Explainable Adversaries</a:t>
            </a:r>
            <a:endParaRPr lang="en-IL" sz="2000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42F8D671-EF3E-453B-8882-5AC135A897FB}"/>
                  </a:ext>
                </a:extLst>
              </p:cNvPr>
              <p:cNvSpPr txBox="1"/>
              <p:nvPr/>
            </p:nvSpPr>
            <p:spPr>
              <a:xfrm>
                <a:off x="943303" y="1690688"/>
                <a:ext cx="10410497" cy="421653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buClr>
                    <a:schemeClr val="tx1"/>
                  </a:buClr>
                </a:pPr>
                <a14:m>
                  <m:oMath xmlns:m="http://schemas.openxmlformats.org/officeDocument/2006/math">
                    <m:r>
                      <a:rPr lang="en-US" sz="36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𝑅𝑒</m:t>
                    </m:r>
                    <m:sSup>
                      <m:sSupPr>
                        <m:ctrlPr>
                          <a:rPr lang="en-US" sz="36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6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p>
                        <m:r>
                          <a:rPr lang="en-US" sz="36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  <m:r>
                      <a:rPr lang="en-US" sz="36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/ </m:t>
                    </m:r>
                    <m:r>
                      <a:rPr lang="en-US" sz="36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𝑆𝑒</m:t>
                    </m:r>
                    <m:sSup>
                      <m:sSupPr>
                        <m:ctrlPr>
                          <a:rPr lang="en-US" sz="36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6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US" sz="36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</m:oMath>
                </a14:m>
                <a:r>
                  <a:rPr lang="en-US" sz="3600" dirty="0"/>
                  <a:t>: </a:t>
                </a:r>
              </a:p>
              <a:p>
                <a:pPr marL="1028700" lvl="1" indent="-571500">
                  <a:buFont typeface="Arial" panose="020B0604020202020204" pitchFamily="34" charset="0"/>
                  <a:buChar char="•"/>
                </a:pPr>
                <a:r>
                  <a:rPr lang="en-US" sz="3600" dirty="0"/>
                  <a:t>Messages can always be explained: </a:t>
                </a:r>
              </a:p>
              <a:p>
                <a:pPr marL="1485900" lvl="2" indent="-571500">
                  <a:buFont typeface="Wingdings" panose="05000000000000000000" pitchFamily="2" charset="2"/>
                  <a:buChar char="Ø"/>
                </a:pPr>
                <a14:m>
                  <m:oMath xmlns:m="http://schemas.openxmlformats.org/officeDocument/2006/math">
                    <m:r>
                      <a:rPr lang="en-US" sz="3600" b="0" i="1" smtClean="0">
                        <a:latin typeface="Cambria Math" panose="02040503050406030204" pitchFamily="18" charset="0"/>
                      </a:rPr>
                      <m:t>∃ </m:t>
                    </m:r>
                    <m:r>
                      <a:rPr lang="en-US" sz="3600" b="0" i="1" smtClean="0"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sz="3600" b="0" i="1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sz="3600" b="0" i="1" smtClean="0"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US" sz="3600" b="0" i="1" smtClean="0">
                        <a:latin typeface="Cambria Math" panose="02040503050406030204" pitchFamily="18" charset="0"/>
                      </a:rPr>
                      <m:t> :</m:t>
                    </m:r>
                    <m:r>
                      <a:rPr lang="en-US" sz="3600" b="0" i="1" smtClean="0">
                        <a:latin typeface="Cambria Math" panose="02040503050406030204" pitchFamily="18" charset="0"/>
                      </a:rPr>
                      <m:t>𝑆𝑒𝑛</m:t>
                    </m:r>
                    <m:r>
                      <a:rPr lang="en-US" sz="3600" b="0" i="1" smtClean="0">
                        <a:latin typeface="Cambria Math" panose="02040503050406030204" pitchFamily="18" charset="0"/>
                      </a:rPr>
                      <m:t> (</m:t>
                    </m:r>
                    <m:r>
                      <a:rPr lang="en-US" sz="3600" b="0" i="1" smtClean="0"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sz="3600" b="0" i="1" smtClean="0">
                        <a:latin typeface="Cambria Math" panose="02040503050406030204" pitchFamily="18" charset="0"/>
                      </a:rPr>
                      <m:t>;</m:t>
                    </m:r>
                    <m:r>
                      <a:rPr lang="en-US" sz="3600" b="0" i="1" smtClean="0"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US" sz="36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3600" dirty="0"/>
                  <a:t> consistent with transcript.</a:t>
                </a:r>
              </a:p>
              <a:p>
                <a:pPr marL="1485900" lvl="2" indent="-571500">
                  <a:buFont typeface="Wingdings" panose="05000000000000000000" pitchFamily="2" charset="2"/>
                  <a:buChar char="Ø"/>
                </a:pPr>
                <a:r>
                  <a:rPr lang="en-US" sz="3600" dirty="0"/>
                  <a:t>Finding </a:t>
                </a:r>
                <a14:m>
                  <m:oMath xmlns:m="http://schemas.openxmlformats.org/officeDocument/2006/math">
                    <m:r>
                      <a:rPr lang="en-US" sz="3600" i="1"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sz="3600" i="1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sz="3600" i="1"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US" sz="3600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3600" dirty="0"/>
                  <a:t>may be hard.</a:t>
                </a:r>
              </a:p>
              <a:p>
                <a:pPr marL="1028700" lvl="1" indent="-571500">
                  <a:buFont typeface="Arial" panose="020B0604020202020204" pitchFamily="34" charset="0"/>
                  <a:buChar char="•"/>
                </a:pPr>
                <a:r>
                  <a:rPr lang="en-US" sz="3600" dirty="0"/>
                  <a:t>Can abort.</a:t>
                </a:r>
              </a:p>
              <a:p>
                <a:pPr marL="1485900" lvl="2" indent="-571500">
                  <a:buFont typeface="Arial" panose="020B0604020202020204" pitchFamily="34" charset="0"/>
                  <a:buChar char="•"/>
                </a:pPr>
                <a:endParaRPr lang="en-US" sz="1600" dirty="0"/>
              </a:p>
              <a:p>
                <a:pPr marL="571500" indent="-571500">
                  <a:buFont typeface="Arial" panose="020B0604020202020204" pitchFamily="34" charset="0"/>
                  <a:buChar char="•"/>
                </a:pPr>
                <a:r>
                  <a:rPr lang="en-US" sz="3600" dirty="0"/>
                  <a:t>Captures the essence </a:t>
                </a:r>
                <a14:m>
                  <m:oMath xmlns:m="http://schemas.openxmlformats.org/officeDocument/2006/math">
                    <m:r>
                      <a:rPr lang="en-US" sz="3600" i="1">
                        <a:latin typeface="Cambria Math" panose="02040503050406030204" pitchFamily="18" charset="0"/>
                      </a:rPr>
                      <m:t>⇒</m:t>
                    </m:r>
                  </m:oMath>
                </a14:m>
                <a:r>
                  <a:rPr lang="en-US" sz="3600" dirty="0"/>
                  <a:t> can be compiled to malicious [Bitansky-Khurana-Paneth-19].</a:t>
                </a: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42F8D671-EF3E-453B-8882-5AC135A897F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3303" y="1690688"/>
                <a:ext cx="10410497" cy="4216539"/>
              </a:xfrm>
              <a:prstGeom prst="rect">
                <a:avLst/>
              </a:prstGeom>
              <a:blipFill>
                <a:blip r:embed="rId3"/>
                <a:stretch>
                  <a:fillRect l="-1639" t="-2168" b="-4480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37951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1">
            <a:extLst>
              <a:ext uri="{FF2B5EF4-FFF2-40B4-BE49-F238E27FC236}">
                <a16:creationId xmlns:a16="http://schemas.microsoft.com/office/drawing/2014/main" id="{56C696CE-75F7-4893-8FD3-4233D70759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859814" cy="1325563"/>
          </a:xfrm>
        </p:spPr>
        <p:txBody>
          <a:bodyPr/>
          <a:lstStyle/>
          <a:p>
            <a:r>
              <a:rPr lang="en-US" b="1" dirty="0"/>
              <a:t>1</a:t>
            </a:r>
            <a:r>
              <a:rPr lang="en-US" b="1" baseline="30000" dirty="0"/>
              <a:t>st</a:t>
            </a:r>
            <a:r>
              <a:rPr lang="en-US" b="1" dirty="0"/>
              <a:t> Try : No-Cloning Extraction </a:t>
            </a:r>
            <a:endParaRPr lang="en-IL" sz="2000" b="1" dirty="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4F508D24-9AA1-4C42-A311-6585C1100C92}"/>
              </a:ext>
            </a:extLst>
          </p:cNvPr>
          <p:cNvSpPr/>
          <p:nvPr/>
        </p:nvSpPr>
        <p:spPr>
          <a:xfrm>
            <a:off x="838200" y="2123882"/>
            <a:ext cx="10121900" cy="25237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>
                <a:solidFill>
                  <a:schemeClr val="tx1"/>
                </a:solidFill>
              </a:rPr>
              <a:t>Inspired by</a:t>
            </a:r>
          </a:p>
          <a:p>
            <a:endParaRPr lang="en-US" sz="1400" dirty="0">
              <a:solidFill>
                <a:schemeClr val="tx1"/>
              </a:solidFill>
            </a:endParaRPr>
          </a:p>
          <a:p>
            <a:r>
              <a:rPr lang="en-US" sz="3600" dirty="0">
                <a:solidFill>
                  <a:schemeClr val="tx1"/>
                </a:solidFill>
              </a:rPr>
              <a:t>[Barak-Goldreich-Impagliazzo-Rudich-Sahai-Vadhan-Yang-01,  Bitansky-Paneth-15,  Bitansky-Khurana-Paneth-19]</a:t>
            </a:r>
            <a:endParaRPr lang="en-IL" sz="36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545028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2355BDC7-6360-422C-95EA-C0848071E638}"/>
              </a:ext>
            </a:extLst>
          </p:cNvPr>
          <p:cNvSpPr/>
          <p:nvPr/>
        </p:nvSpPr>
        <p:spPr>
          <a:xfrm>
            <a:off x="688685" y="1743232"/>
            <a:ext cx="1723613" cy="4072047"/>
          </a:xfrm>
          <a:prstGeom prst="roundRect">
            <a:avLst/>
          </a:prstGeom>
          <a:ln w="5715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05F5688A-1DFE-48A9-A921-72EE32EB2447}"/>
              </a:ext>
            </a:extLst>
          </p:cNvPr>
          <p:cNvSpPr/>
          <p:nvPr/>
        </p:nvSpPr>
        <p:spPr>
          <a:xfrm>
            <a:off x="7219260" y="1680170"/>
            <a:ext cx="1723612" cy="4135109"/>
          </a:xfrm>
          <a:prstGeom prst="roundRect">
            <a:avLst/>
          </a:prstGeom>
          <a:ln w="5715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p:sp>
        <p:nvSpPr>
          <p:cNvPr id="23" name="Arrow: Down 22">
            <a:extLst>
              <a:ext uri="{FF2B5EF4-FFF2-40B4-BE49-F238E27FC236}">
                <a16:creationId xmlns:a16="http://schemas.microsoft.com/office/drawing/2014/main" id="{8AC96A4F-FB82-4615-A475-2B3A01D41913}"/>
              </a:ext>
            </a:extLst>
          </p:cNvPr>
          <p:cNvSpPr/>
          <p:nvPr/>
        </p:nvSpPr>
        <p:spPr>
          <a:xfrm rot="16200000">
            <a:off x="4702578" y="2397063"/>
            <a:ext cx="220371" cy="4729713"/>
          </a:xfrm>
          <a:prstGeom prst="downArrow">
            <a:avLst>
              <a:gd name="adj1" fmla="val 19703"/>
              <a:gd name="adj2" fmla="val 61723"/>
            </a:avLst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p:sp>
        <p:nvSpPr>
          <p:cNvPr id="24" name="Arrow: Down 23">
            <a:extLst>
              <a:ext uri="{FF2B5EF4-FFF2-40B4-BE49-F238E27FC236}">
                <a16:creationId xmlns:a16="http://schemas.microsoft.com/office/drawing/2014/main" id="{BF6EF587-A066-4728-9286-09F87D31845D}"/>
              </a:ext>
            </a:extLst>
          </p:cNvPr>
          <p:cNvSpPr/>
          <p:nvPr/>
        </p:nvSpPr>
        <p:spPr>
          <a:xfrm rot="5400000">
            <a:off x="4711319" y="3024933"/>
            <a:ext cx="220373" cy="4747205"/>
          </a:xfrm>
          <a:prstGeom prst="downArrow">
            <a:avLst>
              <a:gd name="adj1" fmla="val 19703"/>
              <a:gd name="adj2" fmla="val 61723"/>
            </a:avLst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FC210C3D-1131-4783-AD04-370A720F90D7}"/>
                  </a:ext>
                </a:extLst>
              </p:cNvPr>
              <p:cNvSpPr txBox="1"/>
              <p:nvPr/>
            </p:nvSpPr>
            <p:spPr>
              <a:xfrm>
                <a:off x="3207671" y="4262677"/>
                <a:ext cx="3541651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′</m:t>
                      </m:r>
                    </m:oMath>
                  </m:oMathPara>
                </a14:m>
                <a:endParaRPr lang="en-US" sz="2800" b="0" dirty="0"/>
              </a:p>
            </p:txBody>
          </p:sp>
        </mc:Choice>
        <mc:Fallback xmlns="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FC210C3D-1131-4783-AD04-370A720F90D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07671" y="4262677"/>
                <a:ext cx="3541651" cy="52322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45C62FE4-B03F-4B5F-A028-C785E3A94E0C}"/>
                  </a:ext>
                </a:extLst>
              </p:cNvPr>
              <p:cNvSpPr txBox="1"/>
              <p:nvPr/>
            </p:nvSpPr>
            <p:spPr>
              <a:xfrm>
                <a:off x="3527172" y="4872105"/>
                <a:ext cx="2612822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b="0" dirty="0"/>
                  <a:t>If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p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US" sz="2800" dirty="0"/>
                  <a:t>  send 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endParaRPr lang="en-US" sz="2800" b="0" dirty="0"/>
              </a:p>
            </p:txBody>
          </p:sp>
        </mc:Choice>
        <mc:Fallback xmlns=""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45C62FE4-B03F-4B5F-A028-C785E3A94E0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27172" y="4872105"/>
                <a:ext cx="2612822" cy="523220"/>
              </a:xfrm>
              <a:prstGeom prst="rect">
                <a:avLst/>
              </a:prstGeom>
              <a:blipFill>
                <a:blip r:embed="rId4"/>
                <a:stretch>
                  <a:fillRect l="-4907" t="-10465" b="-32558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7B2825C3-78E5-4160-AF5D-50C21BE16640}"/>
                  </a:ext>
                </a:extLst>
              </p:cNvPr>
              <p:cNvSpPr txBox="1"/>
              <p:nvPr/>
            </p:nvSpPr>
            <p:spPr>
              <a:xfrm>
                <a:off x="3978770" y="2078041"/>
                <a:ext cx="1987941" cy="53899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800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𝑝𝑘</m:t>
                    </m:r>
                    <m:r>
                      <a:rPr lang="en-US" sz="2800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,  </m:t>
                    </m:r>
                    <m:r>
                      <a:rPr lang="en-US" sz="2800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𝑐</m:t>
                    </m:r>
                    <m:sSub>
                      <m:sSubPr>
                        <m:ctrlPr>
                          <a:rPr lang="en-US" sz="28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en-US" sz="28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</m:oMath>
                </a14:m>
                <a:r>
                  <a:rPr lang="en-US" sz="2800" b="0" dirty="0">
                    <a:solidFill>
                      <a:schemeClr val="tx1"/>
                    </a:solidFill>
                  </a:rPr>
                  <a:t>,  </a:t>
                </a:r>
                <a14:m>
                  <m:oMath xmlns:m="http://schemas.openxmlformats.org/officeDocument/2006/math">
                    <m:acc>
                      <m:accPr>
                        <m:chr m:val="̃"/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𝐶𝐶</m:t>
                        </m:r>
                      </m:e>
                    </m:acc>
                  </m:oMath>
                </a14:m>
                <a:endParaRPr lang="en-US" sz="2800" b="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7B2825C3-78E5-4160-AF5D-50C21BE1664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78770" y="2078041"/>
                <a:ext cx="1987941" cy="538994"/>
              </a:xfrm>
              <a:prstGeom prst="rect">
                <a:avLst/>
              </a:prstGeom>
              <a:blipFill>
                <a:blip r:embed="rId5"/>
                <a:stretch>
                  <a:fillRect t="-7955" b="-32955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C7812C17-5A91-49E8-BCCA-13EFEAE50852}"/>
                  </a:ext>
                </a:extLst>
              </p:cNvPr>
              <p:cNvSpPr/>
              <p:nvPr/>
            </p:nvSpPr>
            <p:spPr>
              <a:xfrm>
                <a:off x="9016240" y="1668977"/>
                <a:ext cx="3175760" cy="84882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𝑠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2400" i="1" smtClean="0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US" sz="2400" i="1" smtClean="0">
                          <a:latin typeface="Cambria Math" panose="02040503050406030204" pitchFamily="18" charset="0"/>
                        </a:rPr>
                        <m:t>←</m:t>
                      </m:r>
                      <m:r>
                        <m:rPr>
                          <m:lit/>
                        </m:rPr>
                        <a:rPr lang="en-US" sz="2400" i="1">
                          <a:latin typeface="Cambria Math" panose="02040503050406030204" pitchFamily="18" charset="0"/>
                        </a:rPr>
                        <m:t>{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0,1</m:t>
                      </m:r>
                      <m:sSup>
                        <m:sSup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m:rPr>
                              <m:lit/>
                            </m:rPr>
                            <a:rPr lang="en-US" sz="2400" i="1">
                              <a:latin typeface="Cambria Math" panose="02040503050406030204" pitchFamily="18" charset="0"/>
                            </a:rPr>
                            <m:t>}</m:t>
                          </m:r>
                        </m:e>
                        <m:sup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𝜆</m:t>
                          </m:r>
                        </m:sup>
                      </m:sSup>
                      <m:r>
                        <a:rPr lang="en-US" sz="2400" i="1">
                          <a:latin typeface="Cambria Math" panose="02040503050406030204" pitchFamily="18" charset="0"/>
                        </a:rPr>
                        <m:t>,</m:t>
                      </m:r>
                    </m:oMath>
                  </m:oMathPara>
                </a14:m>
                <a:endParaRPr lang="en-US" sz="2400" i="1" dirty="0">
                  <a:latin typeface="Cambria Math" panose="02040503050406030204" pitchFamily="18" charset="0"/>
                </a:endParaRPr>
              </a:p>
              <a:p>
                <a:pPr algn="ctr"/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𝑝𝑘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𝑠𝑘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400" dirty="0"/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←</m:t>
                    </m:r>
                  </m:oMath>
                </a14:m>
                <a:r>
                  <a:rPr lang="en-US" sz="2400" dirty="0"/>
                  <a:t> QHE</a:t>
                </a:r>
                <a:r>
                  <a:rPr lang="en-US" sz="2400" dirty="0" err="1"/>
                  <a:t>.keygen</a:t>
                </a:r>
                <a:endParaRPr lang="en-IL" sz="2400" dirty="0"/>
              </a:p>
            </p:txBody>
          </p:sp>
        </mc:Choice>
        <mc:Fallback xmlns="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C7812C17-5A91-49E8-BCCA-13EFEAE5085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16240" y="1668977"/>
                <a:ext cx="3175760" cy="848822"/>
              </a:xfrm>
              <a:prstGeom prst="rect">
                <a:avLst/>
              </a:prstGeom>
              <a:blipFill>
                <a:blip r:embed="rId6"/>
                <a:stretch>
                  <a:fillRect l="-384" r="-1727" b="-15827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432D4434-AAEA-49E2-A8BD-34FCB6745B95}"/>
                  </a:ext>
                </a:extLst>
              </p:cNvPr>
              <p:cNvSpPr/>
              <p:nvPr/>
            </p:nvSpPr>
            <p:spPr>
              <a:xfrm>
                <a:off x="8662942" y="4289188"/>
                <a:ext cx="3683277" cy="84452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acc>
                      <m:accPr>
                        <m:chr m:val="̃"/>
                        <m:ctrlPr>
                          <a:rPr lang="en-US" sz="24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𝐶𝐶</m:t>
                        </m:r>
                      </m:e>
                    </m:acc>
                    <m:r>
                      <a:rPr lang="en-US" sz="2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← </m:t>
                    </m:r>
                  </m:oMath>
                </a14:m>
                <a:r>
                  <a:rPr lang="en-US" sz="2400" dirty="0" err="1">
                    <a:solidFill>
                      <a:schemeClr val="tx1"/>
                    </a:solidFill>
                  </a:rPr>
                  <a:t>Obf</a:t>
                </a:r>
                <a:r>
                  <a:rPr lang="en-US" sz="2400" dirty="0">
                    <a:solidFill>
                      <a:schemeClr val="tx1"/>
                    </a:solidFill>
                  </a:rPr>
                  <a:t>(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r>
                  <a:rPr lang="en-US" sz="2400" dirty="0">
                    <a:solidFill>
                      <a:schemeClr val="tx1"/>
                    </a:solidFill>
                  </a:rPr>
                  <a:t>,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r>
                  <a:rPr lang="en-US" sz="2400" dirty="0">
                    <a:solidFill>
                      <a:schemeClr val="tx1"/>
                    </a:solidFill>
                  </a:rPr>
                  <a:t>, </a:t>
                </a:r>
                <a:r>
                  <a:rPr lang="en-US" sz="2400" dirty="0">
                    <a:solidFill>
                      <a:srgbClr val="00B0F0"/>
                    </a:solidFill>
                  </a:rPr>
                  <a:t>(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rgbClr val="00B0F0"/>
                        </a:solidFill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sz="2400" b="0" i="1" smtClean="0">
                        <a:solidFill>
                          <a:srgbClr val="00B0F0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400" b="0" i="1" smtClean="0">
                        <a:solidFill>
                          <a:srgbClr val="00B0F0"/>
                        </a:solidFill>
                        <a:latin typeface="Cambria Math" panose="02040503050406030204" pitchFamily="18" charset="0"/>
                      </a:rPr>
                      <m:t>𝑠𝑘</m:t>
                    </m:r>
                  </m:oMath>
                </a14:m>
                <a:r>
                  <a:rPr lang="en-US" sz="2400" dirty="0">
                    <a:solidFill>
                      <a:srgbClr val="00B0F0"/>
                    </a:solidFill>
                  </a:rPr>
                  <a:t>)</a:t>
                </a:r>
                <a:r>
                  <a:rPr lang="en-US" sz="2400" dirty="0">
                    <a:solidFill>
                      <a:schemeClr val="tx1"/>
                    </a:solidFill>
                  </a:rPr>
                  <a:t>), </a:t>
                </a:r>
              </a:p>
              <a:p>
                <a:pPr algn="ctr"/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r>
                  <a:rPr lang="en-US" sz="2400" dirty="0"/>
                  <a:t> = </a:t>
                </a:r>
                <a:r>
                  <a:rPr lang="en-US" sz="2400" dirty="0" err="1"/>
                  <a:t>QHE.Dec</a:t>
                </a:r>
                <a:r>
                  <a:rPr lang="en-US" sz="2400" dirty="0"/>
                  <a:t>(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𝑠𝑘</m:t>
                    </m:r>
                  </m:oMath>
                </a14:m>
                <a:r>
                  <a:rPr lang="en-US" sz="2400" dirty="0"/>
                  <a:t>,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⋅</m:t>
                    </m:r>
                  </m:oMath>
                </a14:m>
                <a:r>
                  <a:rPr lang="en-US" sz="2400" dirty="0"/>
                  <a:t> )</a:t>
                </a:r>
                <a:endParaRPr lang="en-US" sz="2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432D4434-AAEA-49E2-A8BD-34FCB6745B9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62942" y="4289188"/>
                <a:ext cx="3683277" cy="844527"/>
              </a:xfrm>
              <a:prstGeom prst="rect">
                <a:avLst/>
              </a:prstGeom>
              <a:blipFill>
                <a:blip r:embed="rId7"/>
                <a:stretch>
                  <a:fillRect t="-4348" b="-15942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Arrow: Down 16">
            <a:extLst>
              <a:ext uri="{FF2B5EF4-FFF2-40B4-BE49-F238E27FC236}">
                <a16:creationId xmlns:a16="http://schemas.microsoft.com/office/drawing/2014/main" id="{EDC219AC-18E9-428B-99E4-B83E5C328ECE}"/>
              </a:ext>
            </a:extLst>
          </p:cNvPr>
          <p:cNvSpPr/>
          <p:nvPr/>
        </p:nvSpPr>
        <p:spPr>
          <a:xfrm rot="5400000">
            <a:off x="4711318" y="292244"/>
            <a:ext cx="220373" cy="4747205"/>
          </a:xfrm>
          <a:prstGeom prst="downArrow">
            <a:avLst>
              <a:gd name="adj1" fmla="val 19703"/>
              <a:gd name="adj2" fmla="val 61723"/>
            </a:avLst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D774E437-1735-4E06-A16B-38483C4025EF}"/>
                  </a:ext>
                </a:extLst>
              </p:cNvPr>
              <p:cNvSpPr txBox="1"/>
              <p:nvPr/>
            </p:nvSpPr>
            <p:spPr>
              <a:xfrm>
                <a:off x="7270037" y="2395205"/>
                <a:ext cx="1622058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0" i="1" smtClean="0">
                          <a:solidFill>
                            <a:schemeClr val="accent6"/>
                          </a:solidFill>
                          <a:latin typeface="Cambria Math" panose="02040503050406030204" pitchFamily="18" charset="0"/>
                        </a:rPr>
                        <m:t>𝑆𝑒𝑛</m:t>
                      </m:r>
                      <m:r>
                        <a:rPr lang="en-US" sz="3600" b="0" i="1" smtClean="0">
                          <a:solidFill>
                            <a:schemeClr val="accent6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3600" b="0" i="1" smtClean="0">
                          <a:solidFill>
                            <a:schemeClr val="accent6"/>
                          </a:solidFill>
                          <a:latin typeface="Cambria Math" panose="02040503050406030204" pitchFamily="18" charset="0"/>
                        </a:rPr>
                        <m:t>𝑚</m:t>
                      </m:r>
                      <m:r>
                        <a:rPr lang="en-US" sz="3600" b="0" i="1" smtClean="0">
                          <a:solidFill>
                            <a:schemeClr val="accent6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IL" sz="3600" dirty="0">
                  <a:solidFill>
                    <a:schemeClr val="accent6"/>
                  </a:solidFill>
                </a:endParaRPr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D774E437-1735-4E06-A16B-38483C4025E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70037" y="2395205"/>
                <a:ext cx="1622058" cy="646331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C40308C9-1D41-4A80-9112-C7A694583F4B}"/>
                  </a:ext>
                </a:extLst>
              </p:cNvPr>
              <p:cNvSpPr txBox="1"/>
              <p:nvPr/>
            </p:nvSpPr>
            <p:spPr>
              <a:xfrm>
                <a:off x="1074383" y="2395205"/>
                <a:ext cx="952215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0" i="1" smtClean="0">
                          <a:solidFill>
                            <a:schemeClr val="accent6"/>
                          </a:solidFill>
                          <a:latin typeface="Cambria Math" panose="02040503050406030204" pitchFamily="18" charset="0"/>
                        </a:rPr>
                        <m:t>𝑅𝑒𝑐</m:t>
                      </m:r>
                    </m:oMath>
                  </m:oMathPara>
                </a14:m>
                <a:endParaRPr lang="en-US" sz="3600" dirty="0">
                  <a:solidFill>
                    <a:schemeClr val="accent6"/>
                  </a:solidFill>
                </a:endParaRPr>
              </a:p>
            </p:txBody>
          </p:sp>
        </mc:Choice>
        <mc:Fallback xmlns="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C40308C9-1D41-4A80-9112-C7A694583F4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4383" y="2395205"/>
                <a:ext cx="952215" cy="646331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Rectangle 18">
                <a:extLst>
                  <a:ext uri="{FF2B5EF4-FFF2-40B4-BE49-F238E27FC236}">
                    <a16:creationId xmlns:a16="http://schemas.microsoft.com/office/drawing/2014/main" id="{FC54EE3C-7F00-431A-ACFF-2387AC48DCB3}"/>
                  </a:ext>
                </a:extLst>
              </p:cNvPr>
              <p:cNvSpPr/>
              <p:nvPr/>
            </p:nvSpPr>
            <p:spPr>
              <a:xfrm>
                <a:off x="3231447" y="6091328"/>
                <a:ext cx="3204271" cy="53899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800" b="1" dirty="0"/>
                  <a:t>Binding</a:t>
                </a:r>
                <a:r>
                  <a:rPr lang="en-US" sz="2800" dirty="0"/>
                  <a:t>: </a:t>
                </a:r>
                <a14:m>
                  <m:oMath xmlns:m="http://schemas.openxmlformats.org/officeDocument/2006/math">
                    <m:acc>
                      <m:accPr>
                        <m:chr m:val="̃"/>
                        <m:ctrlPr>
                          <a:rPr lang="en-US" sz="2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𝐶𝐶</m:t>
                        </m:r>
                      </m:e>
                    </m:acc>
                  </m:oMath>
                </a14:m>
                <a:r>
                  <a:rPr lang="en-US" sz="2800" dirty="0"/>
                  <a:t> fixes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r>
                  <a:rPr lang="en-US" sz="2800" b="1" dirty="0"/>
                  <a:t>.</a:t>
                </a:r>
              </a:p>
            </p:txBody>
          </p:sp>
        </mc:Choice>
        <mc:Fallback xmlns="">
          <p:sp>
            <p:nvSpPr>
              <p:cNvPr id="19" name="Rectangle 18">
                <a:extLst>
                  <a:ext uri="{FF2B5EF4-FFF2-40B4-BE49-F238E27FC236}">
                    <a16:creationId xmlns:a16="http://schemas.microsoft.com/office/drawing/2014/main" id="{FC54EE3C-7F00-431A-ACFF-2387AC48DCB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31447" y="6091328"/>
                <a:ext cx="3204271" cy="538994"/>
              </a:xfrm>
              <a:prstGeom prst="rect">
                <a:avLst/>
              </a:prstGeom>
              <a:blipFill>
                <a:blip r:embed="rId11"/>
                <a:stretch>
                  <a:fillRect l="-3802" t="-6742" r="-1331" b="-31461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" name="Title 1">
            <a:extLst>
              <a:ext uri="{FF2B5EF4-FFF2-40B4-BE49-F238E27FC236}">
                <a16:creationId xmlns:a16="http://schemas.microsoft.com/office/drawing/2014/main" id="{56C696CE-75F7-4893-8FD3-4233D70759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859814" cy="1325563"/>
          </a:xfrm>
        </p:spPr>
        <p:txBody>
          <a:bodyPr/>
          <a:lstStyle/>
          <a:p>
            <a:r>
              <a:rPr lang="en-US" b="1" dirty="0"/>
              <a:t>1</a:t>
            </a:r>
            <a:r>
              <a:rPr lang="en-US" b="1" baseline="30000" dirty="0"/>
              <a:t>st</a:t>
            </a:r>
            <a:r>
              <a:rPr lang="en-US" b="1" dirty="0"/>
              <a:t> Try : No-Cloning Extraction </a:t>
            </a:r>
            <a:endParaRPr lang="en-IL" sz="2000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8E6DD417-746B-4985-9334-084037FECD5A}"/>
                  </a:ext>
                </a:extLst>
              </p:cNvPr>
              <p:cNvSpPr/>
              <p:nvPr/>
            </p:nvSpPr>
            <p:spPr>
              <a:xfrm>
                <a:off x="8994738" y="3198167"/>
                <a:ext cx="3019688" cy="4616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r>
                      <a:rPr lang="en-US" sz="2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𝑐</m:t>
                    </m:r>
                    <m:sSub>
                      <m:sSubPr>
                        <m:ctrlPr>
                          <a:rPr lang="en-US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en-US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r>
                      <a:rPr lang="en-US" sz="2400" i="1">
                        <a:latin typeface="Cambria Math" panose="02040503050406030204" pitchFamily="18" charset="0"/>
                      </a:rPr>
                      <m:t>←</m:t>
                    </m:r>
                  </m:oMath>
                </a14:m>
                <a:r>
                  <a:rPr lang="en-US" sz="2400" dirty="0"/>
                  <a:t>Q</a:t>
                </a:r>
                <a:r>
                  <a:rPr lang="en-US" sz="2400" dirty="0" err="1"/>
                  <a:t>HE.Enc</a:t>
                </a:r>
                <a:r>
                  <a:rPr lang="en-US" sz="2400" dirty="0"/>
                  <a:t>(pk,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US" sz="2400" dirty="0"/>
                  <a:t>),</a:t>
                </a:r>
              </a:p>
            </p:txBody>
          </p:sp>
        </mc:Choice>
        <mc:Fallback xmlns=""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8E6DD417-746B-4985-9334-084037FECD5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94738" y="3198167"/>
                <a:ext cx="3019688" cy="461665"/>
              </a:xfrm>
              <a:prstGeom prst="rect">
                <a:avLst/>
              </a:prstGeom>
              <a:blipFill>
                <a:blip r:embed="rId12"/>
                <a:stretch>
                  <a:fillRect t="-10667" b="-30667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1B06364D-4E7C-4BFC-B5FC-16F9A9D33EE0}"/>
                  </a:ext>
                </a:extLst>
              </p:cNvPr>
              <p:cNvSpPr/>
              <p:nvPr/>
            </p:nvSpPr>
            <p:spPr>
              <a:xfrm>
                <a:off x="9172711" y="5489206"/>
                <a:ext cx="2663740" cy="47519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̃"/>
                          <m:ctrlPr>
                            <a:rPr lang="en-US" sz="24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𝐶𝐶</m:t>
                          </m:r>
                        </m:e>
                      </m:acc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:</m:t>
                      </m:r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𝑐</m:t>
                      </m:r>
                      <m:sSub>
                        <m:sSubPr>
                          <m:ctrlP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  <m:sub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𝑠</m:t>
                          </m:r>
                        </m:sub>
                      </m:sSub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→</m:t>
                      </m:r>
                      <m:r>
                        <a:rPr lang="en-US" sz="2400" b="0" i="1" smtClean="0">
                          <a:solidFill>
                            <a:srgbClr val="00B0F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400" b="0" i="1" smtClean="0">
                          <a:solidFill>
                            <a:srgbClr val="00B0F0"/>
                          </a:solidFill>
                          <a:latin typeface="Cambria Math" panose="02040503050406030204" pitchFamily="18" charset="0"/>
                        </a:rPr>
                        <m:t>𝑚</m:t>
                      </m:r>
                      <m:r>
                        <a:rPr lang="en-US" sz="2400" b="0" i="1" smtClean="0">
                          <a:solidFill>
                            <a:srgbClr val="00B0F0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2400" b="0" i="1" smtClean="0">
                          <a:solidFill>
                            <a:srgbClr val="00B0F0"/>
                          </a:solidFill>
                          <a:latin typeface="Cambria Math" panose="02040503050406030204" pitchFamily="18" charset="0"/>
                        </a:rPr>
                        <m:t>𝑠𝑘</m:t>
                      </m:r>
                      <m:r>
                        <a:rPr lang="en-US" sz="2400" b="0" i="1" smtClean="0">
                          <a:solidFill>
                            <a:srgbClr val="00B0F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IL" sz="2400" dirty="0"/>
              </a:p>
            </p:txBody>
          </p:sp>
        </mc:Choice>
        <mc:Fallback xmlns="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1B06364D-4E7C-4BFC-B5FC-16F9A9D33EE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72711" y="5489206"/>
                <a:ext cx="2663740" cy="475195"/>
              </a:xfrm>
              <a:prstGeom prst="rect">
                <a:avLst/>
              </a:prstGeom>
              <a:blipFill>
                <a:blip r:embed="rId13"/>
                <a:stretch>
                  <a:fillRect t="-7692" b="-16667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927495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24" grpId="0" animBg="1"/>
      <p:bldP spid="33" grpId="0"/>
      <p:bldP spid="35" grpId="0"/>
      <p:bldP spid="16" grpId="0"/>
      <p:bldP spid="3" grpId="0"/>
      <p:bldP spid="5" grpId="0"/>
      <p:bldP spid="17" grpId="0" animBg="1"/>
      <p:bldP spid="19" grpId="0"/>
      <p:bldP spid="2" grpId="0"/>
      <p:bldP spid="4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2355BDC7-6360-422C-95EA-C0848071E638}"/>
              </a:ext>
            </a:extLst>
          </p:cNvPr>
          <p:cNvSpPr/>
          <p:nvPr/>
        </p:nvSpPr>
        <p:spPr>
          <a:xfrm>
            <a:off x="688685" y="1743232"/>
            <a:ext cx="1723613" cy="4072047"/>
          </a:xfrm>
          <a:prstGeom prst="roundRect">
            <a:avLst/>
          </a:prstGeom>
          <a:ln w="5715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05F5688A-1DFE-48A9-A921-72EE32EB2447}"/>
              </a:ext>
            </a:extLst>
          </p:cNvPr>
          <p:cNvSpPr/>
          <p:nvPr/>
        </p:nvSpPr>
        <p:spPr>
          <a:xfrm>
            <a:off x="7219260" y="1680170"/>
            <a:ext cx="1723612" cy="4135109"/>
          </a:xfrm>
          <a:prstGeom prst="roundRect">
            <a:avLst/>
          </a:prstGeom>
          <a:ln w="5715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p:sp>
        <p:nvSpPr>
          <p:cNvPr id="23" name="Arrow: Down 22">
            <a:extLst>
              <a:ext uri="{FF2B5EF4-FFF2-40B4-BE49-F238E27FC236}">
                <a16:creationId xmlns:a16="http://schemas.microsoft.com/office/drawing/2014/main" id="{8AC96A4F-FB82-4615-A475-2B3A01D41913}"/>
              </a:ext>
            </a:extLst>
          </p:cNvPr>
          <p:cNvSpPr/>
          <p:nvPr/>
        </p:nvSpPr>
        <p:spPr>
          <a:xfrm rot="16200000">
            <a:off x="4702578" y="2397063"/>
            <a:ext cx="220371" cy="4729713"/>
          </a:xfrm>
          <a:prstGeom prst="downArrow">
            <a:avLst>
              <a:gd name="adj1" fmla="val 19703"/>
              <a:gd name="adj2" fmla="val 61723"/>
            </a:avLst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p:sp>
        <p:nvSpPr>
          <p:cNvPr id="24" name="Arrow: Down 23">
            <a:extLst>
              <a:ext uri="{FF2B5EF4-FFF2-40B4-BE49-F238E27FC236}">
                <a16:creationId xmlns:a16="http://schemas.microsoft.com/office/drawing/2014/main" id="{BF6EF587-A066-4728-9286-09F87D31845D}"/>
              </a:ext>
            </a:extLst>
          </p:cNvPr>
          <p:cNvSpPr/>
          <p:nvPr/>
        </p:nvSpPr>
        <p:spPr>
          <a:xfrm rot="5400000">
            <a:off x="4711319" y="3024933"/>
            <a:ext cx="220373" cy="4747205"/>
          </a:xfrm>
          <a:prstGeom prst="downArrow">
            <a:avLst>
              <a:gd name="adj1" fmla="val 19703"/>
              <a:gd name="adj2" fmla="val 61723"/>
            </a:avLst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FC210C3D-1131-4783-AD04-370A720F90D7}"/>
                  </a:ext>
                </a:extLst>
              </p:cNvPr>
              <p:cNvSpPr txBox="1"/>
              <p:nvPr/>
            </p:nvSpPr>
            <p:spPr>
              <a:xfrm>
                <a:off x="3207671" y="4262677"/>
                <a:ext cx="3541651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′</m:t>
                      </m:r>
                    </m:oMath>
                  </m:oMathPara>
                </a14:m>
                <a:endParaRPr lang="en-US" sz="2800" b="0" dirty="0"/>
              </a:p>
            </p:txBody>
          </p:sp>
        </mc:Choice>
        <mc:Fallback xmlns="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FC210C3D-1131-4783-AD04-370A720F90D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07671" y="4262677"/>
                <a:ext cx="3541651" cy="52322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45C62FE4-B03F-4B5F-A028-C785E3A94E0C}"/>
                  </a:ext>
                </a:extLst>
              </p:cNvPr>
              <p:cNvSpPr txBox="1"/>
              <p:nvPr/>
            </p:nvSpPr>
            <p:spPr>
              <a:xfrm>
                <a:off x="3527172" y="4872105"/>
                <a:ext cx="2612822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b="0" dirty="0"/>
                  <a:t>If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p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US" sz="2800" dirty="0"/>
                  <a:t>  send 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endParaRPr lang="en-US" sz="2800" b="0" dirty="0"/>
              </a:p>
            </p:txBody>
          </p:sp>
        </mc:Choice>
        <mc:Fallback xmlns=""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45C62FE4-B03F-4B5F-A028-C785E3A94E0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27172" y="4872105"/>
                <a:ext cx="2612822" cy="523220"/>
              </a:xfrm>
              <a:prstGeom prst="rect">
                <a:avLst/>
              </a:prstGeom>
              <a:blipFill>
                <a:blip r:embed="rId4"/>
                <a:stretch>
                  <a:fillRect l="-4907" t="-10465" b="-32558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7B2825C3-78E5-4160-AF5D-50C21BE16640}"/>
                  </a:ext>
                </a:extLst>
              </p:cNvPr>
              <p:cNvSpPr txBox="1"/>
              <p:nvPr/>
            </p:nvSpPr>
            <p:spPr>
              <a:xfrm>
                <a:off x="3978770" y="2078041"/>
                <a:ext cx="1987941" cy="53899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800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𝑝𝑘</m:t>
                    </m:r>
                    <m:r>
                      <a:rPr lang="en-US" sz="2800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,  </m:t>
                    </m:r>
                    <m:r>
                      <a:rPr lang="en-US" sz="2800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𝑐</m:t>
                    </m:r>
                    <m:sSub>
                      <m:sSubPr>
                        <m:ctrlPr>
                          <a:rPr lang="en-US" sz="28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en-US" sz="28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</m:oMath>
                </a14:m>
                <a:r>
                  <a:rPr lang="en-US" sz="2800" b="0" dirty="0">
                    <a:solidFill>
                      <a:schemeClr val="tx1"/>
                    </a:solidFill>
                  </a:rPr>
                  <a:t>,  </a:t>
                </a:r>
                <a14:m>
                  <m:oMath xmlns:m="http://schemas.openxmlformats.org/officeDocument/2006/math">
                    <m:acc>
                      <m:accPr>
                        <m:chr m:val="̃"/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𝐶𝐶</m:t>
                        </m:r>
                      </m:e>
                    </m:acc>
                  </m:oMath>
                </a14:m>
                <a:endParaRPr lang="en-US" sz="2800" b="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7B2825C3-78E5-4160-AF5D-50C21BE1664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78770" y="2078041"/>
                <a:ext cx="1987941" cy="538994"/>
              </a:xfrm>
              <a:prstGeom prst="rect">
                <a:avLst/>
              </a:prstGeom>
              <a:blipFill>
                <a:blip r:embed="rId5"/>
                <a:stretch>
                  <a:fillRect t="-7955" b="-32955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C7812C17-5A91-49E8-BCCA-13EFEAE50852}"/>
                  </a:ext>
                </a:extLst>
              </p:cNvPr>
              <p:cNvSpPr/>
              <p:nvPr/>
            </p:nvSpPr>
            <p:spPr>
              <a:xfrm>
                <a:off x="9016240" y="1668977"/>
                <a:ext cx="3175760" cy="84882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𝑠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2400" i="1" smtClean="0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US" sz="2400" i="1" smtClean="0">
                          <a:latin typeface="Cambria Math" panose="02040503050406030204" pitchFamily="18" charset="0"/>
                        </a:rPr>
                        <m:t>←</m:t>
                      </m:r>
                      <m:r>
                        <m:rPr>
                          <m:lit/>
                        </m:rPr>
                        <a:rPr lang="en-US" sz="2400" i="1">
                          <a:latin typeface="Cambria Math" panose="02040503050406030204" pitchFamily="18" charset="0"/>
                        </a:rPr>
                        <m:t>{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0,1</m:t>
                      </m:r>
                      <m:sSup>
                        <m:sSup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m:rPr>
                              <m:lit/>
                            </m:rPr>
                            <a:rPr lang="en-US" sz="2400" i="1">
                              <a:latin typeface="Cambria Math" panose="02040503050406030204" pitchFamily="18" charset="0"/>
                            </a:rPr>
                            <m:t>}</m:t>
                          </m:r>
                        </m:e>
                        <m:sup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𝜆</m:t>
                          </m:r>
                        </m:sup>
                      </m:sSup>
                      <m:r>
                        <a:rPr lang="en-US" sz="2400" i="1">
                          <a:latin typeface="Cambria Math" panose="02040503050406030204" pitchFamily="18" charset="0"/>
                        </a:rPr>
                        <m:t>,</m:t>
                      </m:r>
                    </m:oMath>
                  </m:oMathPara>
                </a14:m>
                <a:endParaRPr lang="en-US" sz="2400" i="1" dirty="0">
                  <a:latin typeface="Cambria Math" panose="02040503050406030204" pitchFamily="18" charset="0"/>
                </a:endParaRPr>
              </a:p>
              <a:p>
                <a:pPr algn="ctr"/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𝑝𝑘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𝑠𝑘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400" dirty="0"/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←</m:t>
                    </m:r>
                  </m:oMath>
                </a14:m>
                <a:r>
                  <a:rPr lang="en-US" sz="2400" dirty="0"/>
                  <a:t> QHE</a:t>
                </a:r>
                <a:r>
                  <a:rPr lang="en-US" sz="2400" dirty="0" err="1"/>
                  <a:t>.keygen</a:t>
                </a:r>
                <a:endParaRPr lang="en-IL" sz="2400" dirty="0"/>
              </a:p>
            </p:txBody>
          </p:sp>
        </mc:Choice>
        <mc:Fallback xmlns="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C7812C17-5A91-49E8-BCCA-13EFEAE5085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16240" y="1668977"/>
                <a:ext cx="3175760" cy="848822"/>
              </a:xfrm>
              <a:prstGeom prst="rect">
                <a:avLst/>
              </a:prstGeom>
              <a:blipFill>
                <a:blip r:embed="rId6"/>
                <a:stretch>
                  <a:fillRect l="-384" r="-1727" b="-15827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432D4434-AAEA-49E2-A8BD-34FCB6745B95}"/>
                  </a:ext>
                </a:extLst>
              </p:cNvPr>
              <p:cNvSpPr/>
              <p:nvPr/>
            </p:nvSpPr>
            <p:spPr>
              <a:xfrm>
                <a:off x="8662942" y="4289188"/>
                <a:ext cx="3683277" cy="84452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acc>
                      <m:accPr>
                        <m:chr m:val="̃"/>
                        <m:ctrlPr>
                          <a:rPr lang="en-US" sz="24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𝐶𝐶</m:t>
                        </m:r>
                      </m:e>
                    </m:acc>
                    <m:r>
                      <a:rPr lang="en-US" sz="2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← </m:t>
                    </m:r>
                  </m:oMath>
                </a14:m>
                <a:r>
                  <a:rPr lang="en-US" sz="2400" dirty="0" err="1">
                    <a:solidFill>
                      <a:schemeClr val="tx1"/>
                    </a:solidFill>
                  </a:rPr>
                  <a:t>Obf</a:t>
                </a:r>
                <a:r>
                  <a:rPr lang="en-US" sz="2400" dirty="0">
                    <a:solidFill>
                      <a:schemeClr val="tx1"/>
                    </a:solidFill>
                  </a:rPr>
                  <a:t>(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r>
                  <a:rPr lang="en-US" sz="2400" dirty="0">
                    <a:solidFill>
                      <a:schemeClr val="tx1"/>
                    </a:solidFill>
                  </a:rPr>
                  <a:t>,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r>
                  <a:rPr lang="en-US" sz="2400" dirty="0">
                    <a:solidFill>
                      <a:schemeClr val="tx1"/>
                    </a:solidFill>
                  </a:rPr>
                  <a:t>, </a:t>
                </a:r>
                <a:r>
                  <a:rPr lang="en-US" sz="2400" dirty="0">
                    <a:solidFill>
                      <a:srgbClr val="00B0F0"/>
                    </a:solidFill>
                  </a:rPr>
                  <a:t>(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rgbClr val="00B0F0"/>
                        </a:solidFill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sz="2400" b="0" i="1" smtClean="0">
                        <a:solidFill>
                          <a:srgbClr val="00B0F0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400" b="0" i="1" smtClean="0">
                        <a:solidFill>
                          <a:srgbClr val="00B0F0"/>
                        </a:solidFill>
                        <a:latin typeface="Cambria Math" panose="02040503050406030204" pitchFamily="18" charset="0"/>
                      </a:rPr>
                      <m:t>𝑠𝑘</m:t>
                    </m:r>
                  </m:oMath>
                </a14:m>
                <a:r>
                  <a:rPr lang="en-US" sz="2400" dirty="0">
                    <a:solidFill>
                      <a:srgbClr val="00B0F0"/>
                    </a:solidFill>
                  </a:rPr>
                  <a:t>)</a:t>
                </a:r>
                <a:r>
                  <a:rPr lang="en-US" sz="2400" dirty="0">
                    <a:solidFill>
                      <a:schemeClr val="tx1"/>
                    </a:solidFill>
                  </a:rPr>
                  <a:t>), </a:t>
                </a:r>
              </a:p>
              <a:p>
                <a:pPr algn="ctr"/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r>
                  <a:rPr lang="en-US" sz="2400" dirty="0"/>
                  <a:t> = </a:t>
                </a:r>
                <a:r>
                  <a:rPr lang="en-US" sz="2400" dirty="0" err="1"/>
                  <a:t>QHE.Dec</a:t>
                </a:r>
                <a:r>
                  <a:rPr lang="en-US" sz="2400" dirty="0"/>
                  <a:t>(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𝑠𝑘</m:t>
                    </m:r>
                  </m:oMath>
                </a14:m>
                <a:r>
                  <a:rPr lang="en-US" sz="2400" dirty="0"/>
                  <a:t>,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⋅</m:t>
                    </m:r>
                  </m:oMath>
                </a14:m>
                <a:r>
                  <a:rPr lang="en-US" sz="2400" dirty="0"/>
                  <a:t> )</a:t>
                </a:r>
                <a:endParaRPr lang="en-US" sz="2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432D4434-AAEA-49E2-A8BD-34FCB6745B9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62942" y="4289188"/>
                <a:ext cx="3683277" cy="844527"/>
              </a:xfrm>
              <a:prstGeom prst="rect">
                <a:avLst/>
              </a:prstGeom>
              <a:blipFill>
                <a:blip r:embed="rId7"/>
                <a:stretch>
                  <a:fillRect t="-4348" b="-15942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Arrow: Down 16">
            <a:extLst>
              <a:ext uri="{FF2B5EF4-FFF2-40B4-BE49-F238E27FC236}">
                <a16:creationId xmlns:a16="http://schemas.microsoft.com/office/drawing/2014/main" id="{EDC219AC-18E9-428B-99E4-B83E5C328ECE}"/>
              </a:ext>
            </a:extLst>
          </p:cNvPr>
          <p:cNvSpPr/>
          <p:nvPr/>
        </p:nvSpPr>
        <p:spPr>
          <a:xfrm rot="5400000">
            <a:off x="4711318" y="292244"/>
            <a:ext cx="220373" cy="4747205"/>
          </a:xfrm>
          <a:prstGeom prst="downArrow">
            <a:avLst>
              <a:gd name="adj1" fmla="val 19703"/>
              <a:gd name="adj2" fmla="val 61723"/>
            </a:avLst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D774E437-1735-4E06-A16B-38483C4025EF}"/>
                  </a:ext>
                </a:extLst>
              </p:cNvPr>
              <p:cNvSpPr txBox="1"/>
              <p:nvPr/>
            </p:nvSpPr>
            <p:spPr>
              <a:xfrm>
                <a:off x="7270037" y="2395205"/>
                <a:ext cx="1622058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0" i="1" smtClean="0">
                          <a:solidFill>
                            <a:schemeClr val="accent6"/>
                          </a:solidFill>
                          <a:latin typeface="Cambria Math" panose="02040503050406030204" pitchFamily="18" charset="0"/>
                        </a:rPr>
                        <m:t>𝑆𝑒𝑛</m:t>
                      </m:r>
                      <m:r>
                        <a:rPr lang="en-US" sz="3600" b="0" i="1" smtClean="0">
                          <a:solidFill>
                            <a:schemeClr val="accent6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3600" b="0" i="1" smtClean="0">
                          <a:solidFill>
                            <a:schemeClr val="accent6"/>
                          </a:solidFill>
                          <a:latin typeface="Cambria Math" panose="02040503050406030204" pitchFamily="18" charset="0"/>
                        </a:rPr>
                        <m:t>𝑚</m:t>
                      </m:r>
                      <m:r>
                        <a:rPr lang="en-US" sz="3600" b="0" i="1" smtClean="0">
                          <a:solidFill>
                            <a:schemeClr val="accent6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IL" sz="3600" dirty="0">
                  <a:solidFill>
                    <a:schemeClr val="accent6"/>
                  </a:solidFill>
                </a:endParaRPr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D774E437-1735-4E06-A16B-38483C4025E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70037" y="2395205"/>
                <a:ext cx="1622058" cy="646331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C40308C9-1D41-4A80-9112-C7A694583F4B}"/>
                  </a:ext>
                </a:extLst>
              </p:cNvPr>
              <p:cNvSpPr txBox="1"/>
              <p:nvPr/>
            </p:nvSpPr>
            <p:spPr>
              <a:xfrm>
                <a:off x="1074383" y="2395205"/>
                <a:ext cx="952215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0" i="1" smtClean="0">
                          <a:solidFill>
                            <a:schemeClr val="accent6"/>
                          </a:solidFill>
                          <a:latin typeface="Cambria Math" panose="02040503050406030204" pitchFamily="18" charset="0"/>
                        </a:rPr>
                        <m:t>𝑅𝑒𝑐</m:t>
                      </m:r>
                    </m:oMath>
                  </m:oMathPara>
                </a14:m>
                <a:endParaRPr lang="en-US" sz="3600" dirty="0">
                  <a:solidFill>
                    <a:schemeClr val="accent6"/>
                  </a:solidFill>
                </a:endParaRPr>
              </a:p>
            </p:txBody>
          </p:sp>
        </mc:Choice>
        <mc:Fallback xmlns="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C40308C9-1D41-4A80-9112-C7A694583F4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4383" y="2395205"/>
                <a:ext cx="952215" cy="646331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" name="Title 1">
            <a:extLst>
              <a:ext uri="{FF2B5EF4-FFF2-40B4-BE49-F238E27FC236}">
                <a16:creationId xmlns:a16="http://schemas.microsoft.com/office/drawing/2014/main" id="{56C696CE-75F7-4893-8FD3-4233D70759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859814" cy="1325563"/>
          </a:xfrm>
        </p:spPr>
        <p:txBody>
          <a:bodyPr/>
          <a:lstStyle/>
          <a:p>
            <a:r>
              <a:rPr lang="en-US" b="1" dirty="0"/>
              <a:t>1</a:t>
            </a:r>
            <a:r>
              <a:rPr lang="en-US" b="1" baseline="30000" dirty="0"/>
              <a:t>st</a:t>
            </a:r>
            <a:r>
              <a:rPr lang="en-US" b="1" dirty="0"/>
              <a:t> Try : No-Cloning Extraction </a:t>
            </a:r>
            <a:endParaRPr lang="en-IL" sz="2000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8E6DD417-746B-4985-9334-084037FECD5A}"/>
                  </a:ext>
                </a:extLst>
              </p:cNvPr>
              <p:cNvSpPr/>
              <p:nvPr/>
            </p:nvSpPr>
            <p:spPr>
              <a:xfrm>
                <a:off x="8994738" y="3198167"/>
                <a:ext cx="3019688" cy="4616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r>
                      <a:rPr lang="en-US" sz="2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𝑐</m:t>
                    </m:r>
                    <m:sSub>
                      <m:sSubPr>
                        <m:ctrlPr>
                          <a:rPr lang="en-US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en-US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r>
                      <a:rPr lang="en-US" sz="2400" i="1">
                        <a:latin typeface="Cambria Math" panose="02040503050406030204" pitchFamily="18" charset="0"/>
                      </a:rPr>
                      <m:t>←</m:t>
                    </m:r>
                  </m:oMath>
                </a14:m>
                <a:r>
                  <a:rPr lang="en-US" sz="2400" dirty="0"/>
                  <a:t>Q</a:t>
                </a:r>
                <a:r>
                  <a:rPr lang="en-US" sz="2400" dirty="0" err="1"/>
                  <a:t>HE.Enc</a:t>
                </a:r>
                <a:r>
                  <a:rPr lang="en-US" sz="2400" dirty="0"/>
                  <a:t>(pk,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US" sz="2400" dirty="0"/>
                  <a:t>),</a:t>
                </a:r>
              </a:p>
            </p:txBody>
          </p:sp>
        </mc:Choice>
        <mc:Fallback xmlns=""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8E6DD417-746B-4985-9334-084037FECD5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94738" y="3198167"/>
                <a:ext cx="3019688" cy="461665"/>
              </a:xfrm>
              <a:prstGeom prst="rect">
                <a:avLst/>
              </a:prstGeom>
              <a:blipFill>
                <a:blip r:embed="rId11"/>
                <a:stretch>
                  <a:fillRect t="-10667" b="-30667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1B06364D-4E7C-4BFC-B5FC-16F9A9D33EE0}"/>
                  </a:ext>
                </a:extLst>
              </p:cNvPr>
              <p:cNvSpPr/>
              <p:nvPr/>
            </p:nvSpPr>
            <p:spPr>
              <a:xfrm>
                <a:off x="9172711" y="5489206"/>
                <a:ext cx="2663740" cy="47519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̃"/>
                          <m:ctrlPr>
                            <a:rPr lang="en-US" sz="24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𝐶𝐶</m:t>
                          </m:r>
                        </m:e>
                      </m:acc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:</m:t>
                      </m:r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𝑐</m:t>
                      </m:r>
                      <m:sSub>
                        <m:sSubPr>
                          <m:ctrlP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  <m:sub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𝑠</m:t>
                          </m:r>
                        </m:sub>
                      </m:sSub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→</m:t>
                      </m:r>
                      <m:r>
                        <a:rPr lang="en-US" sz="2400" b="0" i="1" smtClean="0">
                          <a:solidFill>
                            <a:srgbClr val="00B0F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400" b="0" i="1" smtClean="0">
                          <a:solidFill>
                            <a:srgbClr val="00B0F0"/>
                          </a:solidFill>
                          <a:latin typeface="Cambria Math" panose="02040503050406030204" pitchFamily="18" charset="0"/>
                        </a:rPr>
                        <m:t>𝑚</m:t>
                      </m:r>
                      <m:r>
                        <a:rPr lang="en-US" sz="2400" b="0" i="1" smtClean="0">
                          <a:solidFill>
                            <a:srgbClr val="00B0F0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2400" b="0" i="1" smtClean="0">
                          <a:solidFill>
                            <a:srgbClr val="00B0F0"/>
                          </a:solidFill>
                          <a:latin typeface="Cambria Math" panose="02040503050406030204" pitchFamily="18" charset="0"/>
                        </a:rPr>
                        <m:t>𝑠𝑘</m:t>
                      </m:r>
                      <m:r>
                        <a:rPr lang="en-US" sz="2400" b="0" i="1" smtClean="0">
                          <a:solidFill>
                            <a:srgbClr val="00B0F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IL" sz="2400" dirty="0"/>
              </a:p>
            </p:txBody>
          </p:sp>
        </mc:Choice>
        <mc:Fallback xmlns="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1B06364D-4E7C-4BFC-B5FC-16F9A9D33EE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72711" y="5489206"/>
                <a:ext cx="2663740" cy="475195"/>
              </a:xfrm>
              <a:prstGeom prst="rect">
                <a:avLst/>
              </a:prstGeom>
              <a:blipFill>
                <a:blip r:embed="rId12"/>
                <a:stretch>
                  <a:fillRect t="-7692" b="-16667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Rectangle 19">
                <a:extLst>
                  <a:ext uri="{FF2B5EF4-FFF2-40B4-BE49-F238E27FC236}">
                    <a16:creationId xmlns:a16="http://schemas.microsoft.com/office/drawing/2014/main" id="{9163ADCD-AD5C-4C66-9B7B-1A557DD21D01}"/>
                  </a:ext>
                </a:extLst>
              </p:cNvPr>
              <p:cNvSpPr/>
              <p:nvPr/>
            </p:nvSpPr>
            <p:spPr>
              <a:xfrm>
                <a:off x="-749423" y="5786404"/>
                <a:ext cx="11166011" cy="96988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sz="2800" b="1" dirty="0"/>
                  <a:t>Hiding</a:t>
                </a:r>
                <a:r>
                  <a:rPr lang="en-US" sz="2800" dirty="0"/>
                  <a:t>: (1)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r>
                  <a:rPr lang="en-US" sz="2800" b="1" dirty="0"/>
                  <a:t> </a:t>
                </a:r>
                <a:r>
                  <a:rPr lang="en-US" sz="2800" dirty="0"/>
                  <a:t>is random thus </a:t>
                </a:r>
                <a14:m>
                  <m:oMath xmlns:m="http://schemas.openxmlformats.org/officeDocument/2006/math">
                    <m:acc>
                      <m:accPr>
                        <m:chr m:val="̃"/>
                        <m:ctrlPr>
                          <a:rPr lang="en-US" sz="2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𝐶𝐶</m:t>
                        </m:r>
                      </m:e>
                    </m:acc>
                  </m:oMath>
                </a14:m>
                <a:r>
                  <a:rPr lang="en-US" sz="2800" b="1" dirty="0"/>
                  <a:t> </a:t>
                </a:r>
                <a:r>
                  <a:rPr lang="en-US" sz="2800" dirty="0"/>
                  <a:t>hides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800" b="0" i="0" smtClean="0">
                        <a:latin typeface="Cambria Math" panose="02040503050406030204" pitchFamily="18" charset="0"/>
                      </a:rPr>
                      <m:t>s</m:t>
                    </m:r>
                    <m:r>
                      <a:rPr lang="en-US" sz="2800" b="0" i="0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r>
                  <a:rPr lang="en-US" sz="2800" dirty="0"/>
                  <a:t>, </a:t>
                </a:r>
                <a14:m>
                  <m:oMath xmlns:m="http://schemas.openxmlformats.org/officeDocument/2006/math">
                    <m:r>
                      <a:rPr lang="en-US" sz="2800" i="1">
                        <a:solidFill>
                          <a:srgbClr val="00B0F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800" i="1">
                        <a:solidFill>
                          <a:srgbClr val="00B0F0"/>
                        </a:solidFill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sz="2800" i="1">
                        <a:solidFill>
                          <a:srgbClr val="00B0F0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800" i="1">
                        <a:solidFill>
                          <a:srgbClr val="00B0F0"/>
                        </a:solidFill>
                        <a:latin typeface="Cambria Math" panose="02040503050406030204" pitchFamily="18" charset="0"/>
                      </a:rPr>
                      <m:t>𝑠𝑘</m:t>
                    </m:r>
                    <m:r>
                      <a:rPr lang="en-US" sz="2800" i="1">
                        <a:solidFill>
                          <a:srgbClr val="00B0F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800" dirty="0"/>
                  <a:t>. </a:t>
                </a:r>
              </a:p>
              <a:p>
                <a:pPr algn="ctr"/>
                <a:r>
                  <a:rPr lang="en-US" sz="2800" dirty="0"/>
                  <a:t>(2)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US" sz="2800" dirty="0"/>
                  <a:t> is hidden by </a:t>
                </a:r>
                <a14:m>
                  <m:oMath xmlns:m="http://schemas.openxmlformats.org/officeDocument/2006/math">
                    <m:r>
                      <a:rPr lang="en-US" sz="28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𝑐</m:t>
                    </m:r>
                    <m:sSub>
                      <m:sSubPr>
                        <m:ctrlPr>
                          <a:rPr lang="en-US" sz="2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en-US" sz="2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</m:oMath>
                </a14:m>
                <a:r>
                  <a:rPr lang="en-US" sz="2800" dirty="0"/>
                  <a:t>, hard to guess it and get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r>
                  <a:rPr lang="en-US" sz="2800" dirty="0"/>
                  <a:t>.</a:t>
                </a:r>
              </a:p>
            </p:txBody>
          </p:sp>
        </mc:Choice>
        <mc:Fallback xmlns="">
          <p:sp>
            <p:nvSpPr>
              <p:cNvPr id="20" name="Rectangle 19">
                <a:extLst>
                  <a:ext uri="{FF2B5EF4-FFF2-40B4-BE49-F238E27FC236}">
                    <a16:creationId xmlns:a16="http://schemas.microsoft.com/office/drawing/2014/main" id="{9163ADCD-AD5C-4C66-9B7B-1A557DD21D0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749423" y="5786404"/>
                <a:ext cx="11166011" cy="969881"/>
              </a:xfrm>
              <a:prstGeom prst="rect">
                <a:avLst/>
              </a:prstGeom>
              <a:blipFill>
                <a:blip r:embed="rId13"/>
                <a:stretch>
                  <a:fillRect t="-3774" b="-16981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972233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2355BDC7-6360-422C-95EA-C0848071E638}"/>
              </a:ext>
            </a:extLst>
          </p:cNvPr>
          <p:cNvSpPr/>
          <p:nvPr/>
        </p:nvSpPr>
        <p:spPr>
          <a:xfrm>
            <a:off x="688685" y="1743232"/>
            <a:ext cx="1723613" cy="4072047"/>
          </a:xfrm>
          <a:prstGeom prst="roundRect">
            <a:avLst/>
          </a:prstGeom>
          <a:ln w="5715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05F5688A-1DFE-48A9-A921-72EE32EB2447}"/>
              </a:ext>
            </a:extLst>
          </p:cNvPr>
          <p:cNvSpPr/>
          <p:nvPr/>
        </p:nvSpPr>
        <p:spPr>
          <a:xfrm>
            <a:off x="7219260" y="1680170"/>
            <a:ext cx="1723612" cy="4135109"/>
          </a:xfrm>
          <a:prstGeom prst="roundRect">
            <a:avLst/>
          </a:prstGeom>
          <a:ln w="5715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p:sp>
        <p:nvSpPr>
          <p:cNvPr id="23" name="Arrow: Down 22">
            <a:extLst>
              <a:ext uri="{FF2B5EF4-FFF2-40B4-BE49-F238E27FC236}">
                <a16:creationId xmlns:a16="http://schemas.microsoft.com/office/drawing/2014/main" id="{8AC96A4F-FB82-4615-A475-2B3A01D41913}"/>
              </a:ext>
            </a:extLst>
          </p:cNvPr>
          <p:cNvSpPr/>
          <p:nvPr/>
        </p:nvSpPr>
        <p:spPr>
          <a:xfrm rot="16200000">
            <a:off x="4702578" y="2397063"/>
            <a:ext cx="220371" cy="4729713"/>
          </a:xfrm>
          <a:prstGeom prst="downArrow">
            <a:avLst>
              <a:gd name="adj1" fmla="val 19703"/>
              <a:gd name="adj2" fmla="val 61723"/>
            </a:avLst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p:sp>
        <p:nvSpPr>
          <p:cNvPr id="24" name="Arrow: Down 23">
            <a:extLst>
              <a:ext uri="{FF2B5EF4-FFF2-40B4-BE49-F238E27FC236}">
                <a16:creationId xmlns:a16="http://schemas.microsoft.com/office/drawing/2014/main" id="{BF6EF587-A066-4728-9286-09F87D31845D}"/>
              </a:ext>
            </a:extLst>
          </p:cNvPr>
          <p:cNvSpPr/>
          <p:nvPr/>
        </p:nvSpPr>
        <p:spPr>
          <a:xfrm rot="5400000">
            <a:off x="4711319" y="3024933"/>
            <a:ext cx="220373" cy="4747205"/>
          </a:xfrm>
          <a:prstGeom prst="downArrow">
            <a:avLst>
              <a:gd name="adj1" fmla="val 19703"/>
              <a:gd name="adj2" fmla="val 61723"/>
            </a:avLst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FC210C3D-1131-4783-AD04-370A720F90D7}"/>
                  </a:ext>
                </a:extLst>
              </p:cNvPr>
              <p:cNvSpPr txBox="1"/>
              <p:nvPr/>
            </p:nvSpPr>
            <p:spPr>
              <a:xfrm>
                <a:off x="3207671" y="4262677"/>
                <a:ext cx="3541651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′</m:t>
                      </m:r>
                    </m:oMath>
                  </m:oMathPara>
                </a14:m>
                <a:endParaRPr lang="en-US" sz="2800" b="0" dirty="0"/>
              </a:p>
            </p:txBody>
          </p:sp>
        </mc:Choice>
        <mc:Fallback xmlns="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FC210C3D-1131-4783-AD04-370A720F90D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07671" y="4262677"/>
                <a:ext cx="3541651" cy="52322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45C62FE4-B03F-4B5F-A028-C785E3A94E0C}"/>
                  </a:ext>
                </a:extLst>
              </p:cNvPr>
              <p:cNvSpPr txBox="1"/>
              <p:nvPr/>
            </p:nvSpPr>
            <p:spPr>
              <a:xfrm>
                <a:off x="3527172" y="4872105"/>
                <a:ext cx="2612822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b="0" dirty="0"/>
                  <a:t>If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p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US" sz="2800" dirty="0"/>
                  <a:t>  send 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endParaRPr lang="en-US" sz="2800" b="0" dirty="0"/>
              </a:p>
            </p:txBody>
          </p:sp>
        </mc:Choice>
        <mc:Fallback xmlns=""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45C62FE4-B03F-4B5F-A028-C785E3A94E0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27172" y="4872105"/>
                <a:ext cx="2612822" cy="523220"/>
              </a:xfrm>
              <a:prstGeom prst="rect">
                <a:avLst/>
              </a:prstGeom>
              <a:blipFill>
                <a:blip r:embed="rId4"/>
                <a:stretch>
                  <a:fillRect l="-4907" t="-10465" b="-32558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7B2825C3-78E5-4160-AF5D-50C21BE16640}"/>
                  </a:ext>
                </a:extLst>
              </p:cNvPr>
              <p:cNvSpPr txBox="1"/>
              <p:nvPr/>
            </p:nvSpPr>
            <p:spPr>
              <a:xfrm>
                <a:off x="3978770" y="2078041"/>
                <a:ext cx="1987941" cy="53899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800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𝑝𝑘</m:t>
                    </m:r>
                    <m:r>
                      <a:rPr lang="en-US" sz="2800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,  </m:t>
                    </m:r>
                    <m:r>
                      <a:rPr lang="en-US" sz="2800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𝑐</m:t>
                    </m:r>
                    <m:sSub>
                      <m:sSubPr>
                        <m:ctrlPr>
                          <a:rPr lang="en-US" sz="28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en-US" sz="28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</m:oMath>
                </a14:m>
                <a:r>
                  <a:rPr lang="en-US" sz="2800" b="0" dirty="0">
                    <a:solidFill>
                      <a:schemeClr val="tx1"/>
                    </a:solidFill>
                  </a:rPr>
                  <a:t>,  </a:t>
                </a:r>
                <a14:m>
                  <m:oMath xmlns:m="http://schemas.openxmlformats.org/officeDocument/2006/math">
                    <m:acc>
                      <m:accPr>
                        <m:chr m:val="̃"/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𝐶𝐶</m:t>
                        </m:r>
                      </m:e>
                    </m:acc>
                  </m:oMath>
                </a14:m>
                <a:endParaRPr lang="en-US" sz="2800" b="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7B2825C3-78E5-4160-AF5D-50C21BE1664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78770" y="2078041"/>
                <a:ext cx="1987941" cy="538994"/>
              </a:xfrm>
              <a:prstGeom prst="rect">
                <a:avLst/>
              </a:prstGeom>
              <a:blipFill>
                <a:blip r:embed="rId5"/>
                <a:stretch>
                  <a:fillRect t="-7955" b="-32955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C7812C17-5A91-49E8-BCCA-13EFEAE50852}"/>
                  </a:ext>
                </a:extLst>
              </p:cNvPr>
              <p:cNvSpPr/>
              <p:nvPr/>
            </p:nvSpPr>
            <p:spPr>
              <a:xfrm>
                <a:off x="9016240" y="1668977"/>
                <a:ext cx="3175760" cy="84882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𝑠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2400" i="1" smtClean="0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US" sz="2400" i="1" smtClean="0">
                          <a:latin typeface="Cambria Math" panose="02040503050406030204" pitchFamily="18" charset="0"/>
                        </a:rPr>
                        <m:t>←</m:t>
                      </m:r>
                      <m:r>
                        <m:rPr>
                          <m:lit/>
                        </m:rPr>
                        <a:rPr lang="en-US" sz="2400" i="1">
                          <a:latin typeface="Cambria Math" panose="02040503050406030204" pitchFamily="18" charset="0"/>
                        </a:rPr>
                        <m:t>{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0,1</m:t>
                      </m:r>
                      <m:sSup>
                        <m:sSup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m:rPr>
                              <m:lit/>
                            </m:rPr>
                            <a:rPr lang="en-US" sz="2400" i="1">
                              <a:latin typeface="Cambria Math" panose="02040503050406030204" pitchFamily="18" charset="0"/>
                            </a:rPr>
                            <m:t>}</m:t>
                          </m:r>
                        </m:e>
                        <m:sup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𝜆</m:t>
                          </m:r>
                        </m:sup>
                      </m:sSup>
                      <m:r>
                        <a:rPr lang="en-US" sz="2400" i="1">
                          <a:latin typeface="Cambria Math" panose="02040503050406030204" pitchFamily="18" charset="0"/>
                        </a:rPr>
                        <m:t>,</m:t>
                      </m:r>
                    </m:oMath>
                  </m:oMathPara>
                </a14:m>
                <a:endParaRPr lang="en-US" sz="2400" i="1" dirty="0">
                  <a:latin typeface="Cambria Math" panose="02040503050406030204" pitchFamily="18" charset="0"/>
                </a:endParaRPr>
              </a:p>
              <a:p>
                <a:pPr algn="ctr"/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𝑝𝑘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𝑠𝑘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400" dirty="0"/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←</m:t>
                    </m:r>
                  </m:oMath>
                </a14:m>
                <a:r>
                  <a:rPr lang="en-US" sz="2400" dirty="0"/>
                  <a:t> QHE</a:t>
                </a:r>
                <a:r>
                  <a:rPr lang="en-US" sz="2400" dirty="0" err="1"/>
                  <a:t>.keygen</a:t>
                </a:r>
                <a:endParaRPr lang="en-IL" sz="2400" dirty="0"/>
              </a:p>
            </p:txBody>
          </p:sp>
        </mc:Choice>
        <mc:Fallback xmlns="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C7812C17-5A91-49E8-BCCA-13EFEAE5085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16240" y="1668977"/>
                <a:ext cx="3175760" cy="848822"/>
              </a:xfrm>
              <a:prstGeom prst="rect">
                <a:avLst/>
              </a:prstGeom>
              <a:blipFill>
                <a:blip r:embed="rId6"/>
                <a:stretch>
                  <a:fillRect l="-384" r="-1727" b="-15827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432D4434-AAEA-49E2-A8BD-34FCB6745B95}"/>
                  </a:ext>
                </a:extLst>
              </p:cNvPr>
              <p:cNvSpPr/>
              <p:nvPr/>
            </p:nvSpPr>
            <p:spPr>
              <a:xfrm>
                <a:off x="8662942" y="4289188"/>
                <a:ext cx="3683277" cy="84452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acc>
                      <m:accPr>
                        <m:chr m:val="̃"/>
                        <m:ctrlPr>
                          <a:rPr lang="en-US" sz="24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𝐶𝐶</m:t>
                        </m:r>
                      </m:e>
                    </m:acc>
                    <m:r>
                      <a:rPr lang="en-US" sz="2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← </m:t>
                    </m:r>
                  </m:oMath>
                </a14:m>
                <a:r>
                  <a:rPr lang="en-US" sz="2400" dirty="0" err="1">
                    <a:solidFill>
                      <a:schemeClr val="tx1"/>
                    </a:solidFill>
                  </a:rPr>
                  <a:t>Obf</a:t>
                </a:r>
                <a:r>
                  <a:rPr lang="en-US" sz="2400" dirty="0">
                    <a:solidFill>
                      <a:schemeClr val="tx1"/>
                    </a:solidFill>
                  </a:rPr>
                  <a:t>(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r>
                  <a:rPr lang="en-US" sz="2400" dirty="0">
                    <a:solidFill>
                      <a:schemeClr val="tx1"/>
                    </a:solidFill>
                  </a:rPr>
                  <a:t>,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r>
                  <a:rPr lang="en-US" sz="2400" dirty="0">
                    <a:solidFill>
                      <a:schemeClr val="tx1"/>
                    </a:solidFill>
                  </a:rPr>
                  <a:t>, </a:t>
                </a:r>
                <a:r>
                  <a:rPr lang="en-US" sz="2400" dirty="0">
                    <a:solidFill>
                      <a:srgbClr val="00B0F0"/>
                    </a:solidFill>
                  </a:rPr>
                  <a:t>(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rgbClr val="00B0F0"/>
                        </a:solidFill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sz="2400" b="0" i="1" smtClean="0">
                        <a:solidFill>
                          <a:srgbClr val="00B0F0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400" b="0" i="1" smtClean="0">
                        <a:solidFill>
                          <a:srgbClr val="00B0F0"/>
                        </a:solidFill>
                        <a:latin typeface="Cambria Math" panose="02040503050406030204" pitchFamily="18" charset="0"/>
                      </a:rPr>
                      <m:t>𝑠𝑘</m:t>
                    </m:r>
                  </m:oMath>
                </a14:m>
                <a:r>
                  <a:rPr lang="en-US" sz="2400" dirty="0">
                    <a:solidFill>
                      <a:srgbClr val="00B0F0"/>
                    </a:solidFill>
                  </a:rPr>
                  <a:t>)</a:t>
                </a:r>
                <a:r>
                  <a:rPr lang="en-US" sz="2400" dirty="0">
                    <a:solidFill>
                      <a:schemeClr val="tx1"/>
                    </a:solidFill>
                  </a:rPr>
                  <a:t>), </a:t>
                </a:r>
              </a:p>
              <a:p>
                <a:pPr algn="ctr"/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r>
                  <a:rPr lang="en-US" sz="2400" dirty="0"/>
                  <a:t> = </a:t>
                </a:r>
                <a:r>
                  <a:rPr lang="en-US" sz="2400" dirty="0" err="1"/>
                  <a:t>QHE.Dec</a:t>
                </a:r>
                <a:r>
                  <a:rPr lang="en-US" sz="2400" dirty="0"/>
                  <a:t>(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𝑠𝑘</m:t>
                    </m:r>
                  </m:oMath>
                </a14:m>
                <a:r>
                  <a:rPr lang="en-US" sz="2400" dirty="0"/>
                  <a:t>,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⋅</m:t>
                    </m:r>
                  </m:oMath>
                </a14:m>
                <a:r>
                  <a:rPr lang="en-US" sz="2400" dirty="0"/>
                  <a:t> )</a:t>
                </a:r>
                <a:endParaRPr lang="en-US" sz="2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432D4434-AAEA-49E2-A8BD-34FCB6745B9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62942" y="4289188"/>
                <a:ext cx="3683277" cy="844527"/>
              </a:xfrm>
              <a:prstGeom prst="rect">
                <a:avLst/>
              </a:prstGeom>
              <a:blipFill>
                <a:blip r:embed="rId7"/>
                <a:stretch>
                  <a:fillRect t="-4348" b="-15942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Arrow: Down 16">
            <a:extLst>
              <a:ext uri="{FF2B5EF4-FFF2-40B4-BE49-F238E27FC236}">
                <a16:creationId xmlns:a16="http://schemas.microsoft.com/office/drawing/2014/main" id="{EDC219AC-18E9-428B-99E4-B83E5C328ECE}"/>
              </a:ext>
            </a:extLst>
          </p:cNvPr>
          <p:cNvSpPr/>
          <p:nvPr/>
        </p:nvSpPr>
        <p:spPr>
          <a:xfrm rot="5400000">
            <a:off x="4711318" y="292244"/>
            <a:ext cx="220373" cy="4747205"/>
          </a:xfrm>
          <a:prstGeom prst="downArrow">
            <a:avLst>
              <a:gd name="adj1" fmla="val 19703"/>
              <a:gd name="adj2" fmla="val 61723"/>
            </a:avLst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D774E437-1735-4E06-A16B-38483C4025EF}"/>
                  </a:ext>
                </a:extLst>
              </p:cNvPr>
              <p:cNvSpPr txBox="1"/>
              <p:nvPr/>
            </p:nvSpPr>
            <p:spPr>
              <a:xfrm>
                <a:off x="7270037" y="2395205"/>
                <a:ext cx="1622058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0" i="1" smtClean="0">
                          <a:solidFill>
                            <a:schemeClr val="accent6"/>
                          </a:solidFill>
                          <a:latin typeface="Cambria Math" panose="02040503050406030204" pitchFamily="18" charset="0"/>
                        </a:rPr>
                        <m:t>𝑆𝑒𝑛</m:t>
                      </m:r>
                      <m:r>
                        <a:rPr lang="en-US" sz="3600" b="0" i="1" smtClean="0">
                          <a:solidFill>
                            <a:schemeClr val="accent6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3600" b="0" i="1" smtClean="0">
                          <a:solidFill>
                            <a:schemeClr val="accent6"/>
                          </a:solidFill>
                          <a:latin typeface="Cambria Math" panose="02040503050406030204" pitchFamily="18" charset="0"/>
                        </a:rPr>
                        <m:t>𝑚</m:t>
                      </m:r>
                      <m:r>
                        <a:rPr lang="en-US" sz="3600" b="0" i="1" smtClean="0">
                          <a:solidFill>
                            <a:schemeClr val="accent6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IL" sz="3600" dirty="0">
                  <a:solidFill>
                    <a:schemeClr val="accent6"/>
                  </a:solidFill>
                </a:endParaRPr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D774E437-1735-4E06-A16B-38483C4025E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70037" y="2395205"/>
                <a:ext cx="1622058" cy="646331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C40308C9-1D41-4A80-9112-C7A694583F4B}"/>
                  </a:ext>
                </a:extLst>
              </p:cNvPr>
              <p:cNvSpPr txBox="1"/>
              <p:nvPr/>
            </p:nvSpPr>
            <p:spPr>
              <a:xfrm>
                <a:off x="1074383" y="2395205"/>
                <a:ext cx="952215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0" i="1" smtClean="0">
                          <a:solidFill>
                            <a:schemeClr val="accent6"/>
                          </a:solidFill>
                          <a:latin typeface="Cambria Math" panose="02040503050406030204" pitchFamily="18" charset="0"/>
                        </a:rPr>
                        <m:t>𝑅𝑒𝑐</m:t>
                      </m:r>
                    </m:oMath>
                  </m:oMathPara>
                </a14:m>
                <a:endParaRPr lang="en-US" sz="3600" dirty="0">
                  <a:solidFill>
                    <a:schemeClr val="accent6"/>
                  </a:solidFill>
                </a:endParaRPr>
              </a:p>
            </p:txBody>
          </p:sp>
        </mc:Choice>
        <mc:Fallback xmlns="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C40308C9-1D41-4A80-9112-C7A694583F4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4383" y="2395205"/>
                <a:ext cx="952215" cy="646331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" name="Title 1">
            <a:extLst>
              <a:ext uri="{FF2B5EF4-FFF2-40B4-BE49-F238E27FC236}">
                <a16:creationId xmlns:a16="http://schemas.microsoft.com/office/drawing/2014/main" id="{56C696CE-75F7-4893-8FD3-4233D70759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859814" cy="1325563"/>
          </a:xfrm>
        </p:spPr>
        <p:txBody>
          <a:bodyPr/>
          <a:lstStyle/>
          <a:p>
            <a:r>
              <a:rPr lang="en-US" b="1" dirty="0"/>
              <a:t>1</a:t>
            </a:r>
            <a:r>
              <a:rPr lang="en-US" b="1" baseline="30000" dirty="0"/>
              <a:t>st</a:t>
            </a:r>
            <a:r>
              <a:rPr lang="en-US" b="1" dirty="0"/>
              <a:t> Try : No-Cloning Extraction </a:t>
            </a:r>
            <a:endParaRPr lang="en-IL" sz="2000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8E6DD417-746B-4985-9334-084037FECD5A}"/>
                  </a:ext>
                </a:extLst>
              </p:cNvPr>
              <p:cNvSpPr/>
              <p:nvPr/>
            </p:nvSpPr>
            <p:spPr>
              <a:xfrm>
                <a:off x="8994738" y="3198167"/>
                <a:ext cx="3019688" cy="4616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r>
                      <a:rPr lang="en-US" sz="2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𝑐</m:t>
                    </m:r>
                    <m:sSub>
                      <m:sSubPr>
                        <m:ctrlPr>
                          <a:rPr lang="en-US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en-US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r>
                      <a:rPr lang="en-US" sz="2400" i="1">
                        <a:latin typeface="Cambria Math" panose="02040503050406030204" pitchFamily="18" charset="0"/>
                      </a:rPr>
                      <m:t>←</m:t>
                    </m:r>
                  </m:oMath>
                </a14:m>
                <a:r>
                  <a:rPr lang="en-US" sz="2400" dirty="0"/>
                  <a:t>Q</a:t>
                </a:r>
                <a:r>
                  <a:rPr lang="en-US" sz="2400" dirty="0" err="1"/>
                  <a:t>HE.Enc</a:t>
                </a:r>
                <a:r>
                  <a:rPr lang="en-US" sz="2400" dirty="0"/>
                  <a:t>(pk,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US" sz="2400" dirty="0"/>
                  <a:t>),</a:t>
                </a:r>
              </a:p>
            </p:txBody>
          </p:sp>
        </mc:Choice>
        <mc:Fallback xmlns=""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8E6DD417-746B-4985-9334-084037FECD5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94738" y="3198167"/>
                <a:ext cx="3019688" cy="461665"/>
              </a:xfrm>
              <a:prstGeom prst="rect">
                <a:avLst/>
              </a:prstGeom>
              <a:blipFill>
                <a:blip r:embed="rId11"/>
                <a:stretch>
                  <a:fillRect t="-10667" b="-30667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1B06364D-4E7C-4BFC-B5FC-16F9A9D33EE0}"/>
                  </a:ext>
                </a:extLst>
              </p:cNvPr>
              <p:cNvSpPr/>
              <p:nvPr/>
            </p:nvSpPr>
            <p:spPr>
              <a:xfrm>
                <a:off x="9172711" y="5489206"/>
                <a:ext cx="2663740" cy="47519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̃"/>
                          <m:ctrlPr>
                            <a:rPr lang="en-US" sz="24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𝐶𝐶</m:t>
                          </m:r>
                        </m:e>
                      </m:acc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:</m:t>
                      </m:r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𝑐</m:t>
                      </m:r>
                      <m:sSub>
                        <m:sSubPr>
                          <m:ctrlP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  <m:sub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𝑠</m:t>
                          </m:r>
                        </m:sub>
                      </m:sSub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→</m:t>
                      </m:r>
                      <m:r>
                        <a:rPr lang="en-US" sz="2400" b="0" i="1" smtClean="0">
                          <a:solidFill>
                            <a:srgbClr val="00B0F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400" b="0" i="1" smtClean="0">
                          <a:solidFill>
                            <a:srgbClr val="00B0F0"/>
                          </a:solidFill>
                          <a:latin typeface="Cambria Math" panose="02040503050406030204" pitchFamily="18" charset="0"/>
                        </a:rPr>
                        <m:t>𝑚</m:t>
                      </m:r>
                      <m:r>
                        <a:rPr lang="en-US" sz="2400" b="0" i="1" smtClean="0">
                          <a:solidFill>
                            <a:srgbClr val="00B0F0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2400" b="0" i="1" smtClean="0">
                          <a:solidFill>
                            <a:srgbClr val="00B0F0"/>
                          </a:solidFill>
                          <a:latin typeface="Cambria Math" panose="02040503050406030204" pitchFamily="18" charset="0"/>
                        </a:rPr>
                        <m:t>𝑠𝑘</m:t>
                      </m:r>
                      <m:r>
                        <a:rPr lang="en-US" sz="2400" b="0" i="1" smtClean="0">
                          <a:solidFill>
                            <a:srgbClr val="00B0F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IL" sz="2400" dirty="0"/>
              </a:p>
            </p:txBody>
          </p:sp>
        </mc:Choice>
        <mc:Fallback xmlns="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1B06364D-4E7C-4BFC-B5FC-16F9A9D33EE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72711" y="5489206"/>
                <a:ext cx="2663740" cy="475195"/>
              </a:xfrm>
              <a:prstGeom prst="rect">
                <a:avLst/>
              </a:prstGeom>
              <a:blipFill>
                <a:blip r:embed="rId12"/>
                <a:stretch>
                  <a:fillRect t="-7692" b="-16667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Rectangle 18">
            <a:extLst>
              <a:ext uri="{FF2B5EF4-FFF2-40B4-BE49-F238E27FC236}">
                <a16:creationId xmlns:a16="http://schemas.microsoft.com/office/drawing/2014/main" id="{E5E13EAD-C432-4055-B1A4-FAA697BAD968}"/>
              </a:ext>
            </a:extLst>
          </p:cNvPr>
          <p:cNvSpPr/>
          <p:nvPr/>
        </p:nvSpPr>
        <p:spPr>
          <a:xfrm>
            <a:off x="3866369" y="5889301"/>
            <a:ext cx="1898818" cy="5389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/>
              <a:t>Extraction?</a:t>
            </a:r>
          </a:p>
        </p:txBody>
      </p:sp>
    </p:spTree>
    <p:extLst>
      <p:ext uri="{BB962C8B-B14F-4D97-AF65-F5344CB8AC3E}">
        <p14:creationId xmlns:p14="http://schemas.microsoft.com/office/powerpoint/2010/main" val="399953673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2355BDC7-6360-422C-95EA-C0848071E638}"/>
              </a:ext>
            </a:extLst>
          </p:cNvPr>
          <p:cNvSpPr/>
          <p:nvPr/>
        </p:nvSpPr>
        <p:spPr>
          <a:xfrm>
            <a:off x="1497966" y="2037520"/>
            <a:ext cx="1723613" cy="4072047"/>
          </a:xfrm>
          <a:prstGeom prst="roundRect">
            <a:avLst/>
          </a:prstGeom>
          <a:ln w="5715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05F5688A-1DFE-48A9-A921-72EE32EB2447}"/>
              </a:ext>
            </a:extLst>
          </p:cNvPr>
          <p:cNvSpPr/>
          <p:nvPr/>
        </p:nvSpPr>
        <p:spPr>
          <a:xfrm>
            <a:off x="8028541" y="1974458"/>
            <a:ext cx="1723612" cy="4072047"/>
          </a:xfrm>
          <a:prstGeom prst="roundRect">
            <a:avLst/>
          </a:prstGeom>
          <a:ln w="57150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p:sp>
        <p:nvSpPr>
          <p:cNvPr id="15" name="Arrow: Down 14">
            <a:extLst>
              <a:ext uri="{FF2B5EF4-FFF2-40B4-BE49-F238E27FC236}">
                <a16:creationId xmlns:a16="http://schemas.microsoft.com/office/drawing/2014/main" id="{3062F226-86DE-4E98-A6F3-CCF817BBADEB}"/>
              </a:ext>
            </a:extLst>
          </p:cNvPr>
          <p:cNvSpPr/>
          <p:nvPr/>
        </p:nvSpPr>
        <p:spPr>
          <a:xfrm rot="5400000">
            <a:off x="5518268" y="577410"/>
            <a:ext cx="213582" cy="4758659"/>
          </a:xfrm>
          <a:prstGeom prst="downArrow">
            <a:avLst>
              <a:gd name="adj1" fmla="val 19703"/>
              <a:gd name="adj2" fmla="val 61723"/>
            </a:avLst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36CCC2C6-23FD-4EE5-B885-715DCB43BA2A}"/>
                  </a:ext>
                </a:extLst>
              </p:cNvPr>
              <p:cNvSpPr txBox="1"/>
              <p:nvPr/>
            </p:nvSpPr>
            <p:spPr>
              <a:xfrm>
                <a:off x="4846150" y="2381054"/>
                <a:ext cx="1987941" cy="53899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b="0" dirty="0">
                    <a:solidFill>
                      <a:schemeClr val="tx1"/>
                    </a:solidFill>
                  </a:rPr>
                  <a:t>pk,  </a:t>
                </a:r>
                <a14:m>
                  <m:oMath xmlns:m="http://schemas.openxmlformats.org/officeDocument/2006/math">
                    <m:r>
                      <a:rPr lang="en-US" sz="2800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𝑐</m:t>
                    </m:r>
                    <m:sSub>
                      <m:sSubPr>
                        <m:ctrlPr>
                          <a:rPr lang="en-US" sz="28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en-US" sz="28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</m:oMath>
                </a14:m>
                <a:r>
                  <a:rPr lang="en-US" sz="2800" b="0" dirty="0">
                    <a:solidFill>
                      <a:schemeClr val="tx1"/>
                    </a:solidFill>
                  </a:rPr>
                  <a:t>,  </a:t>
                </a:r>
                <a14:m>
                  <m:oMath xmlns:m="http://schemas.openxmlformats.org/officeDocument/2006/math">
                    <m:acc>
                      <m:accPr>
                        <m:chr m:val="̃"/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𝐶𝐶</m:t>
                        </m:r>
                      </m:e>
                    </m:acc>
                  </m:oMath>
                </a14:m>
                <a:endParaRPr lang="en-US" sz="2800" b="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36CCC2C6-23FD-4EE5-B885-715DCB43BA2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46150" y="2381054"/>
                <a:ext cx="1987941" cy="538994"/>
              </a:xfrm>
              <a:prstGeom prst="rect">
                <a:avLst/>
              </a:prstGeom>
              <a:blipFill>
                <a:blip r:embed="rId3"/>
                <a:stretch>
                  <a:fillRect l="-6442" t="-7955" b="-32955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0E83E734-BB83-47C2-AE86-A55E94F06BDB}"/>
                  </a:ext>
                </a:extLst>
              </p:cNvPr>
              <p:cNvSpPr txBox="1"/>
              <p:nvPr/>
            </p:nvSpPr>
            <p:spPr>
              <a:xfrm>
                <a:off x="8290177" y="2269468"/>
                <a:ext cx="1200340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4400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400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𝑆𝑒𝑛</m:t>
                          </m:r>
                        </m:e>
                        <m:sup>
                          <m:r>
                            <a:rPr lang="en-US" sz="4400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∗</m:t>
                          </m:r>
                        </m:sup>
                      </m:sSup>
                    </m:oMath>
                  </m:oMathPara>
                </a14:m>
                <a:endParaRPr lang="en-IL" sz="44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0E83E734-BB83-47C2-AE86-A55E94F06BD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90177" y="2269468"/>
                <a:ext cx="1200340" cy="769441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8CDBEA49-E8CB-4D13-AA68-90D11A49354E}"/>
                  </a:ext>
                </a:extLst>
              </p:cNvPr>
              <p:cNvSpPr txBox="1"/>
              <p:nvPr/>
            </p:nvSpPr>
            <p:spPr>
              <a:xfrm>
                <a:off x="1759602" y="2265830"/>
                <a:ext cx="1200340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0" i="1" dirty="0" smtClean="0">
                          <a:solidFill>
                            <a:schemeClr val="accent6"/>
                          </a:solidFill>
                          <a:latin typeface="Cambria Math" panose="02040503050406030204" pitchFamily="18" charset="0"/>
                        </a:rPr>
                        <m:t>𝐸𝑥𝑡</m:t>
                      </m:r>
                    </m:oMath>
                  </m:oMathPara>
                </a14:m>
                <a:endParaRPr lang="en-IL" sz="4400" dirty="0">
                  <a:solidFill>
                    <a:schemeClr val="accent6"/>
                  </a:solidFill>
                </a:endParaRPr>
              </a:p>
            </p:txBody>
          </p:sp>
        </mc:Choice>
        <mc:Fallback xmlns="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8CDBEA49-E8CB-4D13-AA68-90D11A49354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59602" y="2265830"/>
                <a:ext cx="1200340" cy="769441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6" name="Title 1">
            <a:extLst>
              <a:ext uri="{FF2B5EF4-FFF2-40B4-BE49-F238E27FC236}">
                <a16:creationId xmlns:a16="http://schemas.microsoft.com/office/drawing/2014/main" id="{BA99B1C4-9B8D-4540-9B68-8FC4F34F68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 b="1" dirty="0"/>
              <a:t>1</a:t>
            </a:r>
            <a:r>
              <a:rPr lang="en-US" b="1" baseline="30000" dirty="0"/>
              <a:t>st</a:t>
            </a:r>
            <a:r>
              <a:rPr lang="en-US" b="1" dirty="0"/>
              <a:t> Try : No-Cloning Extraction</a:t>
            </a:r>
            <a:endParaRPr lang="en-IL" sz="2000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7" name="Rectangle 26">
                <a:extLst>
                  <a:ext uri="{FF2B5EF4-FFF2-40B4-BE49-F238E27FC236}">
                    <a16:creationId xmlns:a16="http://schemas.microsoft.com/office/drawing/2014/main" id="{68447298-D4CB-4E11-A64A-6ED5A887C5C1}"/>
                  </a:ext>
                </a:extLst>
              </p:cNvPr>
              <p:cNvSpPr/>
              <p:nvPr/>
            </p:nvSpPr>
            <p:spPr>
              <a:xfrm>
                <a:off x="3489402" y="6109567"/>
                <a:ext cx="4426568" cy="52322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800" b="1" dirty="0"/>
                  <a:t>Goal:</a:t>
                </a:r>
                <a:r>
                  <a:rPr lang="en-US" sz="2800" dirty="0"/>
                  <a:t> Get an encryption </a:t>
                </a:r>
                <a:r>
                  <a:rPr lang="en-US" sz="2800" dirty="0">
                    <a:solidFill>
                      <a:schemeClr val="tx1"/>
                    </a:solidFill>
                  </a:rPr>
                  <a:t>of </a:t>
                </a:r>
                <a14:m>
                  <m:oMath xmlns:m="http://schemas.openxmlformats.org/officeDocument/2006/math">
                    <m:r>
                      <a:rPr lang="en-US" sz="2800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r>
                  <a:rPr lang="en-US" sz="2800" dirty="0">
                    <a:solidFill>
                      <a:schemeClr val="tx1"/>
                    </a:solidFill>
                  </a:rPr>
                  <a:t>.</a:t>
                </a:r>
                <a:endParaRPr lang="en-IL" sz="28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27" name="Rectangle 26">
                <a:extLst>
                  <a:ext uri="{FF2B5EF4-FFF2-40B4-BE49-F238E27FC236}">
                    <a16:creationId xmlns:a16="http://schemas.microsoft.com/office/drawing/2014/main" id="{68447298-D4CB-4E11-A64A-6ED5A887C5C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89402" y="6109567"/>
                <a:ext cx="4426568" cy="523220"/>
              </a:xfrm>
              <a:prstGeom prst="rect">
                <a:avLst/>
              </a:prstGeom>
              <a:blipFill>
                <a:blip r:embed="rId6"/>
                <a:stretch>
                  <a:fillRect l="-2751" t="-10465" r="-1238" b="-32558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4E9A1818-611D-4569-AF5B-6F17EE9BC3A3}"/>
              </a:ext>
            </a:extLst>
          </p:cNvPr>
          <p:cNvCxnSpPr>
            <a:cxnSpLocks/>
          </p:cNvCxnSpPr>
          <p:nvPr/>
        </p:nvCxnSpPr>
        <p:spPr>
          <a:xfrm>
            <a:off x="3272539" y="3595812"/>
            <a:ext cx="6733325" cy="0"/>
          </a:xfrm>
          <a:prstGeom prst="line">
            <a:avLst/>
          </a:prstGeom>
          <a:ln w="38100">
            <a:solidFill>
              <a:schemeClr val="accent1"/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8" name="Rectangle 37">
                <a:extLst>
                  <a:ext uri="{FF2B5EF4-FFF2-40B4-BE49-F238E27FC236}">
                    <a16:creationId xmlns:a16="http://schemas.microsoft.com/office/drawing/2014/main" id="{1F8C5F89-1210-4622-A935-A4FF2FF1F079}"/>
                  </a:ext>
                </a:extLst>
              </p:cNvPr>
              <p:cNvSpPr/>
              <p:nvPr/>
            </p:nvSpPr>
            <p:spPr>
              <a:xfrm>
                <a:off x="10005864" y="3254403"/>
                <a:ext cx="1516844" cy="640775"/>
              </a:xfrm>
              <a:prstGeom prst="rect">
                <a:avLst/>
              </a:prstGeom>
              <a:ln>
                <a:solidFill>
                  <a:schemeClr val="accent1"/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sz="2000" dirty="0"/>
                  <a:t>Inner state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|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𝜓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⟩</m:t>
                    </m:r>
                  </m:oMath>
                </a14:m>
                <a:endParaRPr lang="en-IL" sz="2000" dirty="0"/>
              </a:p>
            </p:txBody>
          </p:sp>
        </mc:Choice>
        <mc:Fallback xmlns="">
          <p:sp>
            <p:nvSpPr>
              <p:cNvPr id="38" name="Rectangle 37">
                <a:extLst>
                  <a:ext uri="{FF2B5EF4-FFF2-40B4-BE49-F238E27FC236}">
                    <a16:creationId xmlns:a16="http://schemas.microsoft.com/office/drawing/2014/main" id="{1F8C5F89-1210-4622-A935-A4FF2FF1F07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05864" y="3254403"/>
                <a:ext cx="1516844" cy="640775"/>
              </a:xfrm>
              <a:prstGeom prst="rect">
                <a:avLst/>
              </a:prstGeom>
              <a:blipFill>
                <a:blip r:embed="rId9"/>
                <a:stretch>
                  <a:fillRect t="-9346" r="-398" b="-13084"/>
                </a:stretch>
              </a:blipFill>
              <a:ln>
                <a:solidFill>
                  <a:schemeClr val="accent1"/>
                </a:solidFill>
              </a:ln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956139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32" grpId="0"/>
      <p:bldP spid="27" grpId="0"/>
      <p:bldP spid="38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2355BDC7-6360-422C-95EA-C0848071E638}"/>
              </a:ext>
            </a:extLst>
          </p:cNvPr>
          <p:cNvSpPr/>
          <p:nvPr/>
        </p:nvSpPr>
        <p:spPr>
          <a:xfrm>
            <a:off x="1497966" y="2037520"/>
            <a:ext cx="1723613" cy="4072047"/>
          </a:xfrm>
          <a:prstGeom prst="roundRect">
            <a:avLst/>
          </a:prstGeom>
          <a:ln w="5715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05F5688A-1DFE-48A9-A921-72EE32EB2447}"/>
              </a:ext>
            </a:extLst>
          </p:cNvPr>
          <p:cNvSpPr/>
          <p:nvPr/>
        </p:nvSpPr>
        <p:spPr>
          <a:xfrm>
            <a:off x="8028541" y="1974458"/>
            <a:ext cx="1723612" cy="4072047"/>
          </a:xfrm>
          <a:prstGeom prst="roundRect">
            <a:avLst/>
          </a:prstGeom>
          <a:ln w="57150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p:sp>
        <p:nvSpPr>
          <p:cNvPr id="15" name="Arrow: Down 14">
            <a:extLst>
              <a:ext uri="{FF2B5EF4-FFF2-40B4-BE49-F238E27FC236}">
                <a16:creationId xmlns:a16="http://schemas.microsoft.com/office/drawing/2014/main" id="{3062F226-86DE-4E98-A6F3-CCF817BBADEB}"/>
              </a:ext>
            </a:extLst>
          </p:cNvPr>
          <p:cNvSpPr/>
          <p:nvPr/>
        </p:nvSpPr>
        <p:spPr>
          <a:xfrm rot="5400000">
            <a:off x="5518268" y="577410"/>
            <a:ext cx="213582" cy="4758659"/>
          </a:xfrm>
          <a:prstGeom prst="downArrow">
            <a:avLst>
              <a:gd name="adj1" fmla="val 19703"/>
              <a:gd name="adj2" fmla="val 61723"/>
            </a:avLst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36CCC2C6-23FD-4EE5-B885-715DCB43BA2A}"/>
                  </a:ext>
                </a:extLst>
              </p:cNvPr>
              <p:cNvSpPr txBox="1"/>
              <p:nvPr/>
            </p:nvSpPr>
            <p:spPr>
              <a:xfrm>
                <a:off x="4846150" y="2381054"/>
                <a:ext cx="1987941" cy="53899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b="0" dirty="0">
                    <a:solidFill>
                      <a:schemeClr val="tx1"/>
                    </a:solidFill>
                  </a:rPr>
                  <a:t>pk,  </a:t>
                </a:r>
                <a14:m>
                  <m:oMath xmlns:m="http://schemas.openxmlformats.org/officeDocument/2006/math">
                    <m:r>
                      <a:rPr lang="en-US" sz="2800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𝑐</m:t>
                    </m:r>
                    <m:sSub>
                      <m:sSubPr>
                        <m:ctrlPr>
                          <a:rPr lang="en-US" sz="28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en-US" sz="28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</m:oMath>
                </a14:m>
                <a:r>
                  <a:rPr lang="en-US" sz="2800" b="0" dirty="0">
                    <a:solidFill>
                      <a:schemeClr val="tx1"/>
                    </a:solidFill>
                  </a:rPr>
                  <a:t>,  </a:t>
                </a:r>
                <a14:m>
                  <m:oMath xmlns:m="http://schemas.openxmlformats.org/officeDocument/2006/math">
                    <m:acc>
                      <m:accPr>
                        <m:chr m:val="̃"/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𝐶𝐶</m:t>
                        </m:r>
                      </m:e>
                    </m:acc>
                  </m:oMath>
                </a14:m>
                <a:endParaRPr lang="en-US" sz="2800" b="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36CCC2C6-23FD-4EE5-B885-715DCB43BA2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46150" y="2381054"/>
                <a:ext cx="1987941" cy="538994"/>
              </a:xfrm>
              <a:prstGeom prst="rect">
                <a:avLst/>
              </a:prstGeom>
              <a:blipFill>
                <a:blip r:embed="rId3"/>
                <a:stretch>
                  <a:fillRect l="-6442" t="-7955" b="-32955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0E83E734-BB83-47C2-AE86-A55E94F06BDB}"/>
                  </a:ext>
                </a:extLst>
              </p:cNvPr>
              <p:cNvSpPr txBox="1"/>
              <p:nvPr/>
            </p:nvSpPr>
            <p:spPr>
              <a:xfrm>
                <a:off x="8290177" y="2269468"/>
                <a:ext cx="1200340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4400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400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𝑆𝑒𝑛</m:t>
                          </m:r>
                        </m:e>
                        <m:sup>
                          <m:r>
                            <a:rPr lang="en-US" sz="4400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∗</m:t>
                          </m:r>
                        </m:sup>
                      </m:sSup>
                    </m:oMath>
                  </m:oMathPara>
                </a14:m>
                <a:endParaRPr lang="en-IL" sz="44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0E83E734-BB83-47C2-AE86-A55E94F06BD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90177" y="2269468"/>
                <a:ext cx="1200340" cy="769441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8CDBEA49-E8CB-4D13-AA68-90D11A49354E}"/>
                  </a:ext>
                </a:extLst>
              </p:cNvPr>
              <p:cNvSpPr txBox="1"/>
              <p:nvPr/>
            </p:nvSpPr>
            <p:spPr>
              <a:xfrm>
                <a:off x="1759602" y="2265830"/>
                <a:ext cx="1200340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0" i="1" dirty="0" smtClean="0">
                          <a:solidFill>
                            <a:schemeClr val="accent6"/>
                          </a:solidFill>
                          <a:latin typeface="Cambria Math" panose="02040503050406030204" pitchFamily="18" charset="0"/>
                        </a:rPr>
                        <m:t>𝐸𝑥𝑡</m:t>
                      </m:r>
                    </m:oMath>
                  </m:oMathPara>
                </a14:m>
                <a:endParaRPr lang="en-IL" sz="4400" dirty="0">
                  <a:solidFill>
                    <a:schemeClr val="accent6"/>
                  </a:solidFill>
                </a:endParaRPr>
              </a:p>
            </p:txBody>
          </p:sp>
        </mc:Choice>
        <mc:Fallback xmlns="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8CDBEA49-E8CB-4D13-AA68-90D11A49354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59602" y="2265830"/>
                <a:ext cx="1200340" cy="769441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6" name="Title 1">
            <a:extLst>
              <a:ext uri="{FF2B5EF4-FFF2-40B4-BE49-F238E27FC236}">
                <a16:creationId xmlns:a16="http://schemas.microsoft.com/office/drawing/2014/main" id="{BA99B1C4-9B8D-4540-9B68-8FC4F34F68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 b="1" dirty="0"/>
              <a:t>1</a:t>
            </a:r>
            <a:r>
              <a:rPr lang="en-US" b="1" baseline="30000" dirty="0"/>
              <a:t>st</a:t>
            </a:r>
            <a:r>
              <a:rPr lang="en-US" b="1" dirty="0"/>
              <a:t> Try : No-Cloning Extraction</a:t>
            </a:r>
            <a:endParaRPr lang="en-IL" sz="2000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7" name="Rectangle 26">
                <a:extLst>
                  <a:ext uri="{FF2B5EF4-FFF2-40B4-BE49-F238E27FC236}">
                    <a16:creationId xmlns:a16="http://schemas.microsoft.com/office/drawing/2014/main" id="{68447298-D4CB-4E11-A64A-6ED5A887C5C1}"/>
                  </a:ext>
                </a:extLst>
              </p:cNvPr>
              <p:cNvSpPr/>
              <p:nvPr/>
            </p:nvSpPr>
            <p:spPr>
              <a:xfrm>
                <a:off x="2310563" y="6189366"/>
                <a:ext cx="7343800" cy="52322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800" b="1" dirty="0"/>
                  <a:t>Observation 1:</a:t>
                </a:r>
                <a:r>
                  <a:rPr lang="en-US" sz="2800" dirty="0"/>
                  <a:t> Under the encryption, </a:t>
                </a:r>
                <a14:m>
                  <m:oMath xmlns:m="http://schemas.openxmlformats.org/officeDocument/2006/math">
                    <m:r>
                      <a:rPr lang="en-US" sz="2800" i="1" dirty="0">
                        <a:latin typeface="Cambria Math" panose="02040503050406030204" pitchFamily="18" charset="0"/>
                      </a:rPr>
                      <m:t>𝐸𝑥𝑡</m:t>
                    </m:r>
                  </m:oMath>
                </a14:m>
                <a:r>
                  <a:rPr lang="en-US" sz="2800" b="1" dirty="0">
                    <a:solidFill>
                      <a:srgbClr val="FF0000"/>
                    </a:solidFill>
                  </a:rPr>
                  <a:t> </a:t>
                </a:r>
                <a:r>
                  <a:rPr lang="en-US" sz="2800" dirty="0"/>
                  <a:t>have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endParaRPr lang="en-IL" sz="28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27" name="Rectangle 26">
                <a:extLst>
                  <a:ext uri="{FF2B5EF4-FFF2-40B4-BE49-F238E27FC236}">
                    <a16:creationId xmlns:a16="http://schemas.microsoft.com/office/drawing/2014/main" id="{68447298-D4CB-4E11-A64A-6ED5A887C5C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10563" y="6189366"/>
                <a:ext cx="7343800" cy="523220"/>
              </a:xfrm>
              <a:prstGeom prst="rect">
                <a:avLst/>
              </a:prstGeom>
              <a:blipFill>
                <a:blip r:embed="rId6"/>
                <a:stretch>
                  <a:fillRect l="-1660" t="-10465" b="-32558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4D2F8042-3F7E-4FCF-BE04-3C94603C080B}"/>
                  </a:ext>
                </a:extLst>
              </p:cNvPr>
              <p:cNvSpPr txBox="1"/>
              <p:nvPr/>
            </p:nvSpPr>
            <p:spPr>
              <a:xfrm>
                <a:off x="5430481" y="1541883"/>
                <a:ext cx="544415" cy="52321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𝑡</m:t>
                      </m:r>
                    </m:oMath>
                  </m:oMathPara>
                </a14:m>
                <a:endParaRPr lang="en-US" sz="2800" b="0" dirty="0"/>
              </a:p>
            </p:txBody>
          </p:sp>
        </mc:Choice>
        <mc:Fallback xmlns="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4D2F8042-3F7E-4FCF-BE04-3C94603C080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30481" y="1541883"/>
                <a:ext cx="544415" cy="523218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0" name="Rectangle: Rounded Corners 29">
            <a:extLst>
              <a:ext uri="{FF2B5EF4-FFF2-40B4-BE49-F238E27FC236}">
                <a16:creationId xmlns:a16="http://schemas.microsoft.com/office/drawing/2014/main" id="{53D53189-D09F-4480-A83C-DE6C22060404}"/>
              </a:ext>
            </a:extLst>
          </p:cNvPr>
          <p:cNvSpPr/>
          <p:nvPr/>
        </p:nvSpPr>
        <p:spPr>
          <a:xfrm>
            <a:off x="5271348" y="1379198"/>
            <a:ext cx="862679" cy="848588"/>
          </a:xfrm>
          <a:prstGeom prst="roundRect">
            <a:avLst/>
          </a:prstGeom>
          <a:solidFill>
            <a:schemeClr val="accent2">
              <a:alpha val="27059"/>
            </a:schemeClr>
          </a:solidFill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03F07EDA-ACC4-464C-ADB5-E293FD21CAB4}"/>
                  </a:ext>
                </a:extLst>
              </p:cNvPr>
              <p:cNvSpPr txBox="1"/>
              <p:nvPr/>
            </p:nvSpPr>
            <p:spPr>
              <a:xfrm rot="5400000">
                <a:off x="5467357" y="2200019"/>
                <a:ext cx="470658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en-IL" sz="2400" dirty="0"/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03F07EDA-ACC4-464C-ADB5-E293FD21CAB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5400000">
                <a:off x="5467357" y="2200019"/>
                <a:ext cx="470658" cy="461665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4E9A1818-611D-4569-AF5B-6F17EE9BC3A3}"/>
              </a:ext>
            </a:extLst>
          </p:cNvPr>
          <p:cNvCxnSpPr>
            <a:cxnSpLocks/>
          </p:cNvCxnSpPr>
          <p:nvPr/>
        </p:nvCxnSpPr>
        <p:spPr>
          <a:xfrm>
            <a:off x="3272539" y="3595812"/>
            <a:ext cx="6733325" cy="0"/>
          </a:xfrm>
          <a:prstGeom prst="line">
            <a:avLst/>
          </a:prstGeom>
          <a:ln w="38100">
            <a:solidFill>
              <a:schemeClr val="accent1"/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8" name="Rectangle 37">
                <a:extLst>
                  <a:ext uri="{FF2B5EF4-FFF2-40B4-BE49-F238E27FC236}">
                    <a16:creationId xmlns:a16="http://schemas.microsoft.com/office/drawing/2014/main" id="{1F8C5F89-1210-4622-A935-A4FF2FF1F079}"/>
                  </a:ext>
                </a:extLst>
              </p:cNvPr>
              <p:cNvSpPr/>
              <p:nvPr/>
            </p:nvSpPr>
            <p:spPr>
              <a:xfrm>
                <a:off x="10005864" y="3254403"/>
                <a:ext cx="1516844" cy="640775"/>
              </a:xfrm>
              <a:prstGeom prst="rect">
                <a:avLst/>
              </a:prstGeom>
              <a:ln>
                <a:solidFill>
                  <a:schemeClr val="accent1"/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sz="2000" dirty="0"/>
                  <a:t>Inner state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|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𝜓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⟩</m:t>
                    </m:r>
                  </m:oMath>
                </a14:m>
                <a:endParaRPr lang="en-IL" sz="2000" dirty="0"/>
              </a:p>
            </p:txBody>
          </p:sp>
        </mc:Choice>
        <mc:Fallback xmlns="">
          <p:sp>
            <p:nvSpPr>
              <p:cNvPr id="38" name="Rectangle 37">
                <a:extLst>
                  <a:ext uri="{FF2B5EF4-FFF2-40B4-BE49-F238E27FC236}">
                    <a16:creationId xmlns:a16="http://schemas.microsoft.com/office/drawing/2014/main" id="{1F8C5F89-1210-4622-A935-A4FF2FF1F07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05864" y="3254403"/>
                <a:ext cx="1516844" cy="640775"/>
              </a:xfrm>
              <a:prstGeom prst="rect">
                <a:avLst/>
              </a:prstGeom>
              <a:blipFill>
                <a:blip r:embed="rId9"/>
                <a:stretch>
                  <a:fillRect t="-9346" r="-398" b="-13084"/>
                </a:stretch>
              </a:blipFill>
              <a:ln>
                <a:solidFill>
                  <a:schemeClr val="accent1"/>
                </a:solidFill>
              </a:ln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99242147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2355BDC7-6360-422C-95EA-C0848071E638}"/>
              </a:ext>
            </a:extLst>
          </p:cNvPr>
          <p:cNvSpPr/>
          <p:nvPr/>
        </p:nvSpPr>
        <p:spPr>
          <a:xfrm>
            <a:off x="1497966" y="2037520"/>
            <a:ext cx="1723613" cy="4072047"/>
          </a:xfrm>
          <a:prstGeom prst="roundRect">
            <a:avLst/>
          </a:prstGeom>
          <a:ln w="5715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05F5688A-1DFE-48A9-A921-72EE32EB2447}"/>
              </a:ext>
            </a:extLst>
          </p:cNvPr>
          <p:cNvSpPr/>
          <p:nvPr/>
        </p:nvSpPr>
        <p:spPr>
          <a:xfrm>
            <a:off x="8028541" y="1974458"/>
            <a:ext cx="1723612" cy="4072047"/>
          </a:xfrm>
          <a:prstGeom prst="roundRect">
            <a:avLst/>
          </a:prstGeom>
          <a:ln w="57150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p:sp>
        <p:nvSpPr>
          <p:cNvPr id="15" name="Arrow: Down 14">
            <a:extLst>
              <a:ext uri="{FF2B5EF4-FFF2-40B4-BE49-F238E27FC236}">
                <a16:creationId xmlns:a16="http://schemas.microsoft.com/office/drawing/2014/main" id="{3062F226-86DE-4E98-A6F3-CCF817BBADEB}"/>
              </a:ext>
            </a:extLst>
          </p:cNvPr>
          <p:cNvSpPr/>
          <p:nvPr/>
        </p:nvSpPr>
        <p:spPr>
          <a:xfrm rot="5400000">
            <a:off x="5518268" y="577410"/>
            <a:ext cx="213582" cy="4758659"/>
          </a:xfrm>
          <a:prstGeom prst="downArrow">
            <a:avLst>
              <a:gd name="adj1" fmla="val 19703"/>
              <a:gd name="adj2" fmla="val 61723"/>
            </a:avLst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36CCC2C6-23FD-4EE5-B885-715DCB43BA2A}"/>
                  </a:ext>
                </a:extLst>
              </p:cNvPr>
              <p:cNvSpPr txBox="1"/>
              <p:nvPr/>
            </p:nvSpPr>
            <p:spPr>
              <a:xfrm>
                <a:off x="4846150" y="2381054"/>
                <a:ext cx="1987941" cy="53899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b="0" dirty="0">
                    <a:solidFill>
                      <a:schemeClr val="tx1"/>
                    </a:solidFill>
                  </a:rPr>
                  <a:t>pk,  </a:t>
                </a:r>
                <a14:m>
                  <m:oMath xmlns:m="http://schemas.openxmlformats.org/officeDocument/2006/math">
                    <m:r>
                      <a:rPr lang="en-US" sz="2800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𝑐</m:t>
                    </m:r>
                    <m:sSub>
                      <m:sSubPr>
                        <m:ctrlPr>
                          <a:rPr lang="en-US" sz="28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en-US" sz="28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</m:oMath>
                </a14:m>
                <a:r>
                  <a:rPr lang="en-US" sz="2800" b="0" dirty="0">
                    <a:solidFill>
                      <a:schemeClr val="tx1"/>
                    </a:solidFill>
                  </a:rPr>
                  <a:t>,  </a:t>
                </a:r>
                <a14:m>
                  <m:oMath xmlns:m="http://schemas.openxmlformats.org/officeDocument/2006/math">
                    <m:acc>
                      <m:accPr>
                        <m:chr m:val="̃"/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𝐶𝐶</m:t>
                        </m:r>
                      </m:e>
                    </m:acc>
                  </m:oMath>
                </a14:m>
                <a:endParaRPr lang="en-US" sz="2800" b="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36CCC2C6-23FD-4EE5-B885-715DCB43BA2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46150" y="2381054"/>
                <a:ext cx="1987941" cy="538994"/>
              </a:xfrm>
              <a:prstGeom prst="rect">
                <a:avLst/>
              </a:prstGeom>
              <a:blipFill>
                <a:blip r:embed="rId3"/>
                <a:stretch>
                  <a:fillRect l="-6442" t="-7955" b="-32955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0E83E734-BB83-47C2-AE86-A55E94F06BDB}"/>
                  </a:ext>
                </a:extLst>
              </p:cNvPr>
              <p:cNvSpPr txBox="1"/>
              <p:nvPr/>
            </p:nvSpPr>
            <p:spPr>
              <a:xfrm>
                <a:off x="8290177" y="2269468"/>
                <a:ext cx="1200340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4400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400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𝑆𝑒𝑛</m:t>
                          </m:r>
                        </m:e>
                        <m:sup>
                          <m:r>
                            <a:rPr lang="en-US" sz="4400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∗</m:t>
                          </m:r>
                        </m:sup>
                      </m:sSup>
                    </m:oMath>
                  </m:oMathPara>
                </a14:m>
                <a:endParaRPr lang="en-IL" sz="44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0E83E734-BB83-47C2-AE86-A55E94F06BD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90177" y="2269468"/>
                <a:ext cx="1200340" cy="769441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6" name="Title 1">
            <a:extLst>
              <a:ext uri="{FF2B5EF4-FFF2-40B4-BE49-F238E27FC236}">
                <a16:creationId xmlns:a16="http://schemas.microsoft.com/office/drawing/2014/main" id="{BA99B1C4-9B8D-4540-9B68-8FC4F34F68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 b="1" dirty="0"/>
              <a:t>1</a:t>
            </a:r>
            <a:r>
              <a:rPr lang="en-US" b="1" baseline="30000" dirty="0"/>
              <a:t>st</a:t>
            </a:r>
            <a:r>
              <a:rPr lang="en-US" b="1" dirty="0"/>
              <a:t> Try : No-Cloning Extraction</a:t>
            </a:r>
            <a:endParaRPr lang="en-IL" sz="2000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4D2F8042-3F7E-4FCF-BE04-3C94603C080B}"/>
                  </a:ext>
                </a:extLst>
              </p:cNvPr>
              <p:cNvSpPr txBox="1"/>
              <p:nvPr/>
            </p:nvSpPr>
            <p:spPr>
              <a:xfrm>
                <a:off x="3559151" y="3898434"/>
                <a:ext cx="544415" cy="52321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𝑡</m:t>
                      </m:r>
                    </m:oMath>
                  </m:oMathPara>
                </a14:m>
                <a:endParaRPr lang="en-US" sz="2800" b="0" dirty="0"/>
              </a:p>
            </p:txBody>
          </p:sp>
        </mc:Choice>
        <mc:Fallback xmlns="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4D2F8042-3F7E-4FCF-BE04-3C94603C080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59151" y="3898434"/>
                <a:ext cx="544415" cy="523218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0" name="Rectangle: Rounded Corners 29">
            <a:extLst>
              <a:ext uri="{FF2B5EF4-FFF2-40B4-BE49-F238E27FC236}">
                <a16:creationId xmlns:a16="http://schemas.microsoft.com/office/drawing/2014/main" id="{53D53189-D09F-4480-A83C-DE6C22060404}"/>
              </a:ext>
            </a:extLst>
          </p:cNvPr>
          <p:cNvSpPr/>
          <p:nvPr/>
        </p:nvSpPr>
        <p:spPr>
          <a:xfrm>
            <a:off x="3400018" y="3735749"/>
            <a:ext cx="862679" cy="848588"/>
          </a:xfrm>
          <a:prstGeom prst="roundRect">
            <a:avLst/>
          </a:prstGeom>
          <a:solidFill>
            <a:schemeClr val="accent2">
              <a:alpha val="27059"/>
            </a:schemeClr>
          </a:solidFill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1B85A9B4-8C1A-4BB4-8149-6896DA38F780}"/>
              </a:ext>
            </a:extLst>
          </p:cNvPr>
          <p:cNvCxnSpPr>
            <a:cxnSpLocks/>
          </p:cNvCxnSpPr>
          <p:nvPr/>
        </p:nvCxnSpPr>
        <p:spPr>
          <a:xfrm>
            <a:off x="3272539" y="3595812"/>
            <a:ext cx="6733325" cy="0"/>
          </a:xfrm>
          <a:prstGeom prst="line">
            <a:avLst/>
          </a:prstGeom>
          <a:ln w="38100">
            <a:solidFill>
              <a:schemeClr val="accent1"/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DC2C2FD7-6EDD-493E-B029-CAFB97A410CD}"/>
                  </a:ext>
                </a:extLst>
              </p:cNvPr>
              <p:cNvSpPr/>
              <p:nvPr/>
            </p:nvSpPr>
            <p:spPr>
              <a:xfrm>
                <a:off x="10005864" y="3254403"/>
                <a:ext cx="1516844" cy="640775"/>
              </a:xfrm>
              <a:prstGeom prst="rect">
                <a:avLst/>
              </a:prstGeom>
              <a:ln>
                <a:solidFill>
                  <a:schemeClr val="accent1"/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sz="2000" dirty="0"/>
                  <a:t>Inner state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|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𝜓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⟩</m:t>
                    </m:r>
                  </m:oMath>
                </a14:m>
                <a:endParaRPr lang="en-IL" sz="2000" dirty="0"/>
              </a:p>
            </p:txBody>
          </p:sp>
        </mc:Choice>
        <mc:Fallback xmlns=""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DC2C2FD7-6EDD-493E-B029-CAFB97A410C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05864" y="3254403"/>
                <a:ext cx="1516844" cy="640775"/>
              </a:xfrm>
              <a:prstGeom prst="rect">
                <a:avLst/>
              </a:prstGeom>
              <a:blipFill>
                <a:blip r:embed="rId8"/>
                <a:stretch>
                  <a:fillRect t="-9346" r="-398" b="-13084"/>
                </a:stretch>
              </a:blipFill>
              <a:ln>
                <a:solidFill>
                  <a:schemeClr val="accent1"/>
                </a:solidFill>
              </a:ln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05D8F423-7D2A-4D5D-94A9-3D6A72CA03A7}"/>
                  </a:ext>
                </a:extLst>
              </p:cNvPr>
              <p:cNvSpPr txBox="1"/>
              <p:nvPr/>
            </p:nvSpPr>
            <p:spPr>
              <a:xfrm>
                <a:off x="1759602" y="2265830"/>
                <a:ext cx="1200340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0" i="1" dirty="0" smtClean="0">
                          <a:solidFill>
                            <a:schemeClr val="accent6"/>
                          </a:solidFill>
                          <a:latin typeface="Cambria Math" panose="02040503050406030204" pitchFamily="18" charset="0"/>
                        </a:rPr>
                        <m:t>𝐸𝑥𝑡</m:t>
                      </m:r>
                    </m:oMath>
                  </m:oMathPara>
                </a14:m>
                <a:endParaRPr lang="en-IL" sz="4400" dirty="0">
                  <a:solidFill>
                    <a:schemeClr val="accent6"/>
                  </a:solidFill>
                </a:endParaRPr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05D8F423-7D2A-4D5D-94A9-3D6A72CA03A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59602" y="2265830"/>
                <a:ext cx="1200340" cy="769441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43798635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2355BDC7-6360-422C-95EA-C0848071E638}"/>
              </a:ext>
            </a:extLst>
          </p:cNvPr>
          <p:cNvSpPr/>
          <p:nvPr/>
        </p:nvSpPr>
        <p:spPr>
          <a:xfrm>
            <a:off x="1497966" y="2037520"/>
            <a:ext cx="1723613" cy="4072047"/>
          </a:xfrm>
          <a:prstGeom prst="roundRect">
            <a:avLst/>
          </a:prstGeom>
          <a:ln w="5715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05F5688A-1DFE-48A9-A921-72EE32EB2447}"/>
              </a:ext>
            </a:extLst>
          </p:cNvPr>
          <p:cNvSpPr/>
          <p:nvPr/>
        </p:nvSpPr>
        <p:spPr>
          <a:xfrm>
            <a:off x="8028541" y="1974458"/>
            <a:ext cx="1723612" cy="4072047"/>
          </a:xfrm>
          <a:prstGeom prst="roundRect">
            <a:avLst/>
          </a:prstGeom>
          <a:ln w="57150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p:sp>
        <p:nvSpPr>
          <p:cNvPr id="15" name="Arrow: Down 14">
            <a:extLst>
              <a:ext uri="{FF2B5EF4-FFF2-40B4-BE49-F238E27FC236}">
                <a16:creationId xmlns:a16="http://schemas.microsoft.com/office/drawing/2014/main" id="{3062F226-86DE-4E98-A6F3-CCF817BBADEB}"/>
              </a:ext>
            </a:extLst>
          </p:cNvPr>
          <p:cNvSpPr/>
          <p:nvPr/>
        </p:nvSpPr>
        <p:spPr>
          <a:xfrm rot="5400000">
            <a:off x="5518268" y="577410"/>
            <a:ext cx="213582" cy="4758659"/>
          </a:xfrm>
          <a:prstGeom prst="downArrow">
            <a:avLst>
              <a:gd name="adj1" fmla="val 19703"/>
              <a:gd name="adj2" fmla="val 61723"/>
            </a:avLst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36CCC2C6-23FD-4EE5-B885-715DCB43BA2A}"/>
                  </a:ext>
                </a:extLst>
              </p:cNvPr>
              <p:cNvSpPr txBox="1"/>
              <p:nvPr/>
            </p:nvSpPr>
            <p:spPr>
              <a:xfrm>
                <a:off x="4846150" y="2381054"/>
                <a:ext cx="1987941" cy="53899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b="0" dirty="0">
                    <a:solidFill>
                      <a:schemeClr val="tx1"/>
                    </a:solidFill>
                  </a:rPr>
                  <a:t>pk,  </a:t>
                </a:r>
                <a14:m>
                  <m:oMath xmlns:m="http://schemas.openxmlformats.org/officeDocument/2006/math">
                    <m:r>
                      <a:rPr lang="en-US" sz="2800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𝑐</m:t>
                    </m:r>
                    <m:sSub>
                      <m:sSubPr>
                        <m:ctrlPr>
                          <a:rPr lang="en-US" sz="28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en-US" sz="28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</m:oMath>
                </a14:m>
                <a:r>
                  <a:rPr lang="en-US" sz="2800" b="0" dirty="0">
                    <a:solidFill>
                      <a:schemeClr val="tx1"/>
                    </a:solidFill>
                  </a:rPr>
                  <a:t>,  </a:t>
                </a:r>
                <a14:m>
                  <m:oMath xmlns:m="http://schemas.openxmlformats.org/officeDocument/2006/math">
                    <m:acc>
                      <m:accPr>
                        <m:chr m:val="̃"/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𝐶𝐶</m:t>
                        </m:r>
                      </m:e>
                    </m:acc>
                  </m:oMath>
                </a14:m>
                <a:endParaRPr lang="en-US" sz="2800" b="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36CCC2C6-23FD-4EE5-B885-715DCB43BA2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46150" y="2381054"/>
                <a:ext cx="1987941" cy="538994"/>
              </a:xfrm>
              <a:prstGeom prst="rect">
                <a:avLst/>
              </a:prstGeom>
              <a:blipFill>
                <a:blip r:embed="rId3"/>
                <a:stretch>
                  <a:fillRect l="-6442" t="-7955" b="-32955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0E83E734-BB83-47C2-AE86-A55E94F06BDB}"/>
                  </a:ext>
                </a:extLst>
              </p:cNvPr>
              <p:cNvSpPr txBox="1"/>
              <p:nvPr/>
            </p:nvSpPr>
            <p:spPr>
              <a:xfrm>
                <a:off x="8290177" y="2269468"/>
                <a:ext cx="1200340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4400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400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𝑆𝑒𝑛</m:t>
                          </m:r>
                        </m:e>
                        <m:sup>
                          <m:r>
                            <a:rPr lang="en-US" sz="4400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∗</m:t>
                          </m:r>
                        </m:sup>
                      </m:sSup>
                    </m:oMath>
                  </m:oMathPara>
                </a14:m>
                <a:endParaRPr lang="en-IL" sz="44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0E83E734-BB83-47C2-AE86-A55E94F06BD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90177" y="2269468"/>
                <a:ext cx="1200340" cy="769441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6" name="Title 1">
            <a:extLst>
              <a:ext uri="{FF2B5EF4-FFF2-40B4-BE49-F238E27FC236}">
                <a16:creationId xmlns:a16="http://schemas.microsoft.com/office/drawing/2014/main" id="{BA99B1C4-9B8D-4540-9B68-8FC4F34F68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 b="1" dirty="0"/>
              <a:t>1</a:t>
            </a:r>
            <a:r>
              <a:rPr lang="en-US" b="1" baseline="30000" dirty="0"/>
              <a:t>st</a:t>
            </a:r>
            <a:r>
              <a:rPr lang="en-US" b="1" dirty="0"/>
              <a:t> Try : No-Cloning Extraction</a:t>
            </a:r>
            <a:endParaRPr lang="en-IL" sz="2000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7" name="Rectangle 26">
                <a:extLst>
                  <a:ext uri="{FF2B5EF4-FFF2-40B4-BE49-F238E27FC236}">
                    <a16:creationId xmlns:a16="http://schemas.microsoft.com/office/drawing/2014/main" id="{68447298-D4CB-4E11-A64A-6ED5A887C5C1}"/>
                  </a:ext>
                </a:extLst>
              </p:cNvPr>
              <p:cNvSpPr/>
              <p:nvPr/>
            </p:nvSpPr>
            <p:spPr>
              <a:xfrm>
                <a:off x="2940421" y="6135796"/>
                <a:ext cx="5369275" cy="52322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800" b="1" dirty="0">
                    <a:solidFill>
                      <a:schemeClr val="tx1"/>
                    </a:solidFill>
                  </a:rPr>
                  <a:t>Observation 2:</a:t>
                </a:r>
                <a:r>
                  <a:rPr lang="en-US" sz="2800" dirty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𝑆𝑒</m:t>
                    </m:r>
                    <m:sSup>
                      <m:sSupPr>
                        <m:ctrlP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</m:oMath>
                </a14:m>
                <a:r>
                  <a:rPr lang="en-US" sz="2800" dirty="0">
                    <a:solidFill>
                      <a:schemeClr val="tx1"/>
                    </a:solidFill>
                  </a:rPr>
                  <a:t> returns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r>
                  <a:rPr lang="en-US" sz="2800" dirty="0">
                    <a:solidFill>
                      <a:schemeClr val="tx1"/>
                    </a:solidFill>
                  </a:rPr>
                  <a:t> for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endParaRPr lang="en-IL" sz="28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7" name="Rectangle 26">
                <a:extLst>
                  <a:ext uri="{FF2B5EF4-FFF2-40B4-BE49-F238E27FC236}">
                    <a16:creationId xmlns:a16="http://schemas.microsoft.com/office/drawing/2014/main" id="{68447298-D4CB-4E11-A64A-6ED5A887C5C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40421" y="6135796"/>
                <a:ext cx="5369275" cy="523220"/>
              </a:xfrm>
              <a:prstGeom prst="rect">
                <a:avLst/>
              </a:prstGeom>
              <a:blipFill>
                <a:blip r:embed="rId5"/>
                <a:stretch>
                  <a:fillRect l="-2270" t="-11765" b="-34118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4D2F8042-3F7E-4FCF-BE04-3C94603C080B}"/>
                  </a:ext>
                </a:extLst>
              </p:cNvPr>
              <p:cNvSpPr txBox="1"/>
              <p:nvPr/>
            </p:nvSpPr>
            <p:spPr>
              <a:xfrm>
                <a:off x="3559151" y="3898434"/>
                <a:ext cx="544415" cy="52321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𝑡</m:t>
                      </m:r>
                    </m:oMath>
                  </m:oMathPara>
                </a14:m>
                <a:endParaRPr lang="en-US" sz="2800" b="0" dirty="0"/>
              </a:p>
            </p:txBody>
          </p:sp>
        </mc:Choice>
        <mc:Fallback xmlns="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4D2F8042-3F7E-4FCF-BE04-3C94603C080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59151" y="3898434"/>
                <a:ext cx="544415" cy="523218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0" name="Rectangle: Rounded Corners 29">
            <a:extLst>
              <a:ext uri="{FF2B5EF4-FFF2-40B4-BE49-F238E27FC236}">
                <a16:creationId xmlns:a16="http://schemas.microsoft.com/office/drawing/2014/main" id="{53D53189-D09F-4480-A83C-DE6C22060404}"/>
              </a:ext>
            </a:extLst>
          </p:cNvPr>
          <p:cNvSpPr/>
          <p:nvPr/>
        </p:nvSpPr>
        <p:spPr>
          <a:xfrm>
            <a:off x="3400018" y="3735749"/>
            <a:ext cx="862679" cy="848588"/>
          </a:xfrm>
          <a:prstGeom prst="roundRect">
            <a:avLst/>
          </a:prstGeom>
          <a:solidFill>
            <a:schemeClr val="accent2">
              <a:alpha val="27059"/>
            </a:schemeClr>
          </a:solidFill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1B85A9B4-8C1A-4BB4-8149-6896DA38F780}"/>
              </a:ext>
            </a:extLst>
          </p:cNvPr>
          <p:cNvCxnSpPr>
            <a:cxnSpLocks/>
          </p:cNvCxnSpPr>
          <p:nvPr/>
        </p:nvCxnSpPr>
        <p:spPr>
          <a:xfrm>
            <a:off x="3272539" y="3595812"/>
            <a:ext cx="6733325" cy="0"/>
          </a:xfrm>
          <a:prstGeom prst="line">
            <a:avLst/>
          </a:prstGeom>
          <a:ln w="38100">
            <a:solidFill>
              <a:schemeClr val="accent1"/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DC2C2FD7-6EDD-493E-B029-CAFB97A410CD}"/>
                  </a:ext>
                </a:extLst>
              </p:cNvPr>
              <p:cNvSpPr/>
              <p:nvPr/>
            </p:nvSpPr>
            <p:spPr>
              <a:xfrm>
                <a:off x="10005864" y="3254403"/>
                <a:ext cx="1516844" cy="640775"/>
              </a:xfrm>
              <a:prstGeom prst="rect">
                <a:avLst/>
              </a:prstGeom>
              <a:ln>
                <a:solidFill>
                  <a:schemeClr val="accent1"/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sz="2000" dirty="0"/>
                  <a:t>Inner state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|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𝜓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⟩</m:t>
                    </m:r>
                  </m:oMath>
                </a14:m>
                <a:endParaRPr lang="en-IL" sz="2000" dirty="0"/>
              </a:p>
            </p:txBody>
          </p:sp>
        </mc:Choice>
        <mc:Fallback xmlns=""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DC2C2FD7-6EDD-493E-B029-CAFB97A410C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05864" y="3254403"/>
                <a:ext cx="1516844" cy="640775"/>
              </a:xfrm>
              <a:prstGeom prst="rect">
                <a:avLst/>
              </a:prstGeom>
              <a:blipFill>
                <a:blip r:embed="rId8"/>
                <a:stretch>
                  <a:fillRect t="-9346" r="-398" b="-13084"/>
                </a:stretch>
              </a:blipFill>
              <a:ln>
                <a:solidFill>
                  <a:schemeClr val="accent1"/>
                </a:solidFill>
              </a:ln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05D8F423-7D2A-4D5D-94A9-3D6A72CA03A7}"/>
                  </a:ext>
                </a:extLst>
              </p:cNvPr>
              <p:cNvSpPr txBox="1"/>
              <p:nvPr/>
            </p:nvSpPr>
            <p:spPr>
              <a:xfrm>
                <a:off x="1759602" y="2265830"/>
                <a:ext cx="1200340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0" i="1" dirty="0" smtClean="0">
                          <a:solidFill>
                            <a:schemeClr val="accent6"/>
                          </a:solidFill>
                          <a:latin typeface="Cambria Math" panose="02040503050406030204" pitchFamily="18" charset="0"/>
                        </a:rPr>
                        <m:t>𝐸𝑥𝑡</m:t>
                      </m:r>
                    </m:oMath>
                  </m:oMathPara>
                </a14:m>
                <a:endParaRPr lang="en-IL" sz="4400" dirty="0">
                  <a:solidFill>
                    <a:schemeClr val="accent6"/>
                  </a:solidFill>
                </a:endParaRPr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05D8F423-7D2A-4D5D-94A9-3D6A72CA03A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59602" y="2265830"/>
                <a:ext cx="1200340" cy="769441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2150298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2355BDC7-6360-422C-95EA-C0848071E638}"/>
              </a:ext>
            </a:extLst>
          </p:cNvPr>
          <p:cNvSpPr/>
          <p:nvPr/>
        </p:nvSpPr>
        <p:spPr>
          <a:xfrm>
            <a:off x="1497966" y="2037520"/>
            <a:ext cx="1723613" cy="4072047"/>
          </a:xfrm>
          <a:prstGeom prst="roundRect">
            <a:avLst/>
          </a:prstGeom>
          <a:ln w="5715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05F5688A-1DFE-48A9-A921-72EE32EB2447}"/>
              </a:ext>
            </a:extLst>
          </p:cNvPr>
          <p:cNvSpPr/>
          <p:nvPr/>
        </p:nvSpPr>
        <p:spPr>
          <a:xfrm>
            <a:off x="8028541" y="1974458"/>
            <a:ext cx="1723612" cy="4072047"/>
          </a:xfrm>
          <a:prstGeom prst="roundRect">
            <a:avLst/>
          </a:prstGeom>
          <a:ln w="57150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p:sp>
        <p:nvSpPr>
          <p:cNvPr id="15" name="Arrow: Down 14">
            <a:extLst>
              <a:ext uri="{FF2B5EF4-FFF2-40B4-BE49-F238E27FC236}">
                <a16:creationId xmlns:a16="http://schemas.microsoft.com/office/drawing/2014/main" id="{3062F226-86DE-4E98-A6F3-CCF817BBADEB}"/>
              </a:ext>
            </a:extLst>
          </p:cNvPr>
          <p:cNvSpPr/>
          <p:nvPr/>
        </p:nvSpPr>
        <p:spPr>
          <a:xfrm rot="5400000">
            <a:off x="5518268" y="577410"/>
            <a:ext cx="213582" cy="4758659"/>
          </a:xfrm>
          <a:prstGeom prst="downArrow">
            <a:avLst>
              <a:gd name="adj1" fmla="val 19703"/>
              <a:gd name="adj2" fmla="val 61723"/>
            </a:avLst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36CCC2C6-23FD-4EE5-B885-715DCB43BA2A}"/>
                  </a:ext>
                </a:extLst>
              </p:cNvPr>
              <p:cNvSpPr txBox="1"/>
              <p:nvPr/>
            </p:nvSpPr>
            <p:spPr>
              <a:xfrm>
                <a:off x="4846150" y="2381054"/>
                <a:ext cx="1987941" cy="53899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b="0" dirty="0">
                    <a:solidFill>
                      <a:schemeClr val="tx1"/>
                    </a:solidFill>
                  </a:rPr>
                  <a:t>pk,  </a:t>
                </a:r>
                <a14:m>
                  <m:oMath xmlns:m="http://schemas.openxmlformats.org/officeDocument/2006/math">
                    <m:r>
                      <a:rPr lang="en-US" sz="2800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𝑐</m:t>
                    </m:r>
                    <m:sSub>
                      <m:sSubPr>
                        <m:ctrlPr>
                          <a:rPr lang="en-US" sz="28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en-US" sz="28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</m:oMath>
                </a14:m>
                <a:r>
                  <a:rPr lang="en-US" sz="2800" b="0" dirty="0">
                    <a:solidFill>
                      <a:schemeClr val="tx1"/>
                    </a:solidFill>
                  </a:rPr>
                  <a:t>,  </a:t>
                </a:r>
                <a14:m>
                  <m:oMath xmlns:m="http://schemas.openxmlformats.org/officeDocument/2006/math">
                    <m:acc>
                      <m:accPr>
                        <m:chr m:val="̃"/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𝐶𝐶</m:t>
                        </m:r>
                      </m:e>
                    </m:acc>
                  </m:oMath>
                </a14:m>
                <a:endParaRPr lang="en-US" sz="2800" b="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36CCC2C6-23FD-4EE5-B885-715DCB43BA2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46150" y="2381054"/>
                <a:ext cx="1987941" cy="538994"/>
              </a:xfrm>
              <a:prstGeom prst="rect">
                <a:avLst/>
              </a:prstGeom>
              <a:blipFill>
                <a:blip r:embed="rId3"/>
                <a:stretch>
                  <a:fillRect l="-6442" t="-7955" b="-32955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0E83E734-BB83-47C2-AE86-A55E94F06BDB}"/>
                  </a:ext>
                </a:extLst>
              </p:cNvPr>
              <p:cNvSpPr txBox="1"/>
              <p:nvPr/>
            </p:nvSpPr>
            <p:spPr>
              <a:xfrm>
                <a:off x="8290177" y="2269468"/>
                <a:ext cx="1200340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4400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400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𝑆𝑒𝑛</m:t>
                          </m:r>
                        </m:e>
                        <m:sup>
                          <m:r>
                            <a:rPr lang="en-US" sz="4400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∗</m:t>
                          </m:r>
                        </m:sup>
                      </m:sSup>
                    </m:oMath>
                  </m:oMathPara>
                </a14:m>
                <a:endParaRPr lang="en-IL" sz="44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0E83E734-BB83-47C2-AE86-A55E94F06BD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90177" y="2269468"/>
                <a:ext cx="1200340" cy="769441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6" name="Title 1">
            <a:extLst>
              <a:ext uri="{FF2B5EF4-FFF2-40B4-BE49-F238E27FC236}">
                <a16:creationId xmlns:a16="http://schemas.microsoft.com/office/drawing/2014/main" id="{BA99B1C4-9B8D-4540-9B68-8FC4F34F68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 b="1" dirty="0"/>
              <a:t>1</a:t>
            </a:r>
            <a:r>
              <a:rPr lang="en-US" b="1" baseline="30000" dirty="0"/>
              <a:t>st</a:t>
            </a:r>
            <a:r>
              <a:rPr lang="en-US" b="1" dirty="0"/>
              <a:t> Try : No-Cloning Extraction</a:t>
            </a:r>
            <a:endParaRPr lang="en-IL" sz="2000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7" name="Rectangle 26">
                <a:extLst>
                  <a:ext uri="{FF2B5EF4-FFF2-40B4-BE49-F238E27FC236}">
                    <a16:creationId xmlns:a16="http://schemas.microsoft.com/office/drawing/2014/main" id="{68447298-D4CB-4E11-A64A-6ED5A887C5C1}"/>
                  </a:ext>
                </a:extLst>
              </p:cNvPr>
              <p:cNvSpPr/>
              <p:nvPr/>
            </p:nvSpPr>
            <p:spPr>
              <a:xfrm>
                <a:off x="1732029" y="6109567"/>
                <a:ext cx="8216182" cy="52322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800" dirty="0"/>
                  <a:t>Can we get an encrypted </a:t>
                </a:r>
                <a14:m>
                  <m:oMath xmlns:m="http://schemas.openxmlformats.org/officeDocument/2006/math">
                    <m:r>
                      <a:rPr lang="en-US" sz="2800" b="0" i="1"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r>
                  <a:rPr lang="en-US" sz="2800" dirty="0">
                    <a:solidFill>
                      <a:schemeClr val="tx1"/>
                    </a:solidFill>
                  </a:rPr>
                  <a:t>? </a:t>
                </a:r>
                <a:r>
                  <a:rPr lang="en-US" sz="2800" b="1" dirty="0">
                    <a:solidFill>
                      <a:schemeClr val="tx1"/>
                    </a:solidFill>
                  </a:rPr>
                  <a:t>Yes</a:t>
                </a:r>
                <a:r>
                  <a:rPr lang="en-US" sz="2800" dirty="0">
                    <a:solidFill>
                      <a:schemeClr val="tx1"/>
                    </a:solidFill>
                  </a:rPr>
                  <a:t>, using the circuit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𝑆𝑒</m:t>
                    </m:r>
                    <m:sSup>
                      <m:sSupPr>
                        <m:ctrlP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</m:oMath>
                </a14:m>
                <a:r>
                  <a:rPr lang="en-US" sz="2800" dirty="0">
                    <a:solidFill>
                      <a:schemeClr val="tx1"/>
                    </a:solidFill>
                  </a:rPr>
                  <a:t> .</a:t>
                </a:r>
                <a:endParaRPr lang="en-IL" sz="28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7" name="Rectangle 26">
                <a:extLst>
                  <a:ext uri="{FF2B5EF4-FFF2-40B4-BE49-F238E27FC236}">
                    <a16:creationId xmlns:a16="http://schemas.microsoft.com/office/drawing/2014/main" id="{68447298-D4CB-4E11-A64A-6ED5A887C5C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32029" y="6109567"/>
                <a:ext cx="8216182" cy="523220"/>
              </a:xfrm>
              <a:prstGeom prst="rect">
                <a:avLst/>
              </a:prstGeom>
              <a:blipFill>
                <a:blip r:embed="rId5"/>
                <a:stretch>
                  <a:fillRect l="-1484" t="-10465" r="-1039" b="-32558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E14F44C9-9196-43C0-83F3-A645BD1C4F7A}"/>
              </a:ext>
            </a:extLst>
          </p:cNvPr>
          <p:cNvCxnSpPr>
            <a:cxnSpLocks/>
          </p:cNvCxnSpPr>
          <p:nvPr/>
        </p:nvCxnSpPr>
        <p:spPr>
          <a:xfrm>
            <a:off x="3272539" y="3595812"/>
            <a:ext cx="6733325" cy="0"/>
          </a:xfrm>
          <a:prstGeom prst="line">
            <a:avLst/>
          </a:prstGeom>
          <a:ln w="38100">
            <a:solidFill>
              <a:schemeClr val="accent1"/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7D5F2C27-4F94-48D7-B94B-9678132E51E3}"/>
                  </a:ext>
                </a:extLst>
              </p:cNvPr>
              <p:cNvSpPr/>
              <p:nvPr/>
            </p:nvSpPr>
            <p:spPr>
              <a:xfrm>
                <a:off x="10005864" y="3254403"/>
                <a:ext cx="1516844" cy="640775"/>
              </a:xfrm>
              <a:prstGeom prst="rect">
                <a:avLst/>
              </a:prstGeom>
              <a:ln>
                <a:solidFill>
                  <a:schemeClr val="accent1"/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sz="2000" dirty="0"/>
                  <a:t>Inner state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|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𝜓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⟩</m:t>
                    </m:r>
                  </m:oMath>
                </a14:m>
                <a:endParaRPr lang="en-IL" sz="2000" dirty="0"/>
              </a:p>
            </p:txBody>
          </p:sp>
        </mc:Choice>
        <mc:Fallback xmlns=""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7D5F2C27-4F94-48D7-B94B-9678132E51E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05864" y="3254403"/>
                <a:ext cx="1516844" cy="640775"/>
              </a:xfrm>
              <a:prstGeom prst="rect">
                <a:avLst/>
              </a:prstGeom>
              <a:blipFill>
                <a:blip r:embed="rId7"/>
                <a:stretch>
                  <a:fillRect t="-9346" r="-398" b="-13084"/>
                </a:stretch>
              </a:blipFill>
              <a:ln>
                <a:solidFill>
                  <a:schemeClr val="accent1"/>
                </a:solidFill>
              </a:ln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72257923-19B8-4FEF-9BC4-57717D8B62F9}"/>
                  </a:ext>
                </a:extLst>
              </p:cNvPr>
              <p:cNvSpPr txBox="1"/>
              <p:nvPr/>
            </p:nvSpPr>
            <p:spPr>
              <a:xfrm>
                <a:off x="3559151" y="3898434"/>
                <a:ext cx="544415" cy="52321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𝑡</m:t>
                      </m:r>
                    </m:oMath>
                  </m:oMathPara>
                </a14:m>
                <a:endParaRPr lang="en-US" sz="2800" b="0" dirty="0"/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72257923-19B8-4FEF-9BC4-57717D8B62F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59151" y="3898434"/>
                <a:ext cx="544415" cy="523218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" name="Rectangle: Rounded Corners 21">
            <a:extLst>
              <a:ext uri="{FF2B5EF4-FFF2-40B4-BE49-F238E27FC236}">
                <a16:creationId xmlns:a16="http://schemas.microsoft.com/office/drawing/2014/main" id="{F665EAF7-1854-46C7-9CCB-97FD2845068A}"/>
              </a:ext>
            </a:extLst>
          </p:cNvPr>
          <p:cNvSpPr/>
          <p:nvPr/>
        </p:nvSpPr>
        <p:spPr>
          <a:xfrm>
            <a:off x="3400018" y="3735749"/>
            <a:ext cx="862679" cy="848588"/>
          </a:xfrm>
          <a:prstGeom prst="roundRect">
            <a:avLst/>
          </a:prstGeom>
          <a:solidFill>
            <a:schemeClr val="accent2">
              <a:alpha val="27059"/>
            </a:schemeClr>
          </a:solidFill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B0EC307E-5893-4F0D-ACD5-B182BED4AA4D}"/>
                  </a:ext>
                </a:extLst>
              </p:cNvPr>
              <p:cNvSpPr txBox="1"/>
              <p:nvPr/>
            </p:nvSpPr>
            <p:spPr>
              <a:xfrm>
                <a:off x="1759602" y="2265830"/>
                <a:ext cx="1200340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0" i="1" dirty="0" smtClean="0">
                          <a:solidFill>
                            <a:schemeClr val="accent6"/>
                          </a:solidFill>
                          <a:latin typeface="Cambria Math" panose="02040503050406030204" pitchFamily="18" charset="0"/>
                        </a:rPr>
                        <m:t>𝐸𝑥𝑡</m:t>
                      </m:r>
                    </m:oMath>
                  </m:oMathPara>
                </a14:m>
                <a:endParaRPr lang="en-IL" sz="4400" dirty="0">
                  <a:solidFill>
                    <a:schemeClr val="accent6"/>
                  </a:solidFill>
                </a:endParaRPr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B0EC307E-5893-4F0D-ACD5-B182BED4AA4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59602" y="2265830"/>
                <a:ext cx="1200340" cy="769441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1014013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06BAAD69-02E5-4E4E-9863-384B66FCB59D}"/>
              </a:ext>
            </a:extLst>
          </p:cNvPr>
          <p:cNvSpPr/>
          <p:nvPr/>
        </p:nvSpPr>
        <p:spPr>
          <a:xfrm>
            <a:off x="2378545" y="2830597"/>
            <a:ext cx="1723613" cy="2932138"/>
          </a:xfrm>
          <a:prstGeom prst="roundRect">
            <a:avLst/>
          </a:prstGeom>
          <a:ln w="5715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FDAAA0FC-0BC0-44A3-BAAB-06BD247E076B}"/>
              </a:ext>
            </a:extLst>
          </p:cNvPr>
          <p:cNvSpPr/>
          <p:nvPr/>
        </p:nvSpPr>
        <p:spPr>
          <a:xfrm>
            <a:off x="8084531" y="2827834"/>
            <a:ext cx="1723612" cy="2932138"/>
          </a:xfrm>
          <a:prstGeom prst="roundRect">
            <a:avLst/>
          </a:prstGeom>
          <a:ln w="5715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p:sp>
        <p:nvSpPr>
          <p:cNvPr id="13" name="Arrow: Down 12">
            <a:extLst>
              <a:ext uri="{FF2B5EF4-FFF2-40B4-BE49-F238E27FC236}">
                <a16:creationId xmlns:a16="http://schemas.microsoft.com/office/drawing/2014/main" id="{51FEBBC7-BA58-4079-8C52-2D732F0D6B51}"/>
              </a:ext>
            </a:extLst>
          </p:cNvPr>
          <p:cNvSpPr/>
          <p:nvPr/>
        </p:nvSpPr>
        <p:spPr>
          <a:xfrm rot="16200000">
            <a:off x="5985008" y="1330907"/>
            <a:ext cx="216674" cy="3919620"/>
          </a:xfrm>
          <a:prstGeom prst="downArrow">
            <a:avLst>
              <a:gd name="adj1" fmla="val 19703"/>
              <a:gd name="adj2" fmla="val 61723"/>
            </a:avLst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p:sp>
        <p:nvSpPr>
          <p:cNvPr id="14" name="Arrow: Down 13">
            <a:extLst>
              <a:ext uri="{FF2B5EF4-FFF2-40B4-BE49-F238E27FC236}">
                <a16:creationId xmlns:a16="http://schemas.microsoft.com/office/drawing/2014/main" id="{3449996D-CB91-422B-B2F3-00D14FCB620E}"/>
              </a:ext>
            </a:extLst>
          </p:cNvPr>
          <p:cNvSpPr/>
          <p:nvPr/>
        </p:nvSpPr>
        <p:spPr>
          <a:xfrm rot="5400000">
            <a:off x="5985008" y="1623295"/>
            <a:ext cx="216674" cy="3919620"/>
          </a:xfrm>
          <a:prstGeom prst="downArrow">
            <a:avLst>
              <a:gd name="adj1" fmla="val 19703"/>
              <a:gd name="adj2" fmla="val 61723"/>
            </a:avLst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p:sp>
        <p:nvSpPr>
          <p:cNvPr id="15" name="Arrow: Down 14">
            <a:extLst>
              <a:ext uri="{FF2B5EF4-FFF2-40B4-BE49-F238E27FC236}">
                <a16:creationId xmlns:a16="http://schemas.microsoft.com/office/drawing/2014/main" id="{82981A02-8123-43FB-87C7-A62E057F451E}"/>
              </a:ext>
            </a:extLst>
          </p:cNvPr>
          <p:cNvSpPr/>
          <p:nvPr/>
        </p:nvSpPr>
        <p:spPr>
          <a:xfrm rot="16200000">
            <a:off x="5985008" y="2799823"/>
            <a:ext cx="216674" cy="3919620"/>
          </a:xfrm>
          <a:prstGeom prst="downArrow">
            <a:avLst>
              <a:gd name="adj1" fmla="val 19703"/>
              <a:gd name="adj2" fmla="val 61723"/>
            </a:avLst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3328A0CD-D661-4886-A1E4-4844174DF8BF}"/>
              </a:ext>
            </a:extLst>
          </p:cNvPr>
          <p:cNvSpPr txBox="1"/>
          <p:nvPr/>
        </p:nvSpPr>
        <p:spPr>
          <a:xfrm>
            <a:off x="5972158" y="3669063"/>
            <a:ext cx="24558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.</a:t>
            </a:r>
          </a:p>
          <a:p>
            <a:r>
              <a:rPr lang="en-US" b="1" dirty="0"/>
              <a:t>.</a:t>
            </a:r>
          </a:p>
          <a:p>
            <a:r>
              <a:rPr lang="en-US" b="1" dirty="0"/>
              <a:t>.</a:t>
            </a:r>
            <a:endParaRPr lang="en-IL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7E9531A3-A4B4-4E3F-8321-C97E459833FB}"/>
                  </a:ext>
                </a:extLst>
              </p:cNvPr>
              <p:cNvSpPr txBox="1"/>
              <p:nvPr/>
            </p:nvSpPr>
            <p:spPr>
              <a:xfrm>
                <a:off x="5369754" y="2659159"/>
                <a:ext cx="144718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∈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𝐿</m:t>
                      </m:r>
                    </m:oMath>
                  </m:oMathPara>
                </a14:m>
                <a:endParaRPr lang="en-US" sz="2800" b="0" dirty="0"/>
              </a:p>
            </p:txBody>
          </p:sp>
        </mc:Choice>
        <mc:Fallback xmlns="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7E9531A3-A4B4-4E3F-8321-C97E459833F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69754" y="2659159"/>
                <a:ext cx="1447180" cy="52322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" name="Arrow: Down 21">
            <a:extLst>
              <a:ext uri="{FF2B5EF4-FFF2-40B4-BE49-F238E27FC236}">
                <a16:creationId xmlns:a16="http://schemas.microsoft.com/office/drawing/2014/main" id="{4474F082-DD8E-4CA3-9AE7-EA68CD43FF36}"/>
              </a:ext>
            </a:extLst>
          </p:cNvPr>
          <p:cNvSpPr/>
          <p:nvPr/>
        </p:nvSpPr>
        <p:spPr>
          <a:xfrm rot="16200000">
            <a:off x="9905942" y="5102936"/>
            <a:ext cx="218142" cy="375540"/>
          </a:xfrm>
          <a:prstGeom prst="downArrow">
            <a:avLst>
              <a:gd name="adj1" fmla="val 19703"/>
              <a:gd name="adj2" fmla="val 61723"/>
            </a:avLst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F6DEEBB1-7461-49AD-B216-D43D933F876B}"/>
              </a:ext>
            </a:extLst>
          </p:cNvPr>
          <p:cNvSpPr txBox="1"/>
          <p:nvPr/>
        </p:nvSpPr>
        <p:spPr>
          <a:xfrm>
            <a:off x="10221883" y="5059873"/>
            <a:ext cx="11510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Accept</a:t>
            </a:r>
            <a:endParaRPr lang="en-IL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8FB9DC0C-09DA-4089-87F8-54873495411E}"/>
                  </a:ext>
                </a:extLst>
              </p:cNvPr>
              <p:cNvSpPr txBox="1"/>
              <p:nvPr/>
            </p:nvSpPr>
            <p:spPr>
              <a:xfrm>
                <a:off x="2580826" y="3044279"/>
                <a:ext cx="1319050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0" i="1" dirty="0" smtClean="0">
                          <a:solidFill>
                            <a:schemeClr val="accent6"/>
                          </a:solidFill>
                          <a:latin typeface="Cambria Math" panose="02040503050406030204" pitchFamily="18" charset="0"/>
                        </a:rPr>
                        <m:t>𝑃</m:t>
                      </m:r>
                      <m:r>
                        <a:rPr lang="en-US" sz="4400" b="0" i="1" dirty="0" smtClean="0">
                          <a:solidFill>
                            <a:schemeClr val="accent6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4400" b="0" i="1" dirty="0" smtClean="0">
                          <a:solidFill>
                            <a:schemeClr val="accent6"/>
                          </a:solidFill>
                          <a:latin typeface="Cambria Math" panose="02040503050406030204" pitchFamily="18" charset="0"/>
                        </a:rPr>
                        <m:t>𝑤</m:t>
                      </m:r>
                      <m:r>
                        <a:rPr lang="en-US" sz="4400" b="0" i="1" dirty="0" smtClean="0">
                          <a:solidFill>
                            <a:schemeClr val="accent6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4400" dirty="0">
                  <a:solidFill>
                    <a:schemeClr val="accent6"/>
                  </a:solidFill>
                </a:endParaRPr>
              </a:p>
            </p:txBody>
          </p:sp>
        </mc:Choice>
        <mc:Fallback xmlns="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8FB9DC0C-09DA-4089-87F8-54873495411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80826" y="3044279"/>
                <a:ext cx="1319050" cy="769441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6A68E16C-A030-41B7-90FF-49B09C2E50BA}"/>
                  </a:ext>
                </a:extLst>
              </p:cNvPr>
              <p:cNvSpPr txBox="1"/>
              <p:nvPr/>
            </p:nvSpPr>
            <p:spPr>
              <a:xfrm>
                <a:off x="8236101" y="3044278"/>
                <a:ext cx="1420471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0" i="1" dirty="0" smtClean="0">
                          <a:solidFill>
                            <a:schemeClr val="accent6"/>
                          </a:solidFill>
                          <a:latin typeface="Cambria Math" panose="02040503050406030204" pitchFamily="18" charset="0"/>
                        </a:rPr>
                        <m:t>𝑉</m:t>
                      </m:r>
                    </m:oMath>
                  </m:oMathPara>
                </a14:m>
                <a:endParaRPr lang="en-IL" sz="4400" dirty="0">
                  <a:solidFill>
                    <a:schemeClr val="accent6"/>
                  </a:solidFill>
                </a:endParaRPr>
              </a:p>
            </p:txBody>
          </p:sp>
        </mc:Choice>
        <mc:Fallback xmlns="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6A68E16C-A030-41B7-90FF-49B09C2E50B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36101" y="3044278"/>
                <a:ext cx="1420471" cy="769441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Title 1">
            <a:extLst>
              <a:ext uri="{FF2B5EF4-FFF2-40B4-BE49-F238E27FC236}">
                <a16:creationId xmlns:a16="http://schemas.microsoft.com/office/drawing/2014/main" id="{35C7B196-9233-4B2E-A158-C6BE4BC331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 b="1" dirty="0"/>
              <a:t>ZK against quantum attacks</a:t>
            </a:r>
            <a:endParaRPr lang="en-IL" sz="2000" b="1" dirty="0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D18F7A63-8563-4DB5-87DA-65F149A253ED}"/>
              </a:ext>
            </a:extLst>
          </p:cNvPr>
          <p:cNvSpPr/>
          <p:nvPr/>
        </p:nvSpPr>
        <p:spPr>
          <a:xfrm>
            <a:off x="838200" y="1690688"/>
            <a:ext cx="384768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/>
              <a:t>Protocols are classical</a:t>
            </a:r>
            <a:endParaRPr lang="en-IL" sz="3200" dirty="0"/>
          </a:p>
        </p:txBody>
      </p:sp>
    </p:spTree>
    <p:extLst>
      <p:ext uri="{BB962C8B-B14F-4D97-AF65-F5344CB8AC3E}">
        <p14:creationId xmlns:p14="http://schemas.microsoft.com/office/powerpoint/2010/main" val="3108395821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2355BDC7-6360-422C-95EA-C0848071E638}"/>
              </a:ext>
            </a:extLst>
          </p:cNvPr>
          <p:cNvSpPr/>
          <p:nvPr/>
        </p:nvSpPr>
        <p:spPr>
          <a:xfrm>
            <a:off x="1497966" y="2037520"/>
            <a:ext cx="1723613" cy="4072047"/>
          </a:xfrm>
          <a:prstGeom prst="roundRect">
            <a:avLst/>
          </a:prstGeom>
          <a:ln w="5715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05F5688A-1DFE-48A9-A921-72EE32EB2447}"/>
              </a:ext>
            </a:extLst>
          </p:cNvPr>
          <p:cNvSpPr/>
          <p:nvPr/>
        </p:nvSpPr>
        <p:spPr>
          <a:xfrm>
            <a:off x="8028541" y="1974458"/>
            <a:ext cx="1723612" cy="4072047"/>
          </a:xfrm>
          <a:prstGeom prst="roundRect">
            <a:avLst/>
          </a:prstGeom>
          <a:ln w="57150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p:sp>
        <p:nvSpPr>
          <p:cNvPr id="15" name="Arrow: Down 14">
            <a:extLst>
              <a:ext uri="{FF2B5EF4-FFF2-40B4-BE49-F238E27FC236}">
                <a16:creationId xmlns:a16="http://schemas.microsoft.com/office/drawing/2014/main" id="{3062F226-86DE-4E98-A6F3-CCF817BBADEB}"/>
              </a:ext>
            </a:extLst>
          </p:cNvPr>
          <p:cNvSpPr/>
          <p:nvPr/>
        </p:nvSpPr>
        <p:spPr>
          <a:xfrm rot="5400000">
            <a:off x="5518268" y="577410"/>
            <a:ext cx="213582" cy="4758659"/>
          </a:xfrm>
          <a:prstGeom prst="downArrow">
            <a:avLst>
              <a:gd name="adj1" fmla="val 19703"/>
              <a:gd name="adj2" fmla="val 61723"/>
            </a:avLst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36CCC2C6-23FD-4EE5-B885-715DCB43BA2A}"/>
                  </a:ext>
                </a:extLst>
              </p:cNvPr>
              <p:cNvSpPr txBox="1"/>
              <p:nvPr/>
            </p:nvSpPr>
            <p:spPr>
              <a:xfrm>
                <a:off x="4846150" y="2381054"/>
                <a:ext cx="1987941" cy="53899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b="0" dirty="0">
                    <a:solidFill>
                      <a:schemeClr val="tx1"/>
                    </a:solidFill>
                  </a:rPr>
                  <a:t>pk,  </a:t>
                </a:r>
                <a14:m>
                  <m:oMath xmlns:m="http://schemas.openxmlformats.org/officeDocument/2006/math">
                    <m:r>
                      <a:rPr lang="en-US" sz="2800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𝑐</m:t>
                    </m:r>
                    <m:sSub>
                      <m:sSubPr>
                        <m:ctrlPr>
                          <a:rPr lang="en-US" sz="28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en-US" sz="28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</m:oMath>
                </a14:m>
                <a:r>
                  <a:rPr lang="en-US" sz="2800" b="0" dirty="0">
                    <a:solidFill>
                      <a:schemeClr val="tx1"/>
                    </a:solidFill>
                  </a:rPr>
                  <a:t>,  </a:t>
                </a:r>
                <a14:m>
                  <m:oMath xmlns:m="http://schemas.openxmlformats.org/officeDocument/2006/math">
                    <m:acc>
                      <m:accPr>
                        <m:chr m:val="̃"/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𝐶𝐶</m:t>
                        </m:r>
                      </m:e>
                    </m:acc>
                  </m:oMath>
                </a14:m>
                <a:endParaRPr lang="en-US" sz="2800" b="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36CCC2C6-23FD-4EE5-B885-715DCB43BA2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46150" y="2381054"/>
                <a:ext cx="1987941" cy="538994"/>
              </a:xfrm>
              <a:prstGeom prst="rect">
                <a:avLst/>
              </a:prstGeom>
              <a:blipFill>
                <a:blip r:embed="rId3"/>
                <a:stretch>
                  <a:fillRect l="-6442" t="-7955" b="-32955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75147ECE-AD2A-4583-A91B-9EA7FE9FEAC9}"/>
              </a:ext>
            </a:extLst>
          </p:cNvPr>
          <p:cNvCxnSpPr>
            <a:cxnSpLocks/>
          </p:cNvCxnSpPr>
          <p:nvPr/>
        </p:nvCxnSpPr>
        <p:spPr>
          <a:xfrm>
            <a:off x="3272539" y="3595812"/>
            <a:ext cx="6733325" cy="0"/>
          </a:xfrm>
          <a:prstGeom prst="line">
            <a:avLst/>
          </a:prstGeom>
          <a:ln w="38100">
            <a:solidFill>
              <a:schemeClr val="accent1"/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Rectangle 19">
                <a:extLst>
                  <a:ext uri="{FF2B5EF4-FFF2-40B4-BE49-F238E27FC236}">
                    <a16:creationId xmlns:a16="http://schemas.microsoft.com/office/drawing/2014/main" id="{3EE6F920-3826-4141-BF81-8F399B0BF065}"/>
                  </a:ext>
                </a:extLst>
              </p:cNvPr>
              <p:cNvSpPr/>
              <p:nvPr/>
            </p:nvSpPr>
            <p:spPr>
              <a:xfrm>
                <a:off x="10005864" y="3254403"/>
                <a:ext cx="1516844" cy="640775"/>
              </a:xfrm>
              <a:prstGeom prst="rect">
                <a:avLst/>
              </a:prstGeom>
              <a:ln>
                <a:solidFill>
                  <a:schemeClr val="accent1"/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sz="2000" dirty="0"/>
                  <a:t>Inner state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|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𝜓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⟩</m:t>
                    </m:r>
                  </m:oMath>
                </a14:m>
                <a:endParaRPr lang="en-IL" sz="2000" dirty="0"/>
              </a:p>
            </p:txBody>
          </p:sp>
        </mc:Choice>
        <mc:Fallback xmlns="">
          <p:sp>
            <p:nvSpPr>
              <p:cNvPr id="20" name="Rectangle 19">
                <a:extLst>
                  <a:ext uri="{FF2B5EF4-FFF2-40B4-BE49-F238E27FC236}">
                    <a16:creationId xmlns:a16="http://schemas.microsoft.com/office/drawing/2014/main" id="{3EE6F920-3826-4141-BF81-8F399B0BF06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05864" y="3254403"/>
                <a:ext cx="1516844" cy="640775"/>
              </a:xfrm>
              <a:prstGeom prst="rect">
                <a:avLst/>
              </a:prstGeom>
              <a:blipFill>
                <a:blip r:embed="rId4"/>
                <a:stretch>
                  <a:fillRect t="-9346" r="-398" b="-13084"/>
                </a:stretch>
              </a:blipFill>
              <a:ln>
                <a:solidFill>
                  <a:schemeClr val="accent1"/>
                </a:solidFill>
              </a:ln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0E83E734-BB83-47C2-AE86-A55E94F06BDB}"/>
                  </a:ext>
                </a:extLst>
              </p:cNvPr>
              <p:cNvSpPr txBox="1"/>
              <p:nvPr/>
            </p:nvSpPr>
            <p:spPr>
              <a:xfrm>
                <a:off x="8290177" y="2269468"/>
                <a:ext cx="1200340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4400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400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𝑆𝑒𝑛</m:t>
                          </m:r>
                        </m:e>
                        <m:sup>
                          <m:r>
                            <a:rPr lang="en-US" sz="4400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∗</m:t>
                          </m:r>
                        </m:sup>
                      </m:sSup>
                    </m:oMath>
                  </m:oMathPara>
                </a14:m>
                <a:endParaRPr lang="en-IL" sz="44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0E83E734-BB83-47C2-AE86-A55E94F06BD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90177" y="2269468"/>
                <a:ext cx="1200340" cy="769441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6" name="Title 1">
            <a:extLst>
              <a:ext uri="{FF2B5EF4-FFF2-40B4-BE49-F238E27FC236}">
                <a16:creationId xmlns:a16="http://schemas.microsoft.com/office/drawing/2014/main" id="{BA99B1C4-9B8D-4540-9B68-8FC4F34F68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 b="1" dirty="0"/>
              <a:t>1</a:t>
            </a:r>
            <a:r>
              <a:rPr lang="en-US" b="1" baseline="30000" dirty="0"/>
              <a:t>st</a:t>
            </a:r>
            <a:r>
              <a:rPr lang="en-US" b="1" dirty="0"/>
              <a:t> Try : No-Cloning Extraction</a:t>
            </a:r>
            <a:endParaRPr lang="en-IL" sz="2000" b="1" dirty="0"/>
          </a:p>
        </p:txBody>
      </p:sp>
      <p:sp>
        <p:nvSpPr>
          <p:cNvPr id="30" name="Rectangle: Rounded Corners 29">
            <a:extLst>
              <a:ext uri="{FF2B5EF4-FFF2-40B4-BE49-F238E27FC236}">
                <a16:creationId xmlns:a16="http://schemas.microsoft.com/office/drawing/2014/main" id="{53D53189-D09F-4480-A83C-DE6C22060404}"/>
              </a:ext>
            </a:extLst>
          </p:cNvPr>
          <p:cNvSpPr/>
          <p:nvPr/>
        </p:nvSpPr>
        <p:spPr>
          <a:xfrm>
            <a:off x="2889058" y="3145254"/>
            <a:ext cx="8923714" cy="1478582"/>
          </a:xfrm>
          <a:prstGeom prst="roundRect">
            <a:avLst/>
          </a:prstGeom>
          <a:solidFill>
            <a:schemeClr val="accent2">
              <a:alpha val="27059"/>
            </a:schemeClr>
          </a:solidFill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4AEBC76B-5BE2-484D-9EE0-EB2DE848ECC1}"/>
                  </a:ext>
                </a:extLst>
              </p:cNvPr>
              <p:cNvSpPr txBox="1"/>
              <p:nvPr/>
            </p:nvSpPr>
            <p:spPr>
              <a:xfrm>
                <a:off x="3559151" y="3898434"/>
                <a:ext cx="544415" cy="52321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𝑡</m:t>
                      </m:r>
                    </m:oMath>
                  </m:oMathPara>
                </a14:m>
                <a:endParaRPr lang="en-US" sz="2800" b="0" dirty="0"/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4AEBC76B-5BE2-484D-9EE0-EB2DE848ECC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59151" y="3898434"/>
                <a:ext cx="544415" cy="523218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D2427A98-2DED-429C-85B7-9E1108EFB02E}"/>
                  </a:ext>
                </a:extLst>
              </p:cNvPr>
              <p:cNvSpPr/>
              <p:nvPr/>
            </p:nvSpPr>
            <p:spPr>
              <a:xfrm>
                <a:off x="3972812" y="6078402"/>
                <a:ext cx="4246376" cy="56252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800" i="1" dirty="0" smtClean="0">
                        <a:latin typeface="Cambria Math" panose="02040503050406030204" pitchFamily="18" charset="0"/>
                      </a:rPr>
                      <m:t>𝑐</m:t>
                    </m:r>
                    <m:sSub>
                      <m:sSubPr>
                        <m:ctrlPr>
                          <a:rPr lang="en-US" sz="2800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 dirty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sSub>
                          <m:sSubPr>
                            <m:ctrlPr>
                              <a:rPr lang="en-US" sz="2800" i="1" dirty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b="0" i="1" dirty="0" smtClean="0">
                                <a:latin typeface="Cambria Math" panose="02040503050406030204" pitchFamily="18" charset="0"/>
                              </a:rPr>
                              <m:t>|</m:t>
                            </m:r>
                            <m:r>
                              <a:rPr lang="en-US" sz="2800" i="1" dirty="0">
                                <a:latin typeface="Cambria Math" panose="02040503050406030204" pitchFamily="18" charset="0"/>
                              </a:rPr>
                              <m:t>𝜓</m:t>
                            </m:r>
                          </m:e>
                          <m:sub>
                            <m:r>
                              <a:rPr lang="en-US" sz="2800" i="1" dirty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sz="2800" b="0" i="1" dirty="0" smtClean="0">
                            <a:latin typeface="Cambria Math" panose="02040503050406030204" pitchFamily="18" charset="0"/>
                          </a:rPr>
                          <m:t>⟩</m:t>
                        </m:r>
                      </m:sub>
                    </m:sSub>
                    <m:r>
                      <a:rPr lang="en-US" sz="2800" i="1" dirty="0">
                        <a:latin typeface="Cambria Math" panose="02040503050406030204" pitchFamily="18" charset="0"/>
                      </a:rPr>
                      <m:t>←</m:t>
                    </m:r>
                  </m:oMath>
                </a14:m>
                <a:r>
                  <a:rPr lang="en-US" sz="2800" dirty="0"/>
                  <a:t>Q</a:t>
                </a:r>
                <a:r>
                  <a:rPr lang="en-US" sz="2800" dirty="0" err="1"/>
                  <a:t>HE.Enc</a:t>
                </a:r>
                <a:r>
                  <a:rPr lang="en-US" sz="2800" dirty="0"/>
                  <a:t>(pk,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|</m:t>
                        </m:r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𝜓</m:t>
                        </m:r>
                      </m:e>
                      <m:sub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⟩</m:t>
                    </m:r>
                  </m:oMath>
                </a14:m>
                <a:r>
                  <a:rPr lang="en-US" sz="2800" dirty="0"/>
                  <a:t>) </a:t>
                </a:r>
                <a:endParaRPr lang="en-IL" sz="2800" dirty="0"/>
              </a:p>
            </p:txBody>
          </p:sp>
        </mc:Choice>
        <mc:Fallback xmlns=""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D2427A98-2DED-429C-85B7-9E1108EFB02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72812" y="6078402"/>
                <a:ext cx="4246376" cy="562526"/>
              </a:xfrm>
              <a:prstGeom prst="rect">
                <a:avLst/>
              </a:prstGeom>
              <a:blipFill>
                <a:blip r:embed="rId8"/>
                <a:stretch>
                  <a:fillRect t="-9783" r="-287" b="-23913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812D9D96-E041-4B33-9950-655ACA441831}"/>
                  </a:ext>
                </a:extLst>
              </p:cNvPr>
              <p:cNvSpPr txBox="1"/>
              <p:nvPr/>
            </p:nvSpPr>
            <p:spPr>
              <a:xfrm>
                <a:off x="1759602" y="2265830"/>
                <a:ext cx="1200340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0" i="1" dirty="0" smtClean="0">
                          <a:solidFill>
                            <a:schemeClr val="accent6"/>
                          </a:solidFill>
                          <a:latin typeface="Cambria Math" panose="02040503050406030204" pitchFamily="18" charset="0"/>
                        </a:rPr>
                        <m:t>𝐸𝑥𝑡</m:t>
                      </m:r>
                    </m:oMath>
                  </m:oMathPara>
                </a14:m>
                <a:endParaRPr lang="en-IL" sz="4400" dirty="0">
                  <a:solidFill>
                    <a:schemeClr val="accent6"/>
                  </a:solidFill>
                </a:endParaRPr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812D9D96-E041-4B33-9950-655ACA44183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59602" y="2265830"/>
                <a:ext cx="1200340" cy="769441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43860149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2355BDC7-6360-422C-95EA-C0848071E638}"/>
              </a:ext>
            </a:extLst>
          </p:cNvPr>
          <p:cNvSpPr/>
          <p:nvPr/>
        </p:nvSpPr>
        <p:spPr>
          <a:xfrm>
            <a:off x="1497966" y="2037520"/>
            <a:ext cx="1723613" cy="4072047"/>
          </a:xfrm>
          <a:prstGeom prst="roundRect">
            <a:avLst/>
          </a:prstGeom>
          <a:ln w="5715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05F5688A-1DFE-48A9-A921-72EE32EB2447}"/>
              </a:ext>
            </a:extLst>
          </p:cNvPr>
          <p:cNvSpPr/>
          <p:nvPr/>
        </p:nvSpPr>
        <p:spPr>
          <a:xfrm>
            <a:off x="8028541" y="1974458"/>
            <a:ext cx="1723612" cy="4072047"/>
          </a:xfrm>
          <a:prstGeom prst="roundRect">
            <a:avLst/>
          </a:prstGeom>
          <a:ln w="57150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p:sp>
        <p:nvSpPr>
          <p:cNvPr id="15" name="Arrow: Down 14">
            <a:extLst>
              <a:ext uri="{FF2B5EF4-FFF2-40B4-BE49-F238E27FC236}">
                <a16:creationId xmlns:a16="http://schemas.microsoft.com/office/drawing/2014/main" id="{3062F226-86DE-4E98-A6F3-CCF817BBADEB}"/>
              </a:ext>
            </a:extLst>
          </p:cNvPr>
          <p:cNvSpPr/>
          <p:nvPr/>
        </p:nvSpPr>
        <p:spPr>
          <a:xfrm rot="5400000">
            <a:off x="5518268" y="577410"/>
            <a:ext cx="213582" cy="4758659"/>
          </a:xfrm>
          <a:prstGeom prst="downArrow">
            <a:avLst>
              <a:gd name="adj1" fmla="val 19703"/>
              <a:gd name="adj2" fmla="val 61723"/>
            </a:avLst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36CCC2C6-23FD-4EE5-B885-715DCB43BA2A}"/>
                  </a:ext>
                </a:extLst>
              </p:cNvPr>
              <p:cNvSpPr txBox="1"/>
              <p:nvPr/>
            </p:nvSpPr>
            <p:spPr>
              <a:xfrm>
                <a:off x="4846150" y="2381054"/>
                <a:ext cx="1987941" cy="53899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b="0" dirty="0">
                    <a:solidFill>
                      <a:schemeClr val="tx1"/>
                    </a:solidFill>
                  </a:rPr>
                  <a:t>pk,  </a:t>
                </a:r>
                <a14:m>
                  <m:oMath xmlns:m="http://schemas.openxmlformats.org/officeDocument/2006/math">
                    <m:r>
                      <a:rPr lang="en-US" sz="2800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𝑐</m:t>
                    </m:r>
                    <m:sSub>
                      <m:sSubPr>
                        <m:ctrlPr>
                          <a:rPr lang="en-US" sz="28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en-US" sz="28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</m:oMath>
                </a14:m>
                <a:r>
                  <a:rPr lang="en-US" sz="2800" b="0" dirty="0">
                    <a:solidFill>
                      <a:schemeClr val="tx1"/>
                    </a:solidFill>
                  </a:rPr>
                  <a:t>,  </a:t>
                </a:r>
                <a14:m>
                  <m:oMath xmlns:m="http://schemas.openxmlformats.org/officeDocument/2006/math">
                    <m:acc>
                      <m:accPr>
                        <m:chr m:val="̃"/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𝐶𝐶</m:t>
                        </m:r>
                      </m:e>
                    </m:acc>
                  </m:oMath>
                </a14:m>
                <a:endParaRPr lang="en-US" sz="2800" b="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36CCC2C6-23FD-4EE5-B885-715DCB43BA2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46150" y="2381054"/>
                <a:ext cx="1987941" cy="538994"/>
              </a:xfrm>
              <a:prstGeom prst="rect">
                <a:avLst/>
              </a:prstGeom>
              <a:blipFill>
                <a:blip r:embed="rId3"/>
                <a:stretch>
                  <a:fillRect l="-6442" t="-7955" b="-32955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75147ECE-AD2A-4583-A91B-9EA7FE9FEAC9}"/>
              </a:ext>
            </a:extLst>
          </p:cNvPr>
          <p:cNvCxnSpPr>
            <a:cxnSpLocks/>
          </p:cNvCxnSpPr>
          <p:nvPr/>
        </p:nvCxnSpPr>
        <p:spPr>
          <a:xfrm>
            <a:off x="3272539" y="3595812"/>
            <a:ext cx="6733325" cy="0"/>
          </a:xfrm>
          <a:prstGeom prst="line">
            <a:avLst/>
          </a:prstGeom>
          <a:ln w="38100">
            <a:solidFill>
              <a:schemeClr val="accent1"/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Rectangle 19">
                <a:extLst>
                  <a:ext uri="{FF2B5EF4-FFF2-40B4-BE49-F238E27FC236}">
                    <a16:creationId xmlns:a16="http://schemas.microsoft.com/office/drawing/2014/main" id="{3EE6F920-3826-4141-BF81-8F399B0BF065}"/>
                  </a:ext>
                </a:extLst>
              </p:cNvPr>
              <p:cNvSpPr/>
              <p:nvPr/>
            </p:nvSpPr>
            <p:spPr>
              <a:xfrm>
                <a:off x="10005864" y="3254403"/>
                <a:ext cx="1516844" cy="640775"/>
              </a:xfrm>
              <a:prstGeom prst="rect">
                <a:avLst/>
              </a:prstGeom>
              <a:ln>
                <a:solidFill>
                  <a:schemeClr val="accent1"/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sz="2000" dirty="0"/>
                  <a:t>Inner state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|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𝜓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⟩</m:t>
                    </m:r>
                  </m:oMath>
                </a14:m>
                <a:endParaRPr lang="en-IL" sz="2000" dirty="0"/>
              </a:p>
            </p:txBody>
          </p:sp>
        </mc:Choice>
        <mc:Fallback xmlns="">
          <p:sp>
            <p:nvSpPr>
              <p:cNvPr id="20" name="Rectangle 19">
                <a:extLst>
                  <a:ext uri="{FF2B5EF4-FFF2-40B4-BE49-F238E27FC236}">
                    <a16:creationId xmlns:a16="http://schemas.microsoft.com/office/drawing/2014/main" id="{3EE6F920-3826-4141-BF81-8F399B0BF06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05864" y="3254403"/>
                <a:ext cx="1516844" cy="640775"/>
              </a:xfrm>
              <a:prstGeom prst="rect">
                <a:avLst/>
              </a:prstGeom>
              <a:blipFill>
                <a:blip r:embed="rId4"/>
                <a:stretch>
                  <a:fillRect t="-9346" r="-398" b="-13084"/>
                </a:stretch>
              </a:blipFill>
              <a:ln>
                <a:solidFill>
                  <a:schemeClr val="accent1"/>
                </a:solidFill>
              </a:ln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0E83E734-BB83-47C2-AE86-A55E94F06BDB}"/>
                  </a:ext>
                </a:extLst>
              </p:cNvPr>
              <p:cNvSpPr txBox="1"/>
              <p:nvPr/>
            </p:nvSpPr>
            <p:spPr>
              <a:xfrm>
                <a:off x="8290177" y="2269468"/>
                <a:ext cx="1200340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4400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400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𝑆𝑒𝑛</m:t>
                          </m:r>
                        </m:e>
                        <m:sup>
                          <m:r>
                            <a:rPr lang="en-US" sz="4400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∗</m:t>
                          </m:r>
                        </m:sup>
                      </m:sSup>
                    </m:oMath>
                  </m:oMathPara>
                </a14:m>
                <a:endParaRPr lang="en-IL" sz="44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0E83E734-BB83-47C2-AE86-A55E94F06BD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90177" y="2269468"/>
                <a:ext cx="1200340" cy="769441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6" name="Title 1">
            <a:extLst>
              <a:ext uri="{FF2B5EF4-FFF2-40B4-BE49-F238E27FC236}">
                <a16:creationId xmlns:a16="http://schemas.microsoft.com/office/drawing/2014/main" id="{BA99B1C4-9B8D-4540-9B68-8FC4F34F68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 b="1" dirty="0"/>
              <a:t>1</a:t>
            </a:r>
            <a:r>
              <a:rPr lang="en-US" b="1" baseline="30000" dirty="0"/>
              <a:t>st</a:t>
            </a:r>
            <a:r>
              <a:rPr lang="en-US" b="1" dirty="0"/>
              <a:t> Try : No-Cloning Extraction</a:t>
            </a:r>
            <a:endParaRPr lang="en-IL" sz="2000" b="1" dirty="0"/>
          </a:p>
        </p:txBody>
      </p:sp>
      <p:sp>
        <p:nvSpPr>
          <p:cNvPr id="30" name="Rectangle: Rounded Corners 29">
            <a:extLst>
              <a:ext uri="{FF2B5EF4-FFF2-40B4-BE49-F238E27FC236}">
                <a16:creationId xmlns:a16="http://schemas.microsoft.com/office/drawing/2014/main" id="{53D53189-D09F-4480-A83C-DE6C22060404}"/>
              </a:ext>
            </a:extLst>
          </p:cNvPr>
          <p:cNvSpPr/>
          <p:nvPr/>
        </p:nvSpPr>
        <p:spPr>
          <a:xfrm>
            <a:off x="2889058" y="3145254"/>
            <a:ext cx="8923714" cy="1478582"/>
          </a:xfrm>
          <a:prstGeom prst="roundRect">
            <a:avLst/>
          </a:prstGeom>
          <a:solidFill>
            <a:schemeClr val="accent2">
              <a:alpha val="27059"/>
            </a:schemeClr>
          </a:solidFill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4AEBC76B-5BE2-484D-9EE0-EB2DE848ECC1}"/>
                  </a:ext>
                </a:extLst>
              </p:cNvPr>
              <p:cNvSpPr txBox="1"/>
              <p:nvPr/>
            </p:nvSpPr>
            <p:spPr>
              <a:xfrm>
                <a:off x="3559151" y="3898434"/>
                <a:ext cx="544415" cy="52321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𝑡</m:t>
                      </m:r>
                    </m:oMath>
                  </m:oMathPara>
                </a14:m>
                <a:endParaRPr lang="en-US" sz="2800" b="0" dirty="0"/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4AEBC76B-5BE2-484D-9EE0-EB2DE848ECC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59151" y="3898434"/>
                <a:ext cx="544415" cy="523218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D2427A98-2DED-429C-85B7-9E1108EFB02E}"/>
                  </a:ext>
                </a:extLst>
              </p:cNvPr>
              <p:cNvSpPr/>
              <p:nvPr/>
            </p:nvSpPr>
            <p:spPr>
              <a:xfrm>
                <a:off x="3384213" y="6109567"/>
                <a:ext cx="4905964" cy="52322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800" dirty="0"/>
                  <a:t>This is exactly an input to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𝑆𝑒</m:t>
                    </m:r>
                    <m:sSup>
                      <m:sSup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</m:oMath>
                </a14:m>
                <a:r>
                  <a:rPr lang="en-US" sz="2800" dirty="0"/>
                  <a:t> ! </a:t>
                </a:r>
                <a:endParaRPr lang="en-IL" sz="2800" dirty="0"/>
              </a:p>
            </p:txBody>
          </p:sp>
        </mc:Choice>
        <mc:Fallback xmlns=""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D2427A98-2DED-429C-85B7-9E1108EFB02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84213" y="6109567"/>
                <a:ext cx="4905964" cy="523220"/>
              </a:xfrm>
              <a:prstGeom prst="rect">
                <a:avLst/>
              </a:prstGeom>
              <a:blipFill>
                <a:blip r:embed="rId8"/>
                <a:stretch>
                  <a:fillRect l="-2484" t="-10465" r="-2360" b="-32558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D01EC66F-6C54-4FC6-82F4-FD3C1F5516C1}"/>
                  </a:ext>
                </a:extLst>
              </p:cNvPr>
              <p:cNvSpPr txBox="1"/>
              <p:nvPr/>
            </p:nvSpPr>
            <p:spPr>
              <a:xfrm>
                <a:off x="1759602" y="2265830"/>
                <a:ext cx="1200340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0" i="1" dirty="0" smtClean="0">
                          <a:solidFill>
                            <a:schemeClr val="accent6"/>
                          </a:solidFill>
                          <a:latin typeface="Cambria Math" panose="02040503050406030204" pitchFamily="18" charset="0"/>
                        </a:rPr>
                        <m:t>𝐸𝑥𝑡</m:t>
                      </m:r>
                    </m:oMath>
                  </m:oMathPara>
                </a14:m>
                <a:endParaRPr lang="en-IL" sz="4400" dirty="0">
                  <a:solidFill>
                    <a:schemeClr val="accent6"/>
                  </a:solidFill>
                </a:endParaRPr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D01EC66F-6C54-4FC6-82F4-FD3C1F5516C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59602" y="2265830"/>
                <a:ext cx="1200340" cy="769441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97322386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2355BDC7-6360-422C-95EA-C0848071E638}"/>
              </a:ext>
            </a:extLst>
          </p:cNvPr>
          <p:cNvSpPr/>
          <p:nvPr/>
        </p:nvSpPr>
        <p:spPr>
          <a:xfrm>
            <a:off x="1497966" y="2037520"/>
            <a:ext cx="1723613" cy="4072047"/>
          </a:xfrm>
          <a:prstGeom prst="roundRect">
            <a:avLst/>
          </a:prstGeom>
          <a:ln w="5715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05F5688A-1DFE-48A9-A921-72EE32EB2447}"/>
              </a:ext>
            </a:extLst>
          </p:cNvPr>
          <p:cNvSpPr/>
          <p:nvPr/>
        </p:nvSpPr>
        <p:spPr>
          <a:xfrm>
            <a:off x="8028541" y="1974458"/>
            <a:ext cx="1723612" cy="4072047"/>
          </a:xfrm>
          <a:prstGeom prst="roundRect">
            <a:avLst/>
          </a:prstGeom>
          <a:ln w="57150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p:sp>
        <p:nvSpPr>
          <p:cNvPr id="15" name="Arrow: Down 14">
            <a:extLst>
              <a:ext uri="{FF2B5EF4-FFF2-40B4-BE49-F238E27FC236}">
                <a16:creationId xmlns:a16="http://schemas.microsoft.com/office/drawing/2014/main" id="{3062F226-86DE-4E98-A6F3-CCF817BBADEB}"/>
              </a:ext>
            </a:extLst>
          </p:cNvPr>
          <p:cNvSpPr/>
          <p:nvPr/>
        </p:nvSpPr>
        <p:spPr>
          <a:xfrm rot="5400000">
            <a:off x="5518268" y="577410"/>
            <a:ext cx="213582" cy="4758659"/>
          </a:xfrm>
          <a:prstGeom prst="downArrow">
            <a:avLst>
              <a:gd name="adj1" fmla="val 19703"/>
              <a:gd name="adj2" fmla="val 61723"/>
            </a:avLst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36CCC2C6-23FD-4EE5-B885-715DCB43BA2A}"/>
                  </a:ext>
                </a:extLst>
              </p:cNvPr>
              <p:cNvSpPr txBox="1"/>
              <p:nvPr/>
            </p:nvSpPr>
            <p:spPr>
              <a:xfrm>
                <a:off x="4846150" y="2381054"/>
                <a:ext cx="1987941" cy="53899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b="0" dirty="0">
                    <a:solidFill>
                      <a:schemeClr val="tx1"/>
                    </a:solidFill>
                  </a:rPr>
                  <a:t>pk,  </a:t>
                </a:r>
                <a14:m>
                  <m:oMath xmlns:m="http://schemas.openxmlformats.org/officeDocument/2006/math">
                    <m:r>
                      <a:rPr lang="en-US" sz="2800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𝑐</m:t>
                    </m:r>
                    <m:sSub>
                      <m:sSubPr>
                        <m:ctrlPr>
                          <a:rPr lang="en-US" sz="28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en-US" sz="28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</m:oMath>
                </a14:m>
                <a:r>
                  <a:rPr lang="en-US" sz="2800" b="0" dirty="0">
                    <a:solidFill>
                      <a:schemeClr val="tx1"/>
                    </a:solidFill>
                  </a:rPr>
                  <a:t>,  </a:t>
                </a:r>
                <a14:m>
                  <m:oMath xmlns:m="http://schemas.openxmlformats.org/officeDocument/2006/math">
                    <m:acc>
                      <m:accPr>
                        <m:chr m:val="̃"/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𝐶𝐶</m:t>
                        </m:r>
                      </m:e>
                    </m:acc>
                  </m:oMath>
                </a14:m>
                <a:endParaRPr lang="en-US" sz="2800" b="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36CCC2C6-23FD-4EE5-B885-715DCB43BA2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46150" y="2381054"/>
                <a:ext cx="1987941" cy="538994"/>
              </a:xfrm>
              <a:prstGeom prst="rect">
                <a:avLst/>
              </a:prstGeom>
              <a:blipFill>
                <a:blip r:embed="rId3"/>
                <a:stretch>
                  <a:fillRect l="-6442" t="-7955" b="-32955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0E83E734-BB83-47C2-AE86-A55E94F06BDB}"/>
                  </a:ext>
                </a:extLst>
              </p:cNvPr>
              <p:cNvSpPr txBox="1"/>
              <p:nvPr/>
            </p:nvSpPr>
            <p:spPr>
              <a:xfrm>
                <a:off x="8290177" y="2269468"/>
                <a:ext cx="1200340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4400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400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𝑆𝑒𝑛</m:t>
                          </m:r>
                        </m:e>
                        <m:sup>
                          <m:r>
                            <a:rPr lang="en-US" sz="4400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∗</m:t>
                          </m:r>
                        </m:sup>
                      </m:sSup>
                    </m:oMath>
                  </m:oMathPara>
                </a14:m>
                <a:endParaRPr lang="en-IL" sz="44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0E83E734-BB83-47C2-AE86-A55E94F06BD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90177" y="2269468"/>
                <a:ext cx="1200340" cy="769441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6" name="Title 1">
            <a:extLst>
              <a:ext uri="{FF2B5EF4-FFF2-40B4-BE49-F238E27FC236}">
                <a16:creationId xmlns:a16="http://schemas.microsoft.com/office/drawing/2014/main" id="{BA99B1C4-9B8D-4540-9B68-8FC4F34F68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 b="1" dirty="0"/>
              <a:t>1</a:t>
            </a:r>
            <a:r>
              <a:rPr lang="en-US" b="1" baseline="30000" dirty="0"/>
              <a:t>st</a:t>
            </a:r>
            <a:r>
              <a:rPr lang="en-US" b="1" dirty="0"/>
              <a:t> Try : No-Cloning Extraction</a:t>
            </a:r>
            <a:endParaRPr lang="en-IL" sz="2000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D2427A98-2DED-429C-85B7-9E1108EFB02E}"/>
                  </a:ext>
                </a:extLst>
              </p:cNvPr>
              <p:cNvSpPr/>
              <p:nvPr/>
            </p:nvSpPr>
            <p:spPr>
              <a:xfrm>
                <a:off x="2447977" y="6130925"/>
                <a:ext cx="7304176" cy="56252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800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800" b="0" i="1" dirty="0" smtClean="0">
                        <a:latin typeface="Cambria Math" panose="02040503050406030204" pitchFamily="18" charset="0"/>
                      </a:rPr>
                      <m:t>  </m:t>
                    </m:r>
                    <m:r>
                      <a:rPr lang="en-US" sz="2800" i="1" dirty="0">
                        <a:latin typeface="Cambria Math" panose="02040503050406030204" pitchFamily="18" charset="0"/>
                      </a:rPr>
                      <m:t>𝑐</m:t>
                    </m:r>
                    <m:sSub>
                      <m:sSubPr>
                        <m:ctrlPr>
                          <a:rPr lang="en-US" sz="2800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 dirty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en-US" sz="2800" i="1" dirty="0">
                            <a:latin typeface="Cambria Math" panose="02040503050406030204" pitchFamily="18" charset="0"/>
                          </a:rPr>
                          <m:t>𝑠</m:t>
                        </m:r>
                      </m:sub>
                    </m:sSub>
                    <m:r>
                      <a:rPr lang="en-US" sz="2800" b="0" i="1" dirty="0" smtClean="0">
                        <a:latin typeface="Cambria Math" panose="02040503050406030204" pitchFamily="18" charset="0"/>
                      </a:rPr>
                      <m:t>  </m:t>
                    </m:r>
                    <m:r>
                      <a:rPr lang="en-US" sz="2800" i="1" dirty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800" b="0" i="1" dirty="0" smtClean="0">
                        <a:latin typeface="Cambria Math" panose="02040503050406030204" pitchFamily="18" charset="0"/>
                      </a:rPr>
                      <m:t>  </m:t>
                    </m:r>
                    <m:r>
                      <a:rPr lang="en-US" sz="2800" i="1" dirty="0">
                        <a:latin typeface="Cambria Math" panose="02040503050406030204" pitchFamily="18" charset="0"/>
                      </a:rPr>
                      <m:t>𝑐</m:t>
                    </m:r>
                    <m:sSub>
                      <m:sSubPr>
                        <m:ctrlPr>
                          <a:rPr lang="en-US" sz="2800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 dirty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sSub>
                          <m:sSubPr>
                            <m:ctrlPr>
                              <a:rPr lang="en-US" sz="2800" i="1" dirty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b="0" i="1" dirty="0" smtClean="0">
                                <a:latin typeface="Cambria Math" panose="02040503050406030204" pitchFamily="18" charset="0"/>
                              </a:rPr>
                              <m:t>|</m:t>
                            </m:r>
                            <m:r>
                              <a:rPr lang="en-US" sz="2800" i="1" dirty="0">
                                <a:latin typeface="Cambria Math" panose="02040503050406030204" pitchFamily="18" charset="0"/>
                              </a:rPr>
                              <m:t>𝜓</m:t>
                            </m:r>
                          </m:e>
                          <m:sub>
                            <m:r>
                              <a:rPr lang="en-US" sz="2800" i="1" dirty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US" sz="2800" b="0" i="1" dirty="0" smtClean="0">
                            <a:latin typeface="Cambria Math" panose="02040503050406030204" pitchFamily="18" charset="0"/>
                          </a:rPr>
                          <m:t>⟩  </m:t>
                        </m:r>
                      </m:sub>
                    </m:sSub>
                    <m:r>
                      <a:rPr lang="en-US" sz="2800" i="1" dirty="0">
                        <a:latin typeface="Cambria Math" panose="02040503050406030204" pitchFamily="18" charset="0"/>
                      </a:rPr>
                      <m:t>)←</m:t>
                    </m:r>
                  </m:oMath>
                </a14:m>
                <a:r>
                  <a:rPr lang="en-US" sz="2800" dirty="0"/>
                  <a:t>Q</a:t>
                </a:r>
                <a:r>
                  <a:rPr lang="en-US" sz="2800" dirty="0" err="1"/>
                  <a:t>HE.Eval</a:t>
                </a:r>
                <a:r>
                  <a:rPr lang="en-US" sz="2800" dirty="0"/>
                  <a:t>(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𝑆𝑒</m:t>
                    </m:r>
                    <m:sSup>
                      <m:sSup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</m:oMath>
                </a14:m>
                <a:r>
                  <a:rPr lang="en-US" sz="2800" dirty="0"/>
                  <a:t>, (</a:t>
                </a:r>
                <a14:m>
                  <m:oMath xmlns:m="http://schemas.openxmlformats.org/officeDocument/2006/math">
                    <m:r>
                      <a:rPr lang="en-US" sz="2800" i="1" dirty="0">
                        <a:latin typeface="Cambria Math" panose="02040503050406030204" pitchFamily="18" charset="0"/>
                      </a:rPr>
                      <m:t>𝑐</m:t>
                    </m:r>
                    <m:sSub>
                      <m:sSubPr>
                        <m:ctrlPr>
                          <a:rPr lang="en-US" sz="2800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 dirty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en-US" sz="2800" i="1" dirty="0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</m:oMath>
                </a14:m>
                <a:r>
                  <a:rPr lang="en-US" sz="2800" dirty="0"/>
                  <a:t>, </a:t>
                </a:r>
                <a14:m>
                  <m:oMath xmlns:m="http://schemas.openxmlformats.org/officeDocument/2006/math">
                    <m:r>
                      <a:rPr lang="en-US" sz="2800" i="1" dirty="0">
                        <a:latin typeface="Cambria Math" panose="02040503050406030204" pitchFamily="18" charset="0"/>
                      </a:rPr>
                      <m:t>𝑐</m:t>
                    </m:r>
                    <m:sSub>
                      <m:sSubPr>
                        <m:ctrlPr>
                          <a:rPr lang="en-US" sz="2800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 dirty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en-US" sz="2800" b="0" i="1" dirty="0" smtClean="0">
                            <a:latin typeface="Cambria Math" panose="02040503050406030204" pitchFamily="18" charset="0"/>
                          </a:rPr>
                          <m:t>|</m:t>
                        </m:r>
                        <m:sSub>
                          <m:sSubPr>
                            <m:ctrlPr>
                              <a:rPr lang="en-US" sz="2800" i="1" dirty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i="1" dirty="0">
                                <a:latin typeface="Cambria Math" panose="02040503050406030204" pitchFamily="18" charset="0"/>
                              </a:rPr>
                              <m:t>𝜓</m:t>
                            </m:r>
                          </m:e>
                          <m:sub>
                            <m:r>
                              <a:rPr lang="en-US" sz="2800" i="1" dirty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sz="2800" b="0" i="1" dirty="0" smtClean="0">
                            <a:latin typeface="Cambria Math" panose="02040503050406030204" pitchFamily="18" charset="0"/>
                          </a:rPr>
                          <m:t>⟩</m:t>
                        </m:r>
                      </m:sub>
                    </m:sSub>
                  </m:oMath>
                </a14:m>
                <a:r>
                  <a:rPr lang="en-US" sz="2800" dirty="0"/>
                  <a:t>) )</a:t>
                </a:r>
                <a:endParaRPr lang="en-IL" sz="2800" dirty="0"/>
              </a:p>
            </p:txBody>
          </p:sp>
        </mc:Choice>
        <mc:Fallback xmlns=""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D2427A98-2DED-429C-85B7-9E1108EFB02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47977" y="6130925"/>
                <a:ext cx="7304176" cy="562526"/>
              </a:xfrm>
              <a:prstGeom prst="rect">
                <a:avLst/>
              </a:prstGeom>
              <a:blipFill>
                <a:blip r:embed="rId7"/>
                <a:stretch>
                  <a:fillRect t="-10870" b="-23913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Arrow: Down 13">
            <a:extLst>
              <a:ext uri="{FF2B5EF4-FFF2-40B4-BE49-F238E27FC236}">
                <a16:creationId xmlns:a16="http://schemas.microsoft.com/office/drawing/2014/main" id="{51B283E5-771D-4B39-A51C-041485698433}"/>
              </a:ext>
            </a:extLst>
          </p:cNvPr>
          <p:cNvSpPr/>
          <p:nvPr/>
        </p:nvSpPr>
        <p:spPr>
          <a:xfrm rot="16200000">
            <a:off x="5526332" y="1945145"/>
            <a:ext cx="220371" cy="4758661"/>
          </a:xfrm>
          <a:prstGeom prst="downArrow">
            <a:avLst>
              <a:gd name="adj1" fmla="val 19703"/>
              <a:gd name="adj2" fmla="val 61723"/>
            </a:avLst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p:sp>
        <p:nvSpPr>
          <p:cNvPr id="17" name="Arrow: Down 16">
            <a:extLst>
              <a:ext uri="{FF2B5EF4-FFF2-40B4-BE49-F238E27FC236}">
                <a16:creationId xmlns:a16="http://schemas.microsoft.com/office/drawing/2014/main" id="{91D0892D-99F2-4CE4-8A9A-475D62956CA2}"/>
              </a:ext>
            </a:extLst>
          </p:cNvPr>
          <p:cNvSpPr/>
          <p:nvPr/>
        </p:nvSpPr>
        <p:spPr>
          <a:xfrm rot="5400000">
            <a:off x="5518975" y="2567616"/>
            <a:ext cx="213582" cy="4780160"/>
          </a:xfrm>
          <a:prstGeom prst="downArrow">
            <a:avLst>
              <a:gd name="adj1" fmla="val 19703"/>
              <a:gd name="adj2" fmla="val 61723"/>
            </a:avLst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32EF601C-CA49-4692-9B3A-7430C11870FF}"/>
                  </a:ext>
                </a:extLst>
              </p:cNvPr>
              <p:cNvSpPr txBox="1"/>
              <p:nvPr/>
            </p:nvSpPr>
            <p:spPr>
              <a:xfrm>
                <a:off x="4016952" y="3825233"/>
                <a:ext cx="3541651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𝑡</m:t>
                      </m:r>
                    </m:oMath>
                  </m:oMathPara>
                </a14:m>
                <a:endParaRPr lang="en-US" sz="2800" b="0" dirty="0"/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32EF601C-CA49-4692-9B3A-7430C11870F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16952" y="3825233"/>
                <a:ext cx="3541651" cy="523220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D44B1907-6B09-447D-B880-8429DEBC5C8E}"/>
                  </a:ext>
                </a:extLst>
              </p:cNvPr>
              <p:cNvSpPr txBox="1"/>
              <p:nvPr/>
            </p:nvSpPr>
            <p:spPr>
              <a:xfrm>
                <a:off x="4082259" y="4434661"/>
                <a:ext cx="3411035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𝑠</m:t>
                      </m:r>
                    </m:oMath>
                  </m:oMathPara>
                </a14:m>
                <a:endParaRPr lang="en-US" sz="2800" b="0" dirty="0"/>
              </a:p>
            </p:txBody>
          </p:sp>
        </mc:Choice>
        <mc:Fallback xmlns="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D44B1907-6B09-447D-B880-8429DEBC5C8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82259" y="4434661"/>
                <a:ext cx="3411035" cy="523220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FCBE74EC-5C16-4580-AA54-D3145522D25F}"/>
              </a:ext>
            </a:extLst>
          </p:cNvPr>
          <p:cNvCxnSpPr>
            <a:cxnSpLocks/>
          </p:cNvCxnSpPr>
          <p:nvPr/>
        </p:nvCxnSpPr>
        <p:spPr>
          <a:xfrm>
            <a:off x="3272539" y="5238188"/>
            <a:ext cx="6733325" cy="0"/>
          </a:xfrm>
          <a:prstGeom prst="line">
            <a:avLst/>
          </a:prstGeom>
          <a:ln w="38100">
            <a:solidFill>
              <a:schemeClr val="accent1"/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Rectangle 23">
                <a:extLst>
                  <a:ext uri="{FF2B5EF4-FFF2-40B4-BE49-F238E27FC236}">
                    <a16:creationId xmlns:a16="http://schemas.microsoft.com/office/drawing/2014/main" id="{EC628DE8-115E-446C-9295-039BF51C2757}"/>
                  </a:ext>
                </a:extLst>
              </p:cNvPr>
              <p:cNvSpPr/>
              <p:nvPr/>
            </p:nvSpPr>
            <p:spPr>
              <a:xfrm>
                <a:off x="10005864" y="4896779"/>
                <a:ext cx="1516844" cy="640775"/>
              </a:xfrm>
              <a:prstGeom prst="rect">
                <a:avLst/>
              </a:prstGeom>
              <a:ln>
                <a:solidFill>
                  <a:schemeClr val="accent1"/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sz="2000" dirty="0"/>
                  <a:t>Inner state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|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𝜓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⟩</m:t>
                    </m:r>
                  </m:oMath>
                </a14:m>
                <a:endParaRPr lang="en-IL" sz="2000" dirty="0"/>
              </a:p>
            </p:txBody>
          </p:sp>
        </mc:Choice>
        <mc:Fallback xmlns="">
          <p:sp>
            <p:nvSpPr>
              <p:cNvPr id="24" name="Rectangle 23">
                <a:extLst>
                  <a:ext uri="{FF2B5EF4-FFF2-40B4-BE49-F238E27FC236}">
                    <a16:creationId xmlns:a16="http://schemas.microsoft.com/office/drawing/2014/main" id="{EC628DE8-115E-446C-9295-039BF51C275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05864" y="4896779"/>
                <a:ext cx="1516844" cy="640775"/>
              </a:xfrm>
              <a:prstGeom prst="rect">
                <a:avLst/>
              </a:prstGeom>
              <a:blipFill>
                <a:blip r:embed="rId10"/>
                <a:stretch>
                  <a:fillRect t="-8411" r="-398" b="-13084"/>
                </a:stretch>
              </a:blipFill>
              <a:ln>
                <a:solidFill>
                  <a:schemeClr val="accent1"/>
                </a:solidFill>
              </a:ln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8" name="Rectangle: Rounded Corners 27">
            <a:extLst>
              <a:ext uri="{FF2B5EF4-FFF2-40B4-BE49-F238E27FC236}">
                <a16:creationId xmlns:a16="http://schemas.microsoft.com/office/drawing/2014/main" id="{3451F80E-D809-4D9C-9F0C-CD83D83C171F}"/>
              </a:ext>
            </a:extLst>
          </p:cNvPr>
          <p:cNvSpPr/>
          <p:nvPr/>
        </p:nvSpPr>
        <p:spPr>
          <a:xfrm>
            <a:off x="2772299" y="6170401"/>
            <a:ext cx="585581" cy="535988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4EC1CC98-A339-47F2-9A10-EAC9CBB9643C}"/>
                  </a:ext>
                </a:extLst>
              </p:cNvPr>
              <p:cNvSpPr txBox="1"/>
              <p:nvPr/>
            </p:nvSpPr>
            <p:spPr>
              <a:xfrm>
                <a:off x="1759602" y="2265830"/>
                <a:ext cx="1200340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0" i="1" dirty="0" smtClean="0">
                          <a:solidFill>
                            <a:schemeClr val="accent6"/>
                          </a:solidFill>
                          <a:latin typeface="Cambria Math" panose="02040503050406030204" pitchFamily="18" charset="0"/>
                        </a:rPr>
                        <m:t>𝐸𝑥𝑡</m:t>
                      </m:r>
                    </m:oMath>
                  </m:oMathPara>
                </a14:m>
                <a:endParaRPr lang="en-IL" sz="4400" dirty="0">
                  <a:solidFill>
                    <a:schemeClr val="accent6"/>
                  </a:solidFill>
                </a:endParaRPr>
              </a:p>
            </p:txBody>
          </p:sp>
        </mc:Choice>
        <mc:Fallback xmlns="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4EC1CC98-A339-47F2-9A10-EAC9CBB9643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59602" y="2265830"/>
                <a:ext cx="1200340" cy="769441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5" name="Rectangle: Rounded Corners 24">
            <a:extLst>
              <a:ext uri="{FF2B5EF4-FFF2-40B4-BE49-F238E27FC236}">
                <a16:creationId xmlns:a16="http://schemas.microsoft.com/office/drawing/2014/main" id="{2461A3A9-0C7D-4427-A9D8-0FC4B05EE851}"/>
              </a:ext>
            </a:extLst>
          </p:cNvPr>
          <p:cNvSpPr/>
          <p:nvPr/>
        </p:nvSpPr>
        <p:spPr>
          <a:xfrm>
            <a:off x="2889058" y="3725636"/>
            <a:ext cx="8923714" cy="1994679"/>
          </a:xfrm>
          <a:prstGeom prst="roundRect">
            <a:avLst/>
          </a:prstGeom>
          <a:solidFill>
            <a:schemeClr val="accent2">
              <a:alpha val="27059"/>
            </a:schemeClr>
          </a:solidFill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B2DD820D-9512-4DDE-912A-DB2948D7C5B0}"/>
              </a:ext>
            </a:extLst>
          </p:cNvPr>
          <p:cNvSpPr/>
          <p:nvPr/>
        </p:nvSpPr>
        <p:spPr>
          <a:xfrm>
            <a:off x="5437738" y="4401657"/>
            <a:ext cx="700075" cy="642635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</p:spTree>
    <p:extLst>
      <p:ext uri="{BB962C8B-B14F-4D97-AF65-F5344CB8AC3E}">
        <p14:creationId xmlns:p14="http://schemas.microsoft.com/office/powerpoint/2010/main" val="3508315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  <p:bldP spid="19" grpId="0" animBg="1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itle 1">
            <a:extLst>
              <a:ext uri="{FF2B5EF4-FFF2-40B4-BE49-F238E27FC236}">
                <a16:creationId xmlns:a16="http://schemas.microsoft.com/office/drawing/2014/main" id="{BA99B1C4-9B8D-4540-9B68-8FC4F34F68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 b="1" dirty="0"/>
              <a:t>1</a:t>
            </a:r>
            <a:r>
              <a:rPr lang="en-US" b="1" baseline="30000" dirty="0"/>
              <a:t>st</a:t>
            </a:r>
            <a:r>
              <a:rPr lang="en-US" b="1" dirty="0"/>
              <a:t> Try : No-Cloning Extraction</a:t>
            </a:r>
            <a:endParaRPr lang="en-IL" sz="2000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3DFB1698-E340-439A-9CEF-D3B8AB13F4D5}"/>
                  </a:ext>
                </a:extLst>
              </p:cNvPr>
              <p:cNvSpPr/>
              <p:nvPr/>
            </p:nvSpPr>
            <p:spPr>
              <a:xfrm>
                <a:off x="838200" y="3900926"/>
                <a:ext cx="5961502" cy="71577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3600" dirty="0">
                    <a:solidFill>
                      <a:prstClr val="black"/>
                    </a:solidFill>
                  </a:rPr>
                  <a:t>2.  </a:t>
                </a:r>
                <a14:m>
                  <m:oMath xmlns:m="http://schemas.openxmlformats.org/officeDocument/2006/math">
                    <m:r>
                      <a:rPr lang="en-US" sz="36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|</m:t>
                    </m:r>
                    <m:sSub>
                      <m:sSubPr>
                        <m:ctrlPr>
                          <a:rPr lang="en-US" sz="3600" b="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600" b="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𝜓</m:t>
                        </m:r>
                      </m:e>
                      <m:sub>
                        <m:r>
                          <a:rPr lang="en-US" sz="3600" b="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sz="3600" b="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⟩</m:t>
                    </m:r>
                    <m:r>
                      <a:rPr lang="en-US" sz="3600" i="1" dirty="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←</m:t>
                    </m:r>
                  </m:oMath>
                </a14:m>
                <a:r>
                  <a:rPr lang="en-US" sz="3600" dirty="0">
                    <a:solidFill>
                      <a:prstClr val="black"/>
                    </a:solidFill>
                  </a:rPr>
                  <a:t>Q</a:t>
                </a:r>
                <a:r>
                  <a:rPr lang="en-US" sz="3600" dirty="0" err="1">
                    <a:solidFill>
                      <a:prstClr val="black"/>
                    </a:solidFill>
                  </a:rPr>
                  <a:t>HE.Dec</a:t>
                </a:r>
                <a:r>
                  <a:rPr lang="en-US" sz="3600" dirty="0">
                    <a:solidFill>
                      <a:prstClr val="black"/>
                    </a:solidFill>
                  </a:rPr>
                  <a:t>(</a:t>
                </a:r>
                <a:r>
                  <a:rPr lang="en-US" sz="3600" dirty="0" err="1">
                    <a:solidFill>
                      <a:prstClr val="black"/>
                    </a:solidFill>
                  </a:rPr>
                  <a:t>sk</a:t>
                </a:r>
                <a:r>
                  <a:rPr lang="en-US" sz="3600" dirty="0">
                    <a:solidFill>
                      <a:prstClr val="black"/>
                    </a:solidFill>
                  </a:rPr>
                  <a:t>, </a:t>
                </a:r>
                <a14:m>
                  <m:oMath xmlns:m="http://schemas.openxmlformats.org/officeDocument/2006/math">
                    <m:r>
                      <a:rPr lang="en-US" sz="3600" i="1" dirty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𝑐</m:t>
                    </m:r>
                    <m:sSub>
                      <m:sSubPr>
                        <m:ctrlPr>
                          <a:rPr lang="en-US" sz="3600" i="1" dirty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600" i="1" dirty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en-US" sz="3600" b="0" i="1" dirty="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|</m:t>
                        </m:r>
                        <m:sSub>
                          <m:sSubPr>
                            <m:ctrlPr>
                              <a:rPr lang="en-US" sz="3600" b="0" i="1" dirty="0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600" b="0" i="1" dirty="0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𝜓</m:t>
                            </m:r>
                          </m:e>
                          <m:sub>
                            <m:r>
                              <a:rPr lang="en-US" sz="3600" b="0" i="1" dirty="0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US" sz="3600" b="0" i="1" dirty="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⟩</m:t>
                        </m:r>
                      </m:sub>
                    </m:sSub>
                  </m:oMath>
                </a14:m>
                <a:r>
                  <a:rPr lang="en-US" sz="3600" dirty="0">
                    <a:solidFill>
                      <a:prstClr val="black"/>
                    </a:solidFill>
                  </a:rPr>
                  <a:t>) </a:t>
                </a:r>
                <a:endParaRPr lang="en-IL" dirty="0"/>
              </a:p>
            </p:txBody>
          </p:sp>
        </mc:Choice>
        <mc:Fallback xmlns="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3DFB1698-E340-439A-9CEF-D3B8AB13F4D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3900926"/>
                <a:ext cx="5961502" cy="715773"/>
              </a:xfrm>
              <a:prstGeom prst="rect">
                <a:avLst/>
              </a:prstGeom>
              <a:blipFill>
                <a:blip r:embed="rId3"/>
                <a:stretch>
                  <a:fillRect l="-3173" t="-12821" r="-307" b="-23077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55B731D3-0839-47C9-B54A-1022EB34F168}"/>
                  </a:ext>
                </a:extLst>
              </p:cNvPr>
              <p:cNvSpPr/>
              <p:nvPr/>
            </p:nvSpPr>
            <p:spPr>
              <a:xfrm>
                <a:off x="838200" y="1965997"/>
                <a:ext cx="4379204" cy="66678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3600" dirty="0">
                    <a:solidFill>
                      <a:schemeClr val="tx1"/>
                    </a:solidFill>
                  </a:rPr>
                  <a:t>1.  (</a:t>
                </a:r>
                <a14:m>
                  <m:oMath xmlns:m="http://schemas.openxmlformats.org/officeDocument/2006/math">
                    <m:r>
                      <a:rPr lang="en-US" sz="36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r>
                  <a:rPr lang="en-US" sz="3600" dirty="0">
                    <a:solidFill>
                      <a:schemeClr val="tx1"/>
                    </a:solidFill>
                  </a:rPr>
                  <a:t>, </a:t>
                </a:r>
                <a:r>
                  <a:rPr lang="en-US" sz="3600" dirty="0" err="1">
                    <a:solidFill>
                      <a:schemeClr val="tx1"/>
                    </a:solidFill>
                  </a:rPr>
                  <a:t>sk</a:t>
                </a:r>
                <a:r>
                  <a:rPr lang="en-US" sz="3600" dirty="0">
                    <a:solidFill>
                      <a:schemeClr val="tx1"/>
                    </a:solidFill>
                  </a:rPr>
                  <a:t>) = </a:t>
                </a:r>
                <a14:m>
                  <m:oMath xmlns:m="http://schemas.openxmlformats.org/officeDocument/2006/math">
                    <m:acc>
                      <m:accPr>
                        <m:chr m:val="̃"/>
                        <m:ctrlPr>
                          <a:rPr lang="en-US" sz="36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36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𝐶𝐶</m:t>
                        </m:r>
                      </m:e>
                    </m:acc>
                  </m:oMath>
                </a14:m>
                <a:r>
                  <a:rPr lang="en-US" sz="3600" dirty="0">
                    <a:solidFill>
                      <a:schemeClr val="tx1"/>
                    </a:solidFill>
                  </a:rPr>
                  <a:t>(</a:t>
                </a:r>
                <a14:m>
                  <m:oMath xmlns:m="http://schemas.openxmlformats.org/officeDocument/2006/math">
                    <m:r>
                      <a:rPr lang="en-US" sz="3600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𝑐</m:t>
                    </m:r>
                    <m:sSub>
                      <m:sSubPr>
                        <m:ctrlPr>
                          <a:rPr lang="en-US" sz="36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6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en-US" sz="36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𝑠</m:t>
                        </m:r>
                      </m:sub>
                    </m:sSub>
                  </m:oMath>
                </a14:m>
                <a:r>
                  <a:rPr lang="en-US" sz="3600" dirty="0">
                    <a:solidFill>
                      <a:schemeClr val="tx1"/>
                    </a:solidFill>
                  </a:rPr>
                  <a:t>) </a:t>
                </a:r>
                <a:endParaRPr lang="en-IL" sz="36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55B731D3-0839-47C9-B54A-1022EB34F16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1965997"/>
                <a:ext cx="4379204" cy="666786"/>
              </a:xfrm>
              <a:prstGeom prst="rect">
                <a:avLst/>
              </a:prstGeom>
              <a:blipFill>
                <a:blip r:embed="rId4"/>
                <a:stretch>
                  <a:fillRect l="-4318" t="-11009" b="-34862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Rectangle 28">
                <a:extLst>
                  <a:ext uri="{FF2B5EF4-FFF2-40B4-BE49-F238E27FC236}">
                    <a16:creationId xmlns:a16="http://schemas.microsoft.com/office/drawing/2014/main" id="{0F6682A7-A6DE-4061-8512-9413F575D95C}"/>
                  </a:ext>
                </a:extLst>
              </p:cNvPr>
              <p:cNvSpPr/>
              <p:nvPr/>
            </p:nvSpPr>
            <p:spPr>
              <a:xfrm>
                <a:off x="838200" y="2943689"/>
                <a:ext cx="10121900" cy="64633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3600" dirty="0"/>
                  <a:t>     </a:t>
                </a:r>
                <a:r>
                  <a:rPr lang="en-US" sz="3600" dirty="0">
                    <a:solidFill>
                      <a:schemeClr val="tx1"/>
                    </a:solidFill>
                  </a:rPr>
                  <a:t> Recall, inner state </a:t>
                </a:r>
                <a14:m>
                  <m:oMath xmlns:m="http://schemas.openxmlformats.org/officeDocument/2006/math">
                    <m:r>
                      <a:rPr lang="en-US" sz="3600" i="1" dirty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|</m:t>
                    </m:r>
                    <m:sSub>
                      <m:sSubPr>
                        <m:ctrlPr>
                          <a:rPr lang="en-US" sz="3600" i="1" dirty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600" i="1" dirty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𝜓</m:t>
                        </m:r>
                      </m:e>
                      <m:sub>
                        <m:r>
                          <a:rPr lang="en-US" sz="3600" i="1" dirty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sz="3600" i="1" dirty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⟩</m:t>
                    </m:r>
                  </m:oMath>
                </a14:m>
                <a:r>
                  <a:rPr lang="en-US" sz="3600" dirty="0">
                    <a:solidFill>
                      <a:schemeClr val="tx1"/>
                    </a:solidFill>
                  </a:rPr>
                  <a:t> still under encryption.</a:t>
                </a:r>
                <a:endParaRPr lang="en-IL" sz="36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9" name="Rectangle 28">
                <a:extLst>
                  <a:ext uri="{FF2B5EF4-FFF2-40B4-BE49-F238E27FC236}">
                    <a16:creationId xmlns:a16="http://schemas.microsoft.com/office/drawing/2014/main" id="{0F6682A7-A6DE-4061-8512-9413F575D95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2943689"/>
                <a:ext cx="10121900" cy="646331"/>
              </a:xfrm>
              <a:prstGeom prst="rect">
                <a:avLst/>
              </a:prstGeom>
              <a:blipFill>
                <a:blip r:embed="rId5"/>
                <a:stretch>
                  <a:fillRect t="-15094" b="-34906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0" name="Rectangle 29">
            <a:extLst>
              <a:ext uri="{FF2B5EF4-FFF2-40B4-BE49-F238E27FC236}">
                <a16:creationId xmlns:a16="http://schemas.microsoft.com/office/drawing/2014/main" id="{AFE7F9A5-834C-472F-BF3D-B852955274DB}"/>
              </a:ext>
            </a:extLst>
          </p:cNvPr>
          <p:cNvSpPr/>
          <p:nvPr/>
        </p:nvSpPr>
        <p:spPr>
          <a:xfrm>
            <a:off x="1035050" y="5204289"/>
            <a:ext cx="101219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dirty="0"/>
              <a:t>Done?</a:t>
            </a:r>
            <a:endParaRPr lang="en-IL" sz="36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15274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30" grpId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42F8D671-EF3E-453B-8882-5AC135A897FB}"/>
                  </a:ext>
                </a:extLst>
              </p:cNvPr>
              <p:cNvSpPr txBox="1"/>
              <p:nvPr/>
            </p:nvSpPr>
            <p:spPr>
              <a:xfrm>
                <a:off x="943303" y="1690688"/>
                <a:ext cx="10410497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b="1" dirty="0"/>
                  <a:t>Problem:</a:t>
                </a:r>
                <a:r>
                  <a:rPr lang="en-US" sz="3200" dirty="0"/>
                  <a:t>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𝑆𝑒</m:t>
                    </m:r>
                    <m:sSup>
                      <m:sSupPr>
                        <m:ctrlPr>
                          <a:rPr lang="en-US" sz="32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2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US" sz="32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</m:oMath>
                </a14:m>
                <a:r>
                  <a:rPr lang="en-US" sz="3200" dirty="0"/>
                  <a:t> view is easy to distinguish from real.</a:t>
                </a: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42F8D671-EF3E-453B-8882-5AC135A897F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3303" y="1690688"/>
                <a:ext cx="10410497" cy="584775"/>
              </a:xfrm>
              <a:prstGeom prst="rect">
                <a:avLst/>
              </a:prstGeom>
              <a:blipFill>
                <a:blip r:embed="rId3"/>
                <a:stretch>
                  <a:fillRect l="-1522" t="-12500" b="-34375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Title 1">
            <a:extLst>
              <a:ext uri="{FF2B5EF4-FFF2-40B4-BE49-F238E27FC236}">
                <a16:creationId xmlns:a16="http://schemas.microsoft.com/office/drawing/2014/main" id="{C456A4E5-83F5-4A35-9E03-8A5639FEF7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 b="1" dirty="0"/>
              <a:t>1</a:t>
            </a:r>
            <a:r>
              <a:rPr lang="en-US" b="1" baseline="30000" dirty="0"/>
              <a:t>st</a:t>
            </a:r>
            <a:r>
              <a:rPr lang="en-US" b="1" dirty="0"/>
              <a:t> Try : No-Cloning Extraction</a:t>
            </a:r>
            <a:endParaRPr lang="en-IL" sz="2000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9B3B25E6-55A6-45FD-A62C-F7513F673C08}"/>
                  </a:ext>
                </a:extLst>
              </p:cNvPr>
              <p:cNvSpPr txBox="1"/>
              <p:nvPr/>
            </p:nvSpPr>
            <p:spPr>
              <a:xfrm>
                <a:off x="2848680" y="4275720"/>
                <a:ext cx="67212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⊥</m:t>
                      </m:r>
                    </m:oMath>
                  </m:oMathPara>
                </a14:m>
                <a:endParaRPr lang="en-US" sz="2800" b="0" dirty="0"/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9B3B25E6-55A6-45FD-A62C-F7513F673C0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48680" y="4275720"/>
                <a:ext cx="672120" cy="52322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99C3E8FD-0C17-4A85-B487-140A7D73F528}"/>
                  </a:ext>
                </a:extLst>
              </p:cNvPr>
              <p:cNvSpPr txBox="1"/>
              <p:nvPr/>
            </p:nvSpPr>
            <p:spPr>
              <a:xfrm>
                <a:off x="2190770" y="2710766"/>
                <a:ext cx="1987941" cy="53899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800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𝑝𝑘</m:t>
                    </m:r>
                    <m:r>
                      <a:rPr lang="en-US" sz="2800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,  </m:t>
                    </m:r>
                    <m:r>
                      <a:rPr lang="en-US" sz="2800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𝑐</m:t>
                    </m:r>
                    <m:sSub>
                      <m:sSubPr>
                        <m:ctrlPr>
                          <a:rPr lang="en-US" sz="28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en-US" sz="28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</m:oMath>
                </a14:m>
                <a:r>
                  <a:rPr lang="en-US" sz="2800" b="0" dirty="0">
                    <a:solidFill>
                      <a:schemeClr val="tx1"/>
                    </a:solidFill>
                  </a:rPr>
                  <a:t>,  </a:t>
                </a:r>
                <a14:m>
                  <m:oMath xmlns:m="http://schemas.openxmlformats.org/officeDocument/2006/math">
                    <m:acc>
                      <m:accPr>
                        <m:chr m:val="̃"/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𝐶𝐶</m:t>
                        </m:r>
                      </m:e>
                    </m:acc>
                  </m:oMath>
                </a14:m>
                <a:endParaRPr lang="en-US" sz="2800" b="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99C3E8FD-0C17-4A85-B487-140A7D73F52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90770" y="2710766"/>
                <a:ext cx="1987941" cy="538994"/>
              </a:xfrm>
              <a:prstGeom prst="rect">
                <a:avLst/>
              </a:prstGeom>
              <a:blipFill>
                <a:blip r:embed="rId5"/>
                <a:stretch>
                  <a:fillRect t="-7955" b="-32955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Arrow: Down 12">
            <a:extLst>
              <a:ext uri="{FF2B5EF4-FFF2-40B4-BE49-F238E27FC236}">
                <a16:creationId xmlns:a16="http://schemas.microsoft.com/office/drawing/2014/main" id="{198AE1DF-939A-4F56-8753-45A84B42D2EE}"/>
              </a:ext>
            </a:extLst>
          </p:cNvPr>
          <p:cNvSpPr/>
          <p:nvPr/>
        </p:nvSpPr>
        <p:spPr>
          <a:xfrm rot="5400000">
            <a:off x="3195990" y="2031477"/>
            <a:ext cx="220372" cy="2498437"/>
          </a:xfrm>
          <a:prstGeom prst="downArrow">
            <a:avLst>
              <a:gd name="adj1" fmla="val 19703"/>
              <a:gd name="adj2" fmla="val 61723"/>
            </a:avLst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p:sp>
        <p:nvSpPr>
          <p:cNvPr id="20" name="Arrow: Down 19">
            <a:extLst>
              <a:ext uri="{FF2B5EF4-FFF2-40B4-BE49-F238E27FC236}">
                <a16:creationId xmlns:a16="http://schemas.microsoft.com/office/drawing/2014/main" id="{E4597105-86FB-46FD-A9AD-90E41D02EC94}"/>
              </a:ext>
            </a:extLst>
          </p:cNvPr>
          <p:cNvSpPr/>
          <p:nvPr/>
        </p:nvSpPr>
        <p:spPr>
          <a:xfrm rot="16200000">
            <a:off x="2871442" y="2772105"/>
            <a:ext cx="220372" cy="2498437"/>
          </a:xfrm>
          <a:prstGeom prst="downArrow">
            <a:avLst>
              <a:gd name="adj1" fmla="val 19703"/>
              <a:gd name="adj2" fmla="val 61723"/>
            </a:avLst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id="{9431BD53-95EA-45AC-9C69-8AAD66EAFAD1}"/>
              </a:ext>
            </a:extLst>
          </p:cNvPr>
          <p:cNvSpPr/>
          <p:nvPr/>
        </p:nvSpPr>
        <p:spPr>
          <a:xfrm>
            <a:off x="518715" y="2581844"/>
            <a:ext cx="1497478" cy="2689261"/>
          </a:xfrm>
          <a:prstGeom prst="roundRect">
            <a:avLst/>
          </a:prstGeom>
          <a:ln w="5715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EA3A0DF1-8811-4DA5-A678-F0826419A363}"/>
                  </a:ext>
                </a:extLst>
              </p:cNvPr>
              <p:cNvSpPr txBox="1"/>
              <p:nvPr/>
            </p:nvSpPr>
            <p:spPr>
              <a:xfrm>
                <a:off x="791346" y="3135121"/>
                <a:ext cx="952215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solidFill>
                            <a:schemeClr val="accent6"/>
                          </a:solidFill>
                          <a:latin typeface="Cambria Math" panose="02040503050406030204" pitchFamily="18" charset="0"/>
                        </a:rPr>
                        <m:t>𝑅𝑒𝑐</m:t>
                      </m:r>
                    </m:oMath>
                  </m:oMathPara>
                </a14:m>
                <a:endParaRPr lang="en-US" sz="3200" dirty="0">
                  <a:solidFill>
                    <a:schemeClr val="accent6"/>
                  </a:solidFill>
                </a:endParaRPr>
              </a:p>
            </p:txBody>
          </p:sp>
        </mc:Choice>
        <mc:Fallback xmlns="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EA3A0DF1-8811-4DA5-A678-F0826419A36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1346" y="3135121"/>
                <a:ext cx="952215" cy="584775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" name="Arrow: Down 22">
            <a:extLst>
              <a:ext uri="{FF2B5EF4-FFF2-40B4-BE49-F238E27FC236}">
                <a16:creationId xmlns:a16="http://schemas.microsoft.com/office/drawing/2014/main" id="{BAD2163E-BC12-4F38-9EA7-2DC08EF80E8E}"/>
              </a:ext>
            </a:extLst>
          </p:cNvPr>
          <p:cNvSpPr/>
          <p:nvPr/>
        </p:nvSpPr>
        <p:spPr>
          <a:xfrm rot="5400000">
            <a:off x="3188458" y="3524194"/>
            <a:ext cx="220372" cy="2498437"/>
          </a:xfrm>
          <a:prstGeom prst="downArrow">
            <a:avLst>
              <a:gd name="adj1" fmla="val 19703"/>
              <a:gd name="adj2" fmla="val 61723"/>
            </a:avLst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p:sp>
        <p:nvSpPr>
          <p:cNvPr id="24" name="Rectangle: Rounded Corners 23">
            <a:extLst>
              <a:ext uri="{FF2B5EF4-FFF2-40B4-BE49-F238E27FC236}">
                <a16:creationId xmlns:a16="http://schemas.microsoft.com/office/drawing/2014/main" id="{C4DC7121-D8D2-4F7F-81F9-64152F337BC6}"/>
              </a:ext>
            </a:extLst>
          </p:cNvPr>
          <p:cNvSpPr/>
          <p:nvPr/>
        </p:nvSpPr>
        <p:spPr>
          <a:xfrm>
            <a:off x="4264080" y="2581844"/>
            <a:ext cx="1497478" cy="2689261"/>
          </a:xfrm>
          <a:prstGeom prst="roundRect">
            <a:avLst/>
          </a:prstGeom>
          <a:ln w="57150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715B9FAD-5F50-4ABE-B6A7-98F59D194235}"/>
                  </a:ext>
                </a:extLst>
              </p:cNvPr>
              <p:cNvSpPr txBox="1"/>
              <p:nvPr/>
            </p:nvSpPr>
            <p:spPr>
              <a:xfrm>
                <a:off x="4406643" y="3135121"/>
                <a:ext cx="1200340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3200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200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𝑆𝑒𝑛</m:t>
                          </m:r>
                        </m:e>
                        <m:sup>
                          <m:r>
                            <a:rPr lang="en-US" sz="3200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∗</m:t>
                          </m:r>
                        </m:sup>
                      </m:sSup>
                    </m:oMath>
                  </m:oMathPara>
                </a14:m>
                <a:endParaRPr lang="en-IL" sz="32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715B9FAD-5F50-4ABE-B6A7-98F59D19423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06643" y="3135121"/>
                <a:ext cx="1200340" cy="584775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9F2E4212-366C-48AA-B6B8-6AB911D70E17}"/>
                  </a:ext>
                </a:extLst>
              </p:cNvPr>
              <p:cNvSpPr txBox="1"/>
              <p:nvPr/>
            </p:nvSpPr>
            <p:spPr>
              <a:xfrm>
                <a:off x="2848680" y="3503834"/>
                <a:ext cx="67212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′</m:t>
                      </m:r>
                    </m:oMath>
                  </m:oMathPara>
                </a14:m>
                <a:endParaRPr lang="en-US" sz="2800" b="0" dirty="0"/>
              </a:p>
            </p:txBody>
          </p:sp>
        </mc:Choice>
        <mc:Fallback xmlns="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9F2E4212-366C-48AA-B6B8-6AB911D70E1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48680" y="3503834"/>
                <a:ext cx="672120" cy="523220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9A25897C-9E6B-4E07-90EB-098C5C90AA67}"/>
                  </a:ext>
                </a:extLst>
              </p:cNvPr>
              <p:cNvSpPr txBox="1"/>
              <p:nvPr/>
            </p:nvSpPr>
            <p:spPr>
              <a:xfrm>
                <a:off x="8865771" y="4275720"/>
                <a:ext cx="67212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𝑠</m:t>
                      </m:r>
                    </m:oMath>
                  </m:oMathPara>
                </a14:m>
                <a:endParaRPr lang="en-US" sz="2800" b="0" dirty="0"/>
              </a:p>
            </p:txBody>
          </p:sp>
        </mc:Choice>
        <mc:Fallback xmlns="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9A25897C-9E6B-4E07-90EB-098C5C90AA6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65771" y="4275720"/>
                <a:ext cx="672120" cy="523220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D3AC983B-00BA-4BEB-A66B-66A9159395F3}"/>
                  </a:ext>
                </a:extLst>
              </p:cNvPr>
              <p:cNvSpPr txBox="1"/>
              <p:nvPr/>
            </p:nvSpPr>
            <p:spPr>
              <a:xfrm>
                <a:off x="8207861" y="2710766"/>
                <a:ext cx="1987941" cy="53899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800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𝑝𝑘</m:t>
                    </m:r>
                    <m:r>
                      <a:rPr lang="en-US" sz="2800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,  </m:t>
                    </m:r>
                    <m:r>
                      <a:rPr lang="en-US" sz="2800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𝑐</m:t>
                    </m:r>
                    <m:sSub>
                      <m:sSubPr>
                        <m:ctrlPr>
                          <a:rPr lang="en-US" sz="28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en-US" sz="28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</m:oMath>
                </a14:m>
                <a:r>
                  <a:rPr lang="en-US" sz="2800" b="0" dirty="0">
                    <a:solidFill>
                      <a:schemeClr val="tx1"/>
                    </a:solidFill>
                  </a:rPr>
                  <a:t>,  </a:t>
                </a:r>
                <a14:m>
                  <m:oMath xmlns:m="http://schemas.openxmlformats.org/officeDocument/2006/math">
                    <m:acc>
                      <m:accPr>
                        <m:chr m:val="̃"/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𝐶𝐶</m:t>
                        </m:r>
                      </m:e>
                    </m:acc>
                  </m:oMath>
                </a14:m>
                <a:endParaRPr lang="en-US" sz="2800" b="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D3AC983B-00BA-4BEB-A66B-66A9159395F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07861" y="2710766"/>
                <a:ext cx="1987941" cy="538994"/>
              </a:xfrm>
              <a:prstGeom prst="rect">
                <a:avLst/>
              </a:prstGeom>
              <a:blipFill>
                <a:blip r:embed="rId10"/>
                <a:stretch>
                  <a:fillRect t="-7955" b="-32955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9" name="Arrow: Down 28">
            <a:extLst>
              <a:ext uri="{FF2B5EF4-FFF2-40B4-BE49-F238E27FC236}">
                <a16:creationId xmlns:a16="http://schemas.microsoft.com/office/drawing/2014/main" id="{DEA0AA6A-3903-4ECF-834F-576C60089AB3}"/>
              </a:ext>
            </a:extLst>
          </p:cNvPr>
          <p:cNvSpPr/>
          <p:nvPr/>
        </p:nvSpPr>
        <p:spPr>
          <a:xfrm rot="5400000">
            <a:off x="9213081" y="2031477"/>
            <a:ext cx="220372" cy="2498437"/>
          </a:xfrm>
          <a:prstGeom prst="downArrow">
            <a:avLst>
              <a:gd name="adj1" fmla="val 19703"/>
              <a:gd name="adj2" fmla="val 61723"/>
            </a:avLst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p:sp>
        <p:nvSpPr>
          <p:cNvPr id="30" name="Arrow: Down 29">
            <a:extLst>
              <a:ext uri="{FF2B5EF4-FFF2-40B4-BE49-F238E27FC236}">
                <a16:creationId xmlns:a16="http://schemas.microsoft.com/office/drawing/2014/main" id="{5C59AC2B-BD0D-4CFF-9BA9-6C580F2133C8}"/>
              </a:ext>
            </a:extLst>
          </p:cNvPr>
          <p:cNvSpPr/>
          <p:nvPr/>
        </p:nvSpPr>
        <p:spPr>
          <a:xfrm rot="16200000">
            <a:off x="8888533" y="2772105"/>
            <a:ext cx="220372" cy="2498437"/>
          </a:xfrm>
          <a:prstGeom prst="downArrow">
            <a:avLst>
              <a:gd name="adj1" fmla="val 19703"/>
              <a:gd name="adj2" fmla="val 61723"/>
            </a:avLst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p:sp>
        <p:nvSpPr>
          <p:cNvPr id="31" name="Rectangle: Rounded Corners 30">
            <a:extLst>
              <a:ext uri="{FF2B5EF4-FFF2-40B4-BE49-F238E27FC236}">
                <a16:creationId xmlns:a16="http://schemas.microsoft.com/office/drawing/2014/main" id="{5EB295A9-3830-4345-9256-B5FCB4F65669}"/>
              </a:ext>
            </a:extLst>
          </p:cNvPr>
          <p:cNvSpPr/>
          <p:nvPr/>
        </p:nvSpPr>
        <p:spPr>
          <a:xfrm>
            <a:off x="6535806" y="2581844"/>
            <a:ext cx="1497478" cy="2689261"/>
          </a:xfrm>
          <a:prstGeom prst="roundRect">
            <a:avLst/>
          </a:prstGeom>
          <a:ln w="5715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17477FB9-385D-4EA7-BB54-810212729FA0}"/>
                  </a:ext>
                </a:extLst>
              </p:cNvPr>
              <p:cNvSpPr txBox="1"/>
              <p:nvPr/>
            </p:nvSpPr>
            <p:spPr>
              <a:xfrm>
                <a:off x="6808437" y="3135121"/>
                <a:ext cx="952215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solidFill>
                            <a:schemeClr val="accent6"/>
                          </a:solidFill>
                          <a:latin typeface="Cambria Math" panose="02040503050406030204" pitchFamily="18" charset="0"/>
                        </a:rPr>
                        <m:t>𝐸𝑥𝑡</m:t>
                      </m:r>
                    </m:oMath>
                  </m:oMathPara>
                </a14:m>
                <a:endParaRPr lang="en-US" sz="3200" dirty="0">
                  <a:solidFill>
                    <a:schemeClr val="accent6"/>
                  </a:solidFill>
                </a:endParaRPr>
              </a:p>
            </p:txBody>
          </p:sp>
        </mc:Choice>
        <mc:Fallback xmlns="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17477FB9-385D-4EA7-BB54-810212729FA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08437" y="3135121"/>
                <a:ext cx="952215" cy="584775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3" name="Arrow: Down 32">
            <a:extLst>
              <a:ext uri="{FF2B5EF4-FFF2-40B4-BE49-F238E27FC236}">
                <a16:creationId xmlns:a16="http://schemas.microsoft.com/office/drawing/2014/main" id="{17701CEA-9956-4582-8079-C626B5FCFC2D}"/>
              </a:ext>
            </a:extLst>
          </p:cNvPr>
          <p:cNvSpPr/>
          <p:nvPr/>
        </p:nvSpPr>
        <p:spPr>
          <a:xfrm rot="5400000">
            <a:off x="9205549" y="3524194"/>
            <a:ext cx="220372" cy="2498437"/>
          </a:xfrm>
          <a:prstGeom prst="downArrow">
            <a:avLst>
              <a:gd name="adj1" fmla="val 19703"/>
              <a:gd name="adj2" fmla="val 61723"/>
            </a:avLst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p:sp>
        <p:nvSpPr>
          <p:cNvPr id="34" name="Rectangle: Rounded Corners 33">
            <a:extLst>
              <a:ext uri="{FF2B5EF4-FFF2-40B4-BE49-F238E27FC236}">
                <a16:creationId xmlns:a16="http://schemas.microsoft.com/office/drawing/2014/main" id="{AE70732E-9CFF-439A-B11F-B277E375C775}"/>
              </a:ext>
            </a:extLst>
          </p:cNvPr>
          <p:cNvSpPr/>
          <p:nvPr/>
        </p:nvSpPr>
        <p:spPr>
          <a:xfrm>
            <a:off x="10281171" y="2581844"/>
            <a:ext cx="1497478" cy="2689261"/>
          </a:xfrm>
          <a:prstGeom prst="roundRect">
            <a:avLst/>
          </a:prstGeom>
          <a:ln w="57150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F3A0DB6C-A306-4AA1-86D7-86274ADC29B0}"/>
                  </a:ext>
                </a:extLst>
              </p:cNvPr>
              <p:cNvSpPr txBox="1"/>
              <p:nvPr/>
            </p:nvSpPr>
            <p:spPr>
              <a:xfrm>
                <a:off x="10423734" y="3135121"/>
                <a:ext cx="1200340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3200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200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𝑆𝑒𝑛</m:t>
                          </m:r>
                        </m:e>
                        <m:sup>
                          <m:r>
                            <a:rPr lang="en-US" sz="3200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∗</m:t>
                          </m:r>
                        </m:sup>
                      </m:sSup>
                    </m:oMath>
                  </m:oMathPara>
                </a14:m>
                <a:endParaRPr lang="en-IL" sz="32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F3A0DB6C-A306-4AA1-86D7-86274ADC29B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423734" y="3135121"/>
                <a:ext cx="1200340" cy="584775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CEB73CB5-446E-4976-86C3-513909C705B4}"/>
                  </a:ext>
                </a:extLst>
              </p:cNvPr>
              <p:cNvSpPr txBox="1"/>
              <p:nvPr/>
            </p:nvSpPr>
            <p:spPr>
              <a:xfrm>
                <a:off x="8865771" y="3503834"/>
                <a:ext cx="67212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𝑡</m:t>
                      </m:r>
                    </m:oMath>
                  </m:oMathPara>
                </a14:m>
                <a:endParaRPr lang="en-US" sz="2800" b="0" dirty="0"/>
              </a:p>
            </p:txBody>
          </p:sp>
        </mc:Choice>
        <mc:Fallback xmlns=""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CEB73CB5-446E-4976-86C3-513909C705B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65771" y="3503834"/>
                <a:ext cx="672120" cy="523220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7" name="Rectangle: Rounded Corners 36">
            <a:extLst>
              <a:ext uri="{FF2B5EF4-FFF2-40B4-BE49-F238E27FC236}">
                <a16:creationId xmlns:a16="http://schemas.microsoft.com/office/drawing/2014/main" id="{184B7263-1F02-4D40-8DAA-F9572B079CB8}"/>
              </a:ext>
            </a:extLst>
          </p:cNvPr>
          <p:cNvSpPr/>
          <p:nvPr/>
        </p:nvSpPr>
        <p:spPr>
          <a:xfrm>
            <a:off x="7793885" y="3503834"/>
            <a:ext cx="2789752" cy="1606771"/>
          </a:xfrm>
          <a:prstGeom prst="roundRect">
            <a:avLst/>
          </a:prstGeom>
          <a:solidFill>
            <a:schemeClr val="accent2">
              <a:alpha val="27059"/>
            </a:schemeClr>
          </a:solidFill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D843D4FE-9B97-48B1-9640-9ACDBE56AD46}"/>
                  </a:ext>
                </a:extLst>
              </p:cNvPr>
              <p:cNvSpPr/>
              <p:nvPr/>
            </p:nvSpPr>
            <p:spPr>
              <a:xfrm>
                <a:off x="838200" y="5504382"/>
                <a:ext cx="9510683" cy="107721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3200" dirty="0"/>
                  <a:t>We shouldn’t let </a:t>
                </a:r>
                <a14:m>
                  <m:oMath xmlns:m="http://schemas.openxmlformats.org/officeDocument/2006/math">
                    <m:r>
                      <a:rPr lang="en-US" sz="32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𝑆𝑒</m:t>
                    </m:r>
                    <m:sSup>
                      <m:sSupPr>
                        <m:ctrlPr>
                          <a:rPr lang="en-US" sz="32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2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US" sz="32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</m:oMath>
                </a14:m>
                <a:r>
                  <a:rPr lang="en-US" sz="3200" dirty="0"/>
                  <a:t> know what was sent.</a:t>
                </a:r>
              </a:p>
              <a:p>
                <a:pPr marL="571500" indent="-571500">
                  <a:buFont typeface="Arial" panose="020B0604020202020204" pitchFamily="34" charset="0"/>
                  <a:buChar char="•"/>
                </a:pPr>
                <a:r>
                  <a:rPr lang="en-US" sz="3200" dirty="0"/>
                  <a:t>Use </a:t>
                </a:r>
                <a:r>
                  <a:rPr lang="en-US" sz="3200" b="1" dirty="0"/>
                  <a:t>two layers </a:t>
                </a:r>
                <a:r>
                  <a:rPr lang="en-US" sz="3200" dirty="0"/>
                  <a:t>of homomorphic encryption.   </a:t>
                </a:r>
              </a:p>
            </p:txBody>
          </p:sp>
        </mc:Choice>
        <mc:Fallback xmlns=""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D843D4FE-9B97-48B1-9640-9ACDBE56AD4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5504382"/>
                <a:ext cx="9510683" cy="1077218"/>
              </a:xfrm>
              <a:prstGeom prst="rect">
                <a:avLst/>
              </a:prstGeom>
              <a:blipFill>
                <a:blip r:embed="rId14"/>
                <a:stretch>
                  <a:fillRect l="-1667" t="-6780" b="-17514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386401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2" grpId="0"/>
      <p:bldP spid="13" grpId="0" animBg="1"/>
      <p:bldP spid="20" grpId="0" animBg="1"/>
      <p:bldP spid="21" grpId="0" animBg="1"/>
      <p:bldP spid="22" grpId="0"/>
      <p:bldP spid="23" grpId="0" animBg="1"/>
      <p:bldP spid="24" grpId="0" animBg="1"/>
      <p:bldP spid="25" grpId="0"/>
      <p:bldP spid="26" grpId="0"/>
      <p:bldP spid="27" grpId="0"/>
      <p:bldP spid="28" grpId="0"/>
      <p:bldP spid="29" grpId="0" animBg="1"/>
      <p:bldP spid="30" grpId="0" animBg="1"/>
      <p:bldP spid="31" grpId="0" animBg="1"/>
      <p:bldP spid="32" grpId="0"/>
      <p:bldP spid="33" grpId="0" animBg="1"/>
      <p:bldP spid="34" grpId="0" animBg="1"/>
      <p:bldP spid="35" grpId="0"/>
      <p:bldP spid="36" grpId="0"/>
      <p:bldP spid="37" grpId="0" animBg="1"/>
      <p:bldP spid="2" grpId="0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3FF0C346-EE42-4EC6-961F-020A9982FFCB}"/>
              </a:ext>
            </a:extLst>
          </p:cNvPr>
          <p:cNvSpPr txBox="1">
            <a:spLocks/>
          </p:cNvSpPr>
          <p:nvPr/>
        </p:nvSpPr>
        <p:spPr>
          <a:xfrm>
            <a:off x="658127" y="350874"/>
            <a:ext cx="1087574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/>
              <a:t>Tools: Circuit-Private FHE (SFE)</a:t>
            </a:r>
            <a:endParaRPr lang="en-IL" sz="2000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048586F2-2CE1-4012-A5A9-33DA0CB773C8}"/>
                  </a:ext>
                </a:extLst>
              </p:cNvPr>
              <p:cNvSpPr txBox="1"/>
              <p:nvPr/>
            </p:nvSpPr>
            <p:spPr>
              <a:xfrm>
                <a:off x="943303" y="1596098"/>
                <a:ext cx="10723180" cy="32316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571500" indent="-571500">
                  <a:buFont typeface="Arial" panose="020B0604020202020204" pitchFamily="34" charset="0"/>
                  <a:buChar char="•"/>
                </a:pPr>
                <a:r>
                  <a:rPr lang="en-US" sz="3600" dirty="0"/>
                  <a:t>(</a:t>
                </a:r>
                <a:r>
                  <a:rPr lang="en-US" sz="3600" dirty="0" err="1"/>
                  <a:t>SFE.Keygen</a:t>
                </a:r>
                <a:r>
                  <a:rPr lang="en-US" sz="3600" dirty="0"/>
                  <a:t>, </a:t>
                </a:r>
                <a:r>
                  <a:rPr lang="en-US" sz="3600" dirty="0" err="1"/>
                  <a:t>SFE.Enc</a:t>
                </a:r>
                <a:r>
                  <a:rPr lang="en-US" sz="3600" dirty="0"/>
                  <a:t>, </a:t>
                </a:r>
                <a:r>
                  <a:rPr lang="en-US" sz="3600" dirty="0" err="1"/>
                  <a:t>SFE.Dec</a:t>
                </a:r>
                <a:r>
                  <a:rPr lang="en-US" sz="3600" dirty="0"/>
                  <a:t>, </a:t>
                </a:r>
                <a:r>
                  <a:rPr lang="en-US" sz="3600" dirty="0" err="1"/>
                  <a:t>SFE.Eval</a:t>
                </a:r>
                <a:r>
                  <a:rPr lang="en-US" sz="3600" dirty="0"/>
                  <a:t>) : FHE + circuit privacy.</a:t>
                </a:r>
              </a:p>
              <a:p>
                <a:endParaRPr lang="en-US" sz="1200" dirty="0"/>
              </a:p>
              <a:p>
                <a:endParaRPr lang="en-US" sz="1200" dirty="0"/>
              </a:p>
              <a:p>
                <a:pPr marL="571500" indent="-571500">
                  <a:buFont typeface="Arial" panose="020B0604020202020204" pitchFamily="34" charset="0"/>
                  <a:buChar char="•"/>
                </a:pPr>
                <a:r>
                  <a:rPr lang="en-US" sz="3600" b="1" dirty="0"/>
                  <a:t>Circuit-Privacy</a:t>
                </a:r>
                <a:r>
                  <a:rPr lang="en-US" sz="3600" dirty="0"/>
                  <a:t>: </a:t>
                </a:r>
              </a:p>
              <a:p>
                <a:pPr lvl="1"/>
                <a:r>
                  <a:rPr lang="en-US" sz="3600" dirty="0"/>
                  <a:t>Ciphertext ct’</a:t>
                </a:r>
                <a14:m>
                  <m:oMath xmlns:m="http://schemas.openxmlformats.org/officeDocument/2006/math">
                    <m:r>
                      <a:rPr lang="en-US" sz="3600" i="1">
                        <a:latin typeface="Cambria Math" panose="02040503050406030204" pitchFamily="18" charset="0"/>
                      </a:rPr>
                      <m:t>← </m:t>
                    </m:r>
                  </m:oMath>
                </a14:m>
                <a:r>
                  <a:rPr lang="en-US" sz="3600" dirty="0"/>
                  <a:t>SFE</a:t>
                </a:r>
                <a:r>
                  <a:rPr lang="en-US" sz="3600" dirty="0" err="1"/>
                  <a:t>.Eval</a:t>
                </a:r>
                <a:r>
                  <a:rPr lang="en-US" sz="3600" dirty="0"/>
                  <a:t>(C, </a:t>
                </a:r>
                <a:r>
                  <a:rPr lang="en-US" sz="3600" dirty="0" err="1"/>
                  <a:t>ct</a:t>
                </a:r>
                <a:r>
                  <a:rPr lang="en-US" sz="3600" dirty="0"/>
                  <a:t>) hides the circuit C.</a:t>
                </a:r>
              </a:p>
              <a:p>
                <a:endParaRPr lang="en-US" sz="3600" dirty="0"/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048586F2-2CE1-4012-A5A9-33DA0CB773C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3303" y="1596098"/>
                <a:ext cx="10723180" cy="3231654"/>
              </a:xfrm>
              <a:prstGeom prst="rect">
                <a:avLst/>
              </a:prstGeom>
              <a:blipFill>
                <a:blip r:embed="rId3"/>
                <a:stretch>
                  <a:fillRect l="-1592" t="-3019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391199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2355BDC7-6360-422C-95EA-C0848071E638}"/>
              </a:ext>
            </a:extLst>
          </p:cNvPr>
          <p:cNvSpPr/>
          <p:nvPr/>
        </p:nvSpPr>
        <p:spPr>
          <a:xfrm>
            <a:off x="688685" y="1743232"/>
            <a:ext cx="1723613" cy="4072047"/>
          </a:xfrm>
          <a:prstGeom prst="roundRect">
            <a:avLst/>
          </a:prstGeom>
          <a:ln w="5715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05F5688A-1DFE-48A9-A921-72EE32EB2447}"/>
              </a:ext>
            </a:extLst>
          </p:cNvPr>
          <p:cNvSpPr/>
          <p:nvPr/>
        </p:nvSpPr>
        <p:spPr>
          <a:xfrm>
            <a:off x="7219260" y="1680170"/>
            <a:ext cx="1723612" cy="4135109"/>
          </a:xfrm>
          <a:prstGeom prst="roundRect">
            <a:avLst/>
          </a:prstGeom>
          <a:ln w="5715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7B2825C3-78E5-4160-AF5D-50C21BE16640}"/>
                  </a:ext>
                </a:extLst>
              </p:cNvPr>
              <p:cNvSpPr txBox="1"/>
              <p:nvPr/>
            </p:nvSpPr>
            <p:spPr>
              <a:xfrm>
                <a:off x="3978770" y="2078041"/>
                <a:ext cx="1987941" cy="53899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800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𝑝𝑘</m:t>
                    </m:r>
                    <m:r>
                      <a:rPr lang="en-US" sz="2800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,  </m:t>
                    </m:r>
                    <m:r>
                      <a:rPr lang="en-US" sz="2800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𝑐</m:t>
                    </m:r>
                    <m:sSub>
                      <m:sSubPr>
                        <m:ctrlPr>
                          <a:rPr lang="en-US" sz="28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en-US" sz="28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</m:oMath>
                </a14:m>
                <a:r>
                  <a:rPr lang="en-US" sz="2800" b="0" dirty="0">
                    <a:solidFill>
                      <a:schemeClr val="tx1"/>
                    </a:solidFill>
                  </a:rPr>
                  <a:t>,  </a:t>
                </a:r>
                <a14:m>
                  <m:oMath xmlns:m="http://schemas.openxmlformats.org/officeDocument/2006/math">
                    <m:acc>
                      <m:accPr>
                        <m:chr m:val="̃"/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𝐶𝐶</m:t>
                        </m:r>
                      </m:e>
                    </m:acc>
                  </m:oMath>
                </a14:m>
                <a:endParaRPr lang="en-US" sz="2800" b="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7B2825C3-78E5-4160-AF5D-50C21BE1664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78770" y="2078041"/>
                <a:ext cx="1987941" cy="538994"/>
              </a:xfrm>
              <a:prstGeom prst="rect">
                <a:avLst/>
              </a:prstGeom>
              <a:blipFill>
                <a:blip r:embed="rId3"/>
                <a:stretch>
                  <a:fillRect t="-7955" b="-32955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C7812C17-5A91-49E8-BCCA-13EFEAE50852}"/>
                  </a:ext>
                </a:extLst>
              </p:cNvPr>
              <p:cNvSpPr/>
              <p:nvPr/>
            </p:nvSpPr>
            <p:spPr>
              <a:xfrm>
                <a:off x="9016240" y="1668977"/>
                <a:ext cx="3175760" cy="84882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𝑠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2400" i="1" smtClean="0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US" sz="2400" i="1" smtClean="0">
                          <a:latin typeface="Cambria Math" panose="02040503050406030204" pitchFamily="18" charset="0"/>
                        </a:rPr>
                        <m:t>←</m:t>
                      </m:r>
                      <m:r>
                        <m:rPr>
                          <m:lit/>
                        </m:rPr>
                        <a:rPr lang="en-US" sz="2400" i="1">
                          <a:latin typeface="Cambria Math" panose="02040503050406030204" pitchFamily="18" charset="0"/>
                        </a:rPr>
                        <m:t>{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0,1</m:t>
                      </m:r>
                      <m:sSup>
                        <m:sSup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m:rPr>
                              <m:lit/>
                            </m:rPr>
                            <a:rPr lang="en-US" sz="2400" i="1">
                              <a:latin typeface="Cambria Math" panose="02040503050406030204" pitchFamily="18" charset="0"/>
                            </a:rPr>
                            <m:t>}</m:t>
                          </m:r>
                        </m:e>
                        <m:sup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𝜆</m:t>
                          </m:r>
                        </m:sup>
                      </m:sSup>
                      <m:r>
                        <a:rPr lang="en-US" sz="2400" i="1">
                          <a:latin typeface="Cambria Math" panose="02040503050406030204" pitchFamily="18" charset="0"/>
                        </a:rPr>
                        <m:t>,</m:t>
                      </m:r>
                    </m:oMath>
                  </m:oMathPara>
                </a14:m>
                <a:endParaRPr lang="en-US" sz="2400" i="1" dirty="0">
                  <a:latin typeface="Cambria Math" panose="02040503050406030204" pitchFamily="18" charset="0"/>
                </a:endParaRPr>
              </a:p>
              <a:p>
                <a:pPr algn="ctr"/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𝑝𝑘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𝑠𝑘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400" dirty="0"/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←</m:t>
                    </m:r>
                  </m:oMath>
                </a14:m>
                <a:r>
                  <a:rPr lang="en-US" sz="2400" dirty="0"/>
                  <a:t> QHE</a:t>
                </a:r>
                <a:r>
                  <a:rPr lang="en-US" sz="2400" dirty="0" err="1"/>
                  <a:t>.keygen</a:t>
                </a:r>
                <a:endParaRPr lang="en-IL" sz="2400" dirty="0"/>
              </a:p>
            </p:txBody>
          </p:sp>
        </mc:Choice>
        <mc:Fallback xmlns="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C7812C17-5A91-49E8-BCCA-13EFEAE5085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16240" y="1668977"/>
                <a:ext cx="3175760" cy="848822"/>
              </a:xfrm>
              <a:prstGeom prst="rect">
                <a:avLst/>
              </a:prstGeom>
              <a:blipFill>
                <a:blip r:embed="rId4"/>
                <a:stretch>
                  <a:fillRect l="-384" r="-1727" b="-15827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Arrow: Down 16">
            <a:extLst>
              <a:ext uri="{FF2B5EF4-FFF2-40B4-BE49-F238E27FC236}">
                <a16:creationId xmlns:a16="http://schemas.microsoft.com/office/drawing/2014/main" id="{EDC219AC-18E9-428B-99E4-B83E5C328ECE}"/>
              </a:ext>
            </a:extLst>
          </p:cNvPr>
          <p:cNvSpPr/>
          <p:nvPr/>
        </p:nvSpPr>
        <p:spPr>
          <a:xfrm rot="5400000">
            <a:off x="4711318" y="292244"/>
            <a:ext cx="220373" cy="4747205"/>
          </a:xfrm>
          <a:prstGeom prst="downArrow">
            <a:avLst>
              <a:gd name="adj1" fmla="val 19703"/>
              <a:gd name="adj2" fmla="val 61723"/>
            </a:avLst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D774E437-1735-4E06-A16B-38483C4025EF}"/>
                  </a:ext>
                </a:extLst>
              </p:cNvPr>
              <p:cNvSpPr txBox="1"/>
              <p:nvPr/>
            </p:nvSpPr>
            <p:spPr>
              <a:xfrm>
                <a:off x="7270037" y="2395205"/>
                <a:ext cx="1622058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0" i="1" smtClean="0">
                          <a:solidFill>
                            <a:schemeClr val="accent6"/>
                          </a:solidFill>
                          <a:latin typeface="Cambria Math" panose="02040503050406030204" pitchFamily="18" charset="0"/>
                        </a:rPr>
                        <m:t>𝑆𝑒𝑛</m:t>
                      </m:r>
                      <m:r>
                        <a:rPr lang="en-US" sz="3600" b="0" i="1" smtClean="0">
                          <a:solidFill>
                            <a:schemeClr val="accent6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3600" b="0" i="1" smtClean="0">
                          <a:solidFill>
                            <a:schemeClr val="accent6"/>
                          </a:solidFill>
                          <a:latin typeface="Cambria Math" panose="02040503050406030204" pitchFamily="18" charset="0"/>
                        </a:rPr>
                        <m:t>𝑚</m:t>
                      </m:r>
                      <m:r>
                        <a:rPr lang="en-US" sz="3600" b="0" i="1" smtClean="0">
                          <a:solidFill>
                            <a:schemeClr val="accent6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IL" sz="3600" dirty="0">
                  <a:solidFill>
                    <a:schemeClr val="accent6"/>
                  </a:solidFill>
                </a:endParaRPr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D774E437-1735-4E06-A16B-38483C4025E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70037" y="2395205"/>
                <a:ext cx="1622058" cy="646331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C40308C9-1D41-4A80-9112-C7A694583F4B}"/>
                  </a:ext>
                </a:extLst>
              </p:cNvPr>
              <p:cNvSpPr txBox="1"/>
              <p:nvPr/>
            </p:nvSpPr>
            <p:spPr>
              <a:xfrm>
                <a:off x="1074383" y="2395205"/>
                <a:ext cx="952215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0" i="1" smtClean="0">
                          <a:solidFill>
                            <a:schemeClr val="accent6"/>
                          </a:solidFill>
                          <a:latin typeface="Cambria Math" panose="02040503050406030204" pitchFamily="18" charset="0"/>
                        </a:rPr>
                        <m:t>𝑅𝑒𝑐</m:t>
                      </m:r>
                    </m:oMath>
                  </m:oMathPara>
                </a14:m>
                <a:endParaRPr lang="en-US" sz="3600" dirty="0">
                  <a:solidFill>
                    <a:schemeClr val="accent6"/>
                  </a:solidFill>
                </a:endParaRPr>
              </a:p>
            </p:txBody>
          </p:sp>
        </mc:Choice>
        <mc:Fallback xmlns="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C40308C9-1D41-4A80-9112-C7A694583F4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4383" y="2395205"/>
                <a:ext cx="952215" cy="646331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8E6DD417-746B-4985-9334-084037FECD5A}"/>
                  </a:ext>
                </a:extLst>
              </p:cNvPr>
              <p:cNvSpPr/>
              <p:nvPr/>
            </p:nvSpPr>
            <p:spPr>
              <a:xfrm>
                <a:off x="8994738" y="3198167"/>
                <a:ext cx="3019688" cy="4616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r>
                      <a:rPr lang="en-US" sz="2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𝑐</m:t>
                    </m:r>
                    <m:sSub>
                      <m:sSubPr>
                        <m:ctrlPr>
                          <a:rPr lang="en-US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en-US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r>
                      <a:rPr lang="en-US" sz="2400" i="1">
                        <a:latin typeface="Cambria Math" panose="02040503050406030204" pitchFamily="18" charset="0"/>
                      </a:rPr>
                      <m:t>←</m:t>
                    </m:r>
                  </m:oMath>
                </a14:m>
                <a:r>
                  <a:rPr lang="en-US" sz="2400" dirty="0"/>
                  <a:t>Q</a:t>
                </a:r>
                <a:r>
                  <a:rPr lang="en-US" sz="2400" dirty="0" err="1"/>
                  <a:t>HE.Enc</a:t>
                </a:r>
                <a:r>
                  <a:rPr lang="en-US" sz="2400" dirty="0"/>
                  <a:t>(pk,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US" sz="2400" dirty="0"/>
                  <a:t>),</a:t>
                </a:r>
              </a:p>
            </p:txBody>
          </p:sp>
        </mc:Choice>
        <mc:Fallback xmlns=""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8E6DD417-746B-4985-9334-084037FECD5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94738" y="3198167"/>
                <a:ext cx="3019688" cy="461665"/>
              </a:xfrm>
              <a:prstGeom prst="rect">
                <a:avLst/>
              </a:prstGeom>
              <a:blipFill>
                <a:blip r:embed="rId11"/>
                <a:stretch>
                  <a:fillRect t="-10667" b="-30667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1B06364D-4E7C-4BFC-B5FC-16F9A9D33EE0}"/>
                  </a:ext>
                </a:extLst>
              </p:cNvPr>
              <p:cNvSpPr/>
              <p:nvPr/>
            </p:nvSpPr>
            <p:spPr>
              <a:xfrm>
                <a:off x="9172712" y="4340200"/>
                <a:ext cx="2663740" cy="47519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̃"/>
                          <m:ctrlPr>
                            <a:rPr lang="en-US" sz="24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𝐶𝐶</m:t>
                          </m:r>
                        </m:e>
                      </m:acc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:</m:t>
                      </m:r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𝑐</m:t>
                      </m:r>
                      <m:sSub>
                        <m:sSubPr>
                          <m:ctrlP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  <m:sub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𝑠</m:t>
                          </m:r>
                        </m:sub>
                      </m:sSub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→</m:t>
                      </m:r>
                      <m:r>
                        <a:rPr lang="en-US" sz="2400" b="0" i="1" smtClean="0">
                          <a:solidFill>
                            <a:srgbClr val="00B0F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400" b="0" i="1" smtClean="0">
                          <a:solidFill>
                            <a:srgbClr val="00B0F0"/>
                          </a:solidFill>
                          <a:latin typeface="Cambria Math" panose="02040503050406030204" pitchFamily="18" charset="0"/>
                        </a:rPr>
                        <m:t>𝑚</m:t>
                      </m:r>
                      <m:r>
                        <a:rPr lang="en-US" sz="2400" b="0" i="1" smtClean="0">
                          <a:solidFill>
                            <a:srgbClr val="00B0F0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2400" b="0" i="1" smtClean="0">
                          <a:solidFill>
                            <a:srgbClr val="00B0F0"/>
                          </a:solidFill>
                          <a:latin typeface="Cambria Math" panose="02040503050406030204" pitchFamily="18" charset="0"/>
                        </a:rPr>
                        <m:t>𝑠𝑘</m:t>
                      </m:r>
                      <m:r>
                        <a:rPr lang="en-US" sz="2400" b="0" i="1" smtClean="0">
                          <a:solidFill>
                            <a:srgbClr val="00B0F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IL" sz="2400" dirty="0"/>
              </a:p>
            </p:txBody>
          </p:sp>
        </mc:Choice>
        <mc:Fallback xmlns="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1B06364D-4E7C-4BFC-B5FC-16F9A9D33EE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72712" y="4340200"/>
                <a:ext cx="2663740" cy="475195"/>
              </a:xfrm>
              <a:prstGeom prst="rect">
                <a:avLst/>
              </a:prstGeom>
              <a:blipFill>
                <a:blip r:embed="rId12"/>
                <a:stretch>
                  <a:fillRect t="-7692" b="-16667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6" name="Title 1">
            <a:extLst>
              <a:ext uri="{FF2B5EF4-FFF2-40B4-BE49-F238E27FC236}">
                <a16:creationId xmlns:a16="http://schemas.microsoft.com/office/drawing/2014/main" id="{4CDE14D4-9A6D-4354-A5F0-A279CDB8F4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 b="1" dirty="0"/>
              <a:t>2</a:t>
            </a:r>
            <a:r>
              <a:rPr lang="en-US" b="1" baseline="30000" dirty="0"/>
              <a:t>nd</a:t>
            </a:r>
            <a:r>
              <a:rPr lang="en-US" b="1" dirty="0"/>
              <a:t> Try : No-Cloning Extraction</a:t>
            </a:r>
            <a:endParaRPr lang="en-IL" sz="2000" b="1" dirty="0"/>
          </a:p>
        </p:txBody>
      </p:sp>
      <p:sp>
        <p:nvSpPr>
          <p:cNvPr id="27" name="Arrow: Down 26">
            <a:extLst>
              <a:ext uri="{FF2B5EF4-FFF2-40B4-BE49-F238E27FC236}">
                <a16:creationId xmlns:a16="http://schemas.microsoft.com/office/drawing/2014/main" id="{86CBE50E-2E4F-40EB-A368-7370CCC9DCB7}"/>
              </a:ext>
            </a:extLst>
          </p:cNvPr>
          <p:cNvSpPr/>
          <p:nvPr/>
        </p:nvSpPr>
        <p:spPr>
          <a:xfrm rot="16200000">
            <a:off x="4695997" y="2403644"/>
            <a:ext cx="235649" cy="4731830"/>
          </a:xfrm>
          <a:prstGeom prst="downArrow">
            <a:avLst>
              <a:gd name="adj1" fmla="val 19703"/>
              <a:gd name="adj2" fmla="val 61723"/>
            </a:avLst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p:sp>
        <p:nvSpPr>
          <p:cNvPr id="28" name="Arrow: Down 27">
            <a:extLst>
              <a:ext uri="{FF2B5EF4-FFF2-40B4-BE49-F238E27FC236}">
                <a16:creationId xmlns:a16="http://schemas.microsoft.com/office/drawing/2014/main" id="{64C86532-EC62-41EE-8F7B-136BB0F52AA5}"/>
              </a:ext>
            </a:extLst>
          </p:cNvPr>
          <p:cNvSpPr/>
          <p:nvPr/>
        </p:nvSpPr>
        <p:spPr>
          <a:xfrm rot="5400000">
            <a:off x="4714012" y="3022240"/>
            <a:ext cx="214987" cy="4747204"/>
          </a:xfrm>
          <a:prstGeom prst="downArrow">
            <a:avLst>
              <a:gd name="adj1" fmla="val 19703"/>
              <a:gd name="adj2" fmla="val 61723"/>
            </a:avLst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D05BDC3E-1926-4629-81AF-7730C6CAB72C}"/>
                  </a:ext>
                </a:extLst>
              </p:cNvPr>
              <p:cNvSpPr txBox="1"/>
              <p:nvPr/>
            </p:nvSpPr>
            <p:spPr>
              <a:xfrm>
                <a:off x="3306440" y="4209794"/>
                <a:ext cx="3018675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𝑐</m:t>
                    </m:r>
                    <m:sSub>
                      <m:sSubPr>
                        <m:ctrlPr>
                          <a:rPr lang="en-US" sz="2800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en-US" sz="2800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𝑅𝑒𝑐</m:t>
                        </m:r>
                      </m:sub>
                    </m:sSub>
                    <m:r>
                      <a:rPr lang="en-US" sz="2800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←</m:t>
                    </m:r>
                    <m:r>
                      <a:rPr lang="en-US" sz="2800" i="1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800" b="0" dirty="0" err="1">
                    <a:solidFill>
                      <a:schemeClr val="accent2"/>
                    </a:solidFill>
                  </a:rPr>
                  <a:t>SFE.Enc</a:t>
                </a:r>
                <a:r>
                  <a:rPr lang="en-US" sz="2800" b="0" dirty="0">
                    <a:solidFill>
                      <a:schemeClr val="accent2"/>
                    </a:solidFill>
                  </a:rPr>
                  <a:t>(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′</m:t>
                    </m:r>
                  </m:oMath>
                </a14:m>
                <a:r>
                  <a:rPr lang="en-US" sz="2800" b="0" dirty="0">
                    <a:solidFill>
                      <a:schemeClr val="accent2"/>
                    </a:solidFill>
                  </a:rPr>
                  <a:t>)</a:t>
                </a:r>
              </a:p>
            </p:txBody>
          </p:sp>
        </mc:Choice>
        <mc:Fallback xmlns="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D05BDC3E-1926-4629-81AF-7730C6CAB72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06440" y="4209794"/>
                <a:ext cx="3018675" cy="523220"/>
              </a:xfrm>
              <a:prstGeom prst="rect">
                <a:avLst/>
              </a:prstGeom>
              <a:blipFill>
                <a:blip r:embed="rId13"/>
                <a:stretch>
                  <a:fillRect t="-11765" r="-2823" b="-34118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388393AE-1ADB-4803-B380-84767EE14AC8}"/>
                  </a:ext>
                </a:extLst>
              </p:cNvPr>
              <p:cNvSpPr txBox="1"/>
              <p:nvPr/>
            </p:nvSpPr>
            <p:spPr>
              <a:xfrm>
                <a:off x="3194301" y="4868409"/>
                <a:ext cx="3242954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b="0" dirty="0">
                    <a:solidFill>
                      <a:schemeClr val="accent2"/>
                    </a:solidFill>
                  </a:rPr>
                  <a:t>SFE.Eval(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←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</m:oMath>
                </a14:m>
                <a:r>
                  <a:rPr lang="en-US" sz="2800" b="0" dirty="0">
                    <a:solidFill>
                      <a:schemeClr val="accent2"/>
                    </a:solidFill>
                  </a:rPr>
                  <a:t>, </a:t>
                </a:r>
                <a14:m>
                  <m:oMath xmlns:m="http://schemas.openxmlformats.org/officeDocument/2006/math">
                    <m:r>
                      <a:rPr lang="en-US" sz="2800" i="1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𝑐</m:t>
                    </m:r>
                    <m:sSub>
                      <m:sSubPr>
                        <m:ctrlPr>
                          <a:rPr lang="en-US" sz="2800" i="1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en-US" sz="2800" i="1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𝑅𝑒𝑐</m:t>
                        </m:r>
                      </m:sub>
                    </m:sSub>
                  </m:oMath>
                </a14:m>
                <a:r>
                  <a:rPr lang="en-US" sz="2800" b="0" dirty="0">
                    <a:solidFill>
                      <a:schemeClr val="accent2"/>
                    </a:solidFill>
                  </a:rPr>
                  <a:t>)</a:t>
                </a:r>
                <a:endParaRPr lang="en-US" sz="2800" b="0" dirty="0"/>
              </a:p>
            </p:txBody>
          </p:sp>
        </mc:Choice>
        <mc:Fallback xmlns="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388393AE-1ADB-4803-B380-84767EE14AC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94301" y="4868409"/>
                <a:ext cx="3242954" cy="523220"/>
              </a:xfrm>
              <a:prstGeom prst="rect">
                <a:avLst/>
              </a:prstGeom>
              <a:blipFill>
                <a:blip r:embed="rId14"/>
                <a:stretch>
                  <a:fillRect l="-3759" t="-11765" r="-1880" b="-34118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224562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P spid="28" grpId="0" animBg="1"/>
      <p:bldP spid="29" grpId="0"/>
      <p:bldP spid="30" grpId="0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2355BDC7-6360-422C-95EA-C0848071E638}"/>
              </a:ext>
            </a:extLst>
          </p:cNvPr>
          <p:cNvSpPr/>
          <p:nvPr/>
        </p:nvSpPr>
        <p:spPr>
          <a:xfrm>
            <a:off x="1497966" y="2037520"/>
            <a:ext cx="1723613" cy="4072047"/>
          </a:xfrm>
          <a:prstGeom prst="roundRect">
            <a:avLst/>
          </a:prstGeom>
          <a:ln w="5715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05F5688A-1DFE-48A9-A921-72EE32EB2447}"/>
              </a:ext>
            </a:extLst>
          </p:cNvPr>
          <p:cNvSpPr/>
          <p:nvPr/>
        </p:nvSpPr>
        <p:spPr>
          <a:xfrm>
            <a:off x="8028541" y="1974458"/>
            <a:ext cx="1723612" cy="4072047"/>
          </a:xfrm>
          <a:prstGeom prst="roundRect">
            <a:avLst/>
          </a:prstGeom>
          <a:ln w="57150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p:sp>
        <p:nvSpPr>
          <p:cNvPr id="15" name="Arrow: Down 14">
            <a:extLst>
              <a:ext uri="{FF2B5EF4-FFF2-40B4-BE49-F238E27FC236}">
                <a16:creationId xmlns:a16="http://schemas.microsoft.com/office/drawing/2014/main" id="{3062F226-86DE-4E98-A6F3-CCF817BBADEB}"/>
              </a:ext>
            </a:extLst>
          </p:cNvPr>
          <p:cNvSpPr/>
          <p:nvPr/>
        </p:nvSpPr>
        <p:spPr>
          <a:xfrm rot="5400000">
            <a:off x="5518268" y="577410"/>
            <a:ext cx="213582" cy="4758659"/>
          </a:xfrm>
          <a:prstGeom prst="downArrow">
            <a:avLst>
              <a:gd name="adj1" fmla="val 19703"/>
              <a:gd name="adj2" fmla="val 61723"/>
            </a:avLst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36CCC2C6-23FD-4EE5-B885-715DCB43BA2A}"/>
                  </a:ext>
                </a:extLst>
              </p:cNvPr>
              <p:cNvSpPr txBox="1"/>
              <p:nvPr/>
            </p:nvSpPr>
            <p:spPr>
              <a:xfrm>
                <a:off x="4846150" y="2381054"/>
                <a:ext cx="1987941" cy="53899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b="0" dirty="0">
                    <a:solidFill>
                      <a:schemeClr val="tx1"/>
                    </a:solidFill>
                  </a:rPr>
                  <a:t>pk,  </a:t>
                </a:r>
                <a14:m>
                  <m:oMath xmlns:m="http://schemas.openxmlformats.org/officeDocument/2006/math">
                    <m:r>
                      <a:rPr lang="en-US" sz="2800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𝑐</m:t>
                    </m:r>
                    <m:sSub>
                      <m:sSubPr>
                        <m:ctrlPr>
                          <a:rPr lang="en-US" sz="28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en-US" sz="28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</m:oMath>
                </a14:m>
                <a:r>
                  <a:rPr lang="en-US" sz="2800" b="0" dirty="0">
                    <a:solidFill>
                      <a:schemeClr val="tx1"/>
                    </a:solidFill>
                  </a:rPr>
                  <a:t>,  </a:t>
                </a:r>
                <a14:m>
                  <m:oMath xmlns:m="http://schemas.openxmlformats.org/officeDocument/2006/math">
                    <m:acc>
                      <m:accPr>
                        <m:chr m:val="̃"/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𝐶𝐶</m:t>
                        </m:r>
                      </m:e>
                    </m:acc>
                  </m:oMath>
                </a14:m>
                <a:endParaRPr lang="en-US" sz="2800" b="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36CCC2C6-23FD-4EE5-B885-715DCB43BA2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46150" y="2381054"/>
                <a:ext cx="1987941" cy="538994"/>
              </a:xfrm>
              <a:prstGeom prst="rect">
                <a:avLst/>
              </a:prstGeom>
              <a:blipFill>
                <a:blip r:embed="rId3"/>
                <a:stretch>
                  <a:fillRect l="-6442" t="-7955" b="-32955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0E83E734-BB83-47C2-AE86-A55E94F06BDB}"/>
                  </a:ext>
                </a:extLst>
              </p:cNvPr>
              <p:cNvSpPr txBox="1"/>
              <p:nvPr/>
            </p:nvSpPr>
            <p:spPr>
              <a:xfrm>
                <a:off x="8290177" y="2269468"/>
                <a:ext cx="1200340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4400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400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𝑆𝑒𝑛</m:t>
                          </m:r>
                        </m:e>
                        <m:sup>
                          <m:r>
                            <a:rPr lang="en-US" sz="4400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∗</m:t>
                          </m:r>
                        </m:sup>
                      </m:sSup>
                    </m:oMath>
                  </m:oMathPara>
                </a14:m>
                <a:endParaRPr lang="en-IL" sz="44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0E83E734-BB83-47C2-AE86-A55E94F06BD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90177" y="2269468"/>
                <a:ext cx="1200340" cy="769441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8CDBEA49-E8CB-4D13-AA68-90D11A49354E}"/>
                  </a:ext>
                </a:extLst>
              </p:cNvPr>
              <p:cNvSpPr txBox="1"/>
              <p:nvPr/>
            </p:nvSpPr>
            <p:spPr>
              <a:xfrm>
                <a:off x="1759602" y="2265830"/>
                <a:ext cx="1200340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0" i="1" dirty="0" smtClean="0">
                          <a:solidFill>
                            <a:schemeClr val="accent6"/>
                          </a:solidFill>
                          <a:latin typeface="Cambria Math" panose="02040503050406030204" pitchFamily="18" charset="0"/>
                        </a:rPr>
                        <m:t>𝐸𝑥𝑡</m:t>
                      </m:r>
                    </m:oMath>
                  </m:oMathPara>
                </a14:m>
                <a:endParaRPr lang="en-IL" sz="4400" dirty="0">
                  <a:solidFill>
                    <a:schemeClr val="accent6"/>
                  </a:solidFill>
                </a:endParaRPr>
              </a:p>
            </p:txBody>
          </p:sp>
        </mc:Choice>
        <mc:Fallback xmlns="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8CDBEA49-E8CB-4D13-AA68-90D11A49354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59602" y="2265830"/>
                <a:ext cx="1200340" cy="769441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4D2F8042-3F7E-4FCF-BE04-3C94603C080B}"/>
                  </a:ext>
                </a:extLst>
              </p:cNvPr>
              <p:cNvSpPr txBox="1"/>
              <p:nvPr/>
            </p:nvSpPr>
            <p:spPr>
              <a:xfrm>
                <a:off x="5430481" y="1541883"/>
                <a:ext cx="544415" cy="52321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𝑡</m:t>
                      </m:r>
                    </m:oMath>
                  </m:oMathPara>
                </a14:m>
                <a:endParaRPr lang="en-US" sz="2800" b="0" dirty="0"/>
              </a:p>
            </p:txBody>
          </p:sp>
        </mc:Choice>
        <mc:Fallback xmlns="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4D2F8042-3F7E-4FCF-BE04-3C94603C080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30481" y="1541883"/>
                <a:ext cx="544415" cy="523218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0" name="Rectangle: Rounded Corners 29">
            <a:extLst>
              <a:ext uri="{FF2B5EF4-FFF2-40B4-BE49-F238E27FC236}">
                <a16:creationId xmlns:a16="http://schemas.microsoft.com/office/drawing/2014/main" id="{53D53189-D09F-4480-A83C-DE6C22060404}"/>
              </a:ext>
            </a:extLst>
          </p:cNvPr>
          <p:cNvSpPr/>
          <p:nvPr/>
        </p:nvSpPr>
        <p:spPr>
          <a:xfrm>
            <a:off x="5271348" y="1379198"/>
            <a:ext cx="862679" cy="848588"/>
          </a:xfrm>
          <a:prstGeom prst="roundRect">
            <a:avLst/>
          </a:prstGeom>
          <a:solidFill>
            <a:schemeClr val="accent2">
              <a:alpha val="27059"/>
            </a:schemeClr>
          </a:solidFill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03F07EDA-ACC4-464C-ADB5-E293FD21CAB4}"/>
                  </a:ext>
                </a:extLst>
              </p:cNvPr>
              <p:cNvSpPr txBox="1"/>
              <p:nvPr/>
            </p:nvSpPr>
            <p:spPr>
              <a:xfrm rot="5400000">
                <a:off x="5467357" y="2200019"/>
                <a:ext cx="470658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en-IL" sz="2400" dirty="0"/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03F07EDA-ACC4-464C-ADB5-E293FD21CAB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5400000">
                <a:off x="5467357" y="2200019"/>
                <a:ext cx="470658" cy="461665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4E9A1818-611D-4569-AF5B-6F17EE9BC3A3}"/>
              </a:ext>
            </a:extLst>
          </p:cNvPr>
          <p:cNvCxnSpPr>
            <a:cxnSpLocks/>
          </p:cNvCxnSpPr>
          <p:nvPr/>
        </p:nvCxnSpPr>
        <p:spPr>
          <a:xfrm>
            <a:off x="3272539" y="3595812"/>
            <a:ext cx="6733325" cy="0"/>
          </a:xfrm>
          <a:prstGeom prst="line">
            <a:avLst/>
          </a:prstGeom>
          <a:ln w="38100">
            <a:solidFill>
              <a:schemeClr val="accent1"/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8" name="Rectangle 37">
                <a:extLst>
                  <a:ext uri="{FF2B5EF4-FFF2-40B4-BE49-F238E27FC236}">
                    <a16:creationId xmlns:a16="http://schemas.microsoft.com/office/drawing/2014/main" id="{1F8C5F89-1210-4622-A935-A4FF2FF1F079}"/>
                  </a:ext>
                </a:extLst>
              </p:cNvPr>
              <p:cNvSpPr/>
              <p:nvPr/>
            </p:nvSpPr>
            <p:spPr>
              <a:xfrm>
                <a:off x="10005864" y="3254403"/>
                <a:ext cx="1516844" cy="640775"/>
              </a:xfrm>
              <a:prstGeom prst="rect">
                <a:avLst/>
              </a:prstGeom>
              <a:ln>
                <a:solidFill>
                  <a:schemeClr val="accent1"/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sz="2000" dirty="0"/>
                  <a:t>Inner state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|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𝜓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⟩</m:t>
                    </m:r>
                  </m:oMath>
                </a14:m>
                <a:endParaRPr lang="en-IL" sz="2000" dirty="0"/>
              </a:p>
            </p:txBody>
          </p:sp>
        </mc:Choice>
        <mc:Fallback xmlns="">
          <p:sp>
            <p:nvSpPr>
              <p:cNvPr id="38" name="Rectangle 37">
                <a:extLst>
                  <a:ext uri="{FF2B5EF4-FFF2-40B4-BE49-F238E27FC236}">
                    <a16:creationId xmlns:a16="http://schemas.microsoft.com/office/drawing/2014/main" id="{1F8C5F89-1210-4622-A935-A4FF2FF1F07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05864" y="3254403"/>
                <a:ext cx="1516844" cy="640775"/>
              </a:xfrm>
              <a:prstGeom prst="rect">
                <a:avLst/>
              </a:prstGeom>
              <a:blipFill>
                <a:blip r:embed="rId9"/>
                <a:stretch>
                  <a:fillRect t="-9346" r="-398" b="-13084"/>
                </a:stretch>
              </a:blipFill>
              <a:ln>
                <a:solidFill>
                  <a:schemeClr val="accent1"/>
                </a:solidFill>
              </a:ln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Title 1">
            <a:extLst>
              <a:ext uri="{FF2B5EF4-FFF2-40B4-BE49-F238E27FC236}">
                <a16:creationId xmlns:a16="http://schemas.microsoft.com/office/drawing/2014/main" id="{F9E5C41E-2D11-435D-9A08-385B91379D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 b="1" dirty="0"/>
              <a:t>2</a:t>
            </a:r>
            <a:r>
              <a:rPr lang="en-US" b="1" baseline="30000" dirty="0"/>
              <a:t>nd</a:t>
            </a:r>
            <a:r>
              <a:rPr lang="en-US" b="1" dirty="0"/>
              <a:t> Try : No-Cloning Extraction</a:t>
            </a:r>
            <a:endParaRPr lang="en-IL" sz="2000" b="1" dirty="0"/>
          </a:p>
        </p:txBody>
      </p:sp>
    </p:spTree>
    <p:extLst>
      <p:ext uri="{BB962C8B-B14F-4D97-AF65-F5344CB8AC3E}">
        <p14:creationId xmlns:p14="http://schemas.microsoft.com/office/powerpoint/2010/main" val="40658301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2355BDC7-6360-422C-95EA-C0848071E638}"/>
              </a:ext>
            </a:extLst>
          </p:cNvPr>
          <p:cNvSpPr/>
          <p:nvPr/>
        </p:nvSpPr>
        <p:spPr>
          <a:xfrm>
            <a:off x="1497966" y="2037520"/>
            <a:ext cx="1723613" cy="4072047"/>
          </a:xfrm>
          <a:prstGeom prst="roundRect">
            <a:avLst/>
          </a:prstGeom>
          <a:ln w="5715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05F5688A-1DFE-48A9-A921-72EE32EB2447}"/>
              </a:ext>
            </a:extLst>
          </p:cNvPr>
          <p:cNvSpPr/>
          <p:nvPr/>
        </p:nvSpPr>
        <p:spPr>
          <a:xfrm>
            <a:off x="8028541" y="1974458"/>
            <a:ext cx="1723612" cy="4072047"/>
          </a:xfrm>
          <a:prstGeom prst="roundRect">
            <a:avLst/>
          </a:prstGeom>
          <a:ln w="57150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p:sp>
        <p:nvSpPr>
          <p:cNvPr id="15" name="Arrow: Down 14">
            <a:extLst>
              <a:ext uri="{FF2B5EF4-FFF2-40B4-BE49-F238E27FC236}">
                <a16:creationId xmlns:a16="http://schemas.microsoft.com/office/drawing/2014/main" id="{3062F226-86DE-4E98-A6F3-CCF817BBADEB}"/>
              </a:ext>
            </a:extLst>
          </p:cNvPr>
          <p:cNvSpPr/>
          <p:nvPr/>
        </p:nvSpPr>
        <p:spPr>
          <a:xfrm rot="5400000">
            <a:off x="5518268" y="577410"/>
            <a:ext cx="213582" cy="4758659"/>
          </a:xfrm>
          <a:prstGeom prst="downArrow">
            <a:avLst>
              <a:gd name="adj1" fmla="val 19703"/>
              <a:gd name="adj2" fmla="val 61723"/>
            </a:avLst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36CCC2C6-23FD-4EE5-B885-715DCB43BA2A}"/>
                  </a:ext>
                </a:extLst>
              </p:cNvPr>
              <p:cNvSpPr txBox="1"/>
              <p:nvPr/>
            </p:nvSpPr>
            <p:spPr>
              <a:xfrm>
                <a:off x="4846150" y="2381054"/>
                <a:ext cx="1987941" cy="53899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b="0" dirty="0">
                    <a:solidFill>
                      <a:schemeClr val="tx1"/>
                    </a:solidFill>
                  </a:rPr>
                  <a:t>pk,  </a:t>
                </a:r>
                <a14:m>
                  <m:oMath xmlns:m="http://schemas.openxmlformats.org/officeDocument/2006/math">
                    <m:r>
                      <a:rPr lang="en-US" sz="2800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𝑐</m:t>
                    </m:r>
                    <m:sSub>
                      <m:sSubPr>
                        <m:ctrlPr>
                          <a:rPr lang="en-US" sz="28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en-US" sz="28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</m:oMath>
                </a14:m>
                <a:r>
                  <a:rPr lang="en-US" sz="2800" b="0" dirty="0">
                    <a:solidFill>
                      <a:schemeClr val="tx1"/>
                    </a:solidFill>
                  </a:rPr>
                  <a:t>,  </a:t>
                </a:r>
                <a14:m>
                  <m:oMath xmlns:m="http://schemas.openxmlformats.org/officeDocument/2006/math">
                    <m:acc>
                      <m:accPr>
                        <m:chr m:val="̃"/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𝐶𝐶</m:t>
                        </m:r>
                      </m:e>
                    </m:acc>
                  </m:oMath>
                </a14:m>
                <a:endParaRPr lang="en-US" sz="2800" b="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36CCC2C6-23FD-4EE5-B885-715DCB43BA2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46150" y="2381054"/>
                <a:ext cx="1987941" cy="538994"/>
              </a:xfrm>
              <a:prstGeom prst="rect">
                <a:avLst/>
              </a:prstGeom>
              <a:blipFill>
                <a:blip r:embed="rId3"/>
                <a:stretch>
                  <a:fillRect l="-6442" t="-7955" b="-32955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75147ECE-AD2A-4583-A91B-9EA7FE9FEAC9}"/>
              </a:ext>
            </a:extLst>
          </p:cNvPr>
          <p:cNvCxnSpPr>
            <a:cxnSpLocks/>
          </p:cNvCxnSpPr>
          <p:nvPr/>
        </p:nvCxnSpPr>
        <p:spPr>
          <a:xfrm>
            <a:off x="3272539" y="3595812"/>
            <a:ext cx="6733325" cy="0"/>
          </a:xfrm>
          <a:prstGeom prst="line">
            <a:avLst/>
          </a:prstGeom>
          <a:ln w="38100">
            <a:solidFill>
              <a:schemeClr val="accent1"/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Rectangle 19">
                <a:extLst>
                  <a:ext uri="{FF2B5EF4-FFF2-40B4-BE49-F238E27FC236}">
                    <a16:creationId xmlns:a16="http://schemas.microsoft.com/office/drawing/2014/main" id="{3EE6F920-3826-4141-BF81-8F399B0BF065}"/>
                  </a:ext>
                </a:extLst>
              </p:cNvPr>
              <p:cNvSpPr/>
              <p:nvPr/>
            </p:nvSpPr>
            <p:spPr>
              <a:xfrm>
                <a:off x="10005864" y="3254403"/>
                <a:ext cx="1516844" cy="640775"/>
              </a:xfrm>
              <a:prstGeom prst="rect">
                <a:avLst/>
              </a:prstGeom>
              <a:ln>
                <a:solidFill>
                  <a:schemeClr val="accent1"/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sz="2000" dirty="0"/>
                  <a:t>Inner state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|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𝜓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⟩</m:t>
                    </m:r>
                  </m:oMath>
                </a14:m>
                <a:endParaRPr lang="en-IL" sz="2000" dirty="0"/>
              </a:p>
            </p:txBody>
          </p:sp>
        </mc:Choice>
        <mc:Fallback xmlns="">
          <p:sp>
            <p:nvSpPr>
              <p:cNvPr id="20" name="Rectangle 19">
                <a:extLst>
                  <a:ext uri="{FF2B5EF4-FFF2-40B4-BE49-F238E27FC236}">
                    <a16:creationId xmlns:a16="http://schemas.microsoft.com/office/drawing/2014/main" id="{3EE6F920-3826-4141-BF81-8F399B0BF06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05864" y="3254403"/>
                <a:ext cx="1516844" cy="640775"/>
              </a:xfrm>
              <a:prstGeom prst="rect">
                <a:avLst/>
              </a:prstGeom>
              <a:blipFill>
                <a:blip r:embed="rId4"/>
                <a:stretch>
                  <a:fillRect t="-9346" r="-398" b="-13084"/>
                </a:stretch>
              </a:blipFill>
              <a:ln>
                <a:solidFill>
                  <a:schemeClr val="accent1"/>
                </a:solidFill>
              </a:ln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0E83E734-BB83-47C2-AE86-A55E94F06BDB}"/>
                  </a:ext>
                </a:extLst>
              </p:cNvPr>
              <p:cNvSpPr txBox="1"/>
              <p:nvPr/>
            </p:nvSpPr>
            <p:spPr>
              <a:xfrm>
                <a:off x="8290177" y="2269468"/>
                <a:ext cx="1200340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4400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400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𝑆𝑒𝑛</m:t>
                          </m:r>
                        </m:e>
                        <m:sup>
                          <m:r>
                            <a:rPr lang="en-US" sz="4400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∗</m:t>
                          </m:r>
                        </m:sup>
                      </m:sSup>
                    </m:oMath>
                  </m:oMathPara>
                </a14:m>
                <a:endParaRPr lang="en-IL" sz="44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0E83E734-BB83-47C2-AE86-A55E94F06BD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90177" y="2269468"/>
                <a:ext cx="1200340" cy="769441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8CDBEA49-E8CB-4D13-AA68-90D11A49354E}"/>
                  </a:ext>
                </a:extLst>
              </p:cNvPr>
              <p:cNvSpPr txBox="1"/>
              <p:nvPr/>
            </p:nvSpPr>
            <p:spPr>
              <a:xfrm>
                <a:off x="1759602" y="2265830"/>
                <a:ext cx="1200340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0" i="1" dirty="0" smtClean="0">
                          <a:solidFill>
                            <a:schemeClr val="accent6"/>
                          </a:solidFill>
                          <a:latin typeface="Cambria Math" panose="02040503050406030204" pitchFamily="18" charset="0"/>
                        </a:rPr>
                        <m:t>𝐸𝑥𝑡</m:t>
                      </m:r>
                    </m:oMath>
                  </m:oMathPara>
                </a14:m>
                <a:endParaRPr lang="en-IL" sz="4400" dirty="0">
                  <a:solidFill>
                    <a:schemeClr val="accent6"/>
                  </a:solidFill>
                </a:endParaRPr>
              </a:p>
            </p:txBody>
          </p:sp>
        </mc:Choice>
        <mc:Fallback xmlns="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8CDBEA49-E8CB-4D13-AA68-90D11A49354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59602" y="2265830"/>
                <a:ext cx="1200340" cy="769441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0" name="Rectangle: Rounded Corners 29">
            <a:extLst>
              <a:ext uri="{FF2B5EF4-FFF2-40B4-BE49-F238E27FC236}">
                <a16:creationId xmlns:a16="http://schemas.microsoft.com/office/drawing/2014/main" id="{53D53189-D09F-4480-A83C-DE6C22060404}"/>
              </a:ext>
            </a:extLst>
          </p:cNvPr>
          <p:cNvSpPr/>
          <p:nvPr/>
        </p:nvSpPr>
        <p:spPr>
          <a:xfrm>
            <a:off x="2889058" y="3145254"/>
            <a:ext cx="8923714" cy="1478582"/>
          </a:xfrm>
          <a:prstGeom prst="roundRect">
            <a:avLst/>
          </a:prstGeom>
          <a:solidFill>
            <a:schemeClr val="accent2">
              <a:alpha val="27059"/>
            </a:schemeClr>
          </a:solidFill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4AEBC76B-5BE2-484D-9EE0-EB2DE848ECC1}"/>
                  </a:ext>
                </a:extLst>
              </p:cNvPr>
              <p:cNvSpPr txBox="1"/>
              <p:nvPr/>
            </p:nvSpPr>
            <p:spPr>
              <a:xfrm>
                <a:off x="3559151" y="3898434"/>
                <a:ext cx="544415" cy="52321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𝑡</m:t>
                      </m:r>
                    </m:oMath>
                  </m:oMathPara>
                </a14:m>
                <a:endParaRPr lang="en-US" sz="2800" b="0" dirty="0"/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4AEBC76B-5BE2-484D-9EE0-EB2DE848ECC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59151" y="3898434"/>
                <a:ext cx="544415" cy="523218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Title 1">
            <a:extLst>
              <a:ext uri="{FF2B5EF4-FFF2-40B4-BE49-F238E27FC236}">
                <a16:creationId xmlns:a16="http://schemas.microsoft.com/office/drawing/2014/main" id="{38A4A6EB-B187-4E8D-89C3-2DC66734F1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 b="1" dirty="0"/>
              <a:t>2</a:t>
            </a:r>
            <a:r>
              <a:rPr lang="en-US" b="1" baseline="30000" dirty="0"/>
              <a:t>nd</a:t>
            </a:r>
            <a:r>
              <a:rPr lang="en-US" b="1" dirty="0"/>
              <a:t> Try : No-Cloning Extraction</a:t>
            </a:r>
            <a:endParaRPr lang="en-IL" sz="2000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Rectangle 17">
                <a:extLst>
                  <a:ext uri="{FF2B5EF4-FFF2-40B4-BE49-F238E27FC236}">
                    <a16:creationId xmlns:a16="http://schemas.microsoft.com/office/drawing/2014/main" id="{7CDA769E-5D4A-4D2A-A3B7-016612825367}"/>
                  </a:ext>
                </a:extLst>
              </p:cNvPr>
              <p:cNvSpPr/>
              <p:nvPr/>
            </p:nvSpPr>
            <p:spPr>
              <a:xfrm>
                <a:off x="3343947" y="6073504"/>
                <a:ext cx="4562223" cy="52322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800" dirty="0"/>
                  <a:t>This is not an input to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𝑆𝑒</m:t>
                    </m:r>
                    <m:sSup>
                      <m:sSup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</m:oMath>
                </a14:m>
                <a:r>
                  <a:rPr lang="en-US" sz="2800" dirty="0"/>
                  <a:t> … </a:t>
                </a:r>
                <a:endParaRPr lang="en-IL" sz="2800" dirty="0"/>
              </a:p>
            </p:txBody>
          </p:sp>
        </mc:Choice>
        <mc:Fallback xmlns="">
          <p:sp>
            <p:nvSpPr>
              <p:cNvPr id="18" name="Rectangle 17">
                <a:extLst>
                  <a:ext uri="{FF2B5EF4-FFF2-40B4-BE49-F238E27FC236}">
                    <a16:creationId xmlns:a16="http://schemas.microsoft.com/office/drawing/2014/main" id="{7CDA769E-5D4A-4D2A-A3B7-01661282536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43947" y="6073504"/>
                <a:ext cx="4562223" cy="523220"/>
              </a:xfrm>
              <a:prstGeom prst="rect">
                <a:avLst/>
              </a:prstGeom>
              <a:blipFill>
                <a:blip r:embed="rId8"/>
                <a:stretch>
                  <a:fillRect l="-2807" t="-10465" r="-1738" b="-32558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262314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le 1">
            <a:extLst>
              <a:ext uri="{FF2B5EF4-FFF2-40B4-BE49-F238E27FC236}">
                <a16:creationId xmlns:a16="http://schemas.microsoft.com/office/drawing/2014/main" id="{38A4A6EB-B187-4E8D-89C3-2DC66734F1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 b="1" dirty="0"/>
              <a:t>2</a:t>
            </a:r>
            <a:r>
              <a:rPr lang="en-US" b="1" baseline="30000" dirty="0"/>
              <a:t>nd</a:t>
            </a:r>
            <a:r>
              <a:rPr lang="en-US" b="1" dirty="0"/>
              <a:t> Try : No-Cloning Extraction</a:t>
            </a:r>
            <a:endParaRPr lang="en-IL" sz="2000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Rectangle 17">
                <a:extLst>
                  <a:ext uri="{FF2B5EF4-FFF2-40B4-BE49-F238E27FC236}">
                    <a16:creationId xmlns:a16="http://schemas.microsoft.com/office/drawing/2014/main" id="{AC5042D9-D8BD-40C5-8189-0034A03B727E}"/>
                  </a:ext>
                </a:extLst>
              </p:cNvPr>
              <p:cNvSpPr/>
              <p:nvPr/>
            </p:nvSpPr>
            <p:spPr>
              <a:xfrm>
                <a:off x="838200" y="2123882"/>
                <a:ext cx="10121900" cy="325319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3600" dirty="0">
                    <a:solidFill>
                      <a:schemeClr val="tx1"/>
                    </a:solidFill>
                  </a:rPr>
                  <a:t>Homomorphically evaluate the circuit:</a:t>
                </a:r>
              </a:p>
              <a:p>
                <a:endParaRPr lang="en-US" sz="1200" dirty="0"/>
              </a:p>
              <a:p>
                <a:r>
                  <a:rPr lang="en-US" sz="3600" dirty="0">
                    <a:solidFill>
                      <a:schemeClr val="tx1"/>
                    </a:solidFill>
                  </a:rPr>
                  <a:t>Input : </a:t>
                </a:r>
                <a14:m>
                  <m:oMath xmlns:m="http://schemas.openxmlformats.org/officeDocument/2006/math">
                    <m:r>
                      <a:rPr lang="en-US" sz="3600" b="0" i="1" smtClean="0">
                        <a:solidFill>
                          <a:srgbClr val="FF9900"/>
                        </a:solidFill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sz="36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 ,  </m:t>
                    </m:r>
                    <m:d>
                      <m:dPr>
                        <m:begChr m:val="|"/>
                        <m:endChr m:val="⟩"/>
                        <m:ctrlPr>
                          <a:rPr lang="en-US" sz="3600" b="0" i="1" smtClean="0">
                            <a:solidFill>
                              <a:srgbClr val="FF99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3600" b="0" i="1" smtClean="0">
                                <a:solidFill>
                                  <a:srgbClr val="FF99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600" b="0" i="1" smtClean="0">
                                <a:solidFill>
                                  <a:srgbClr val="FF9900"/>
                                </a:solidFill>
                                <a:latin typeface="Cambria Math" panose="02040503050406030204" pitchFamily="18" charset="0"/>
                              </a:rPr>
                              <m:t>𝜓</m:t>
                            </m:r>
                          </m:e>
                          <m:sub>
                            <m:r>
                              <a:rPr lang="en-US" sz="3600" b="0" i="1" smtClean="0">
                                <a:solidFill>
                                  <a:srgbClr val="FF9900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sz="3600" dirty="0">
                    <a:solidFill>
                      <a:srgbClr val="FF9900"/>
                    </a:solidFill>
                  </a:rPr>
                  <a:t> </a:t>
                </a:r>
                <a:endParaRPr lang="en-US" sz="3600" dirty="0">
                  <a:solidFill>
                    <a:schemeClr val="tx1"/>
                  </a:solidFill>
                </a:endParaRPr>
              </a:p>
              <a:p>
                <a:endParaRPr lang="en-US" sz="1200" dirty="0">
                  <a:solidFill>
                    <a:schemeClr val="tx1"/>
                  </a:solidFill>
                </a:endParaRPr>
              </a:p>
              <a:p>
                <a:r>
                  <a:rPr lang="en-US" sz="3600" dirty="0"/>
                  <a:t>1.  </a:t>
                </a:r>
                <a14:m>
                  <m:oMath xmlns:m="http://schemas.openxmlformats.org/officeDocument/2006/math">
                    <m:r>
                      <a:rPr lang="en-US" sz="3600" i="1" dirty="0" smtClean="0">
                        <a:solidFill>
                          <a:srgbClr val="FF9900"/>
                        </a:solidFill>
                        <a:latin typeface="Cambria Math" panose="02040503050406030204" pitchFamily="18" charset="0"/>
                      </a:rPr>
                      <m:t>𝑐</m:t>
                    </m:r>
                    <m:sSubSup>
                      <m:sSubSupPr>
                        <m:ctrlPr>
                          <a:rPr lang="en-US" sz="3600" i="1" dirty="0">
                            <a:solidFill>
                              <a:srgbClr val="FF9900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3600" i="1" dirty="0">
                            <a:solidFill>
                              <a:srgbClr val="FF9900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en-US" sz="3600" i="1" dirty="0">
                            <a:solidFill>
                              <a:srgbClr val="FF9900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  <m:sup>
                        <m:r>
                          <a:rPr lang="en-US" sz="3600" i="1" dirty="0">
                            <a:solidFill>
                              <a:srgbClr val="FF9900"/>
                            </a:solidFill>
                            <a:latin typeface="Cambria Math" panose="02040503050406030204" pitchFamily="18" charset="0"/>
                          </a:rPr>
                          <m:t>𝑆𝐹𝐸</m:t>
                        </m:r>
                      </m:sup>
                    </m:sSubSup>
                    <m:r>
                      <a:rPr lang="en-US" sz="3600" b="0" i="1" dirty="0" smtClean="0">
                        <a:latin typeface="Cambria Math" panose="02040503050406030204" pitchFamily="18" charset="0"/>
                      </a:rPr>
                      <m:t>←</m:t>
                    </m:r>
                  </m:oMath>
                </a14:m>
                <a:r>
                  <a:rPr lang="en-US" sz="3600" dirty="0"/>
                  <a:t>SFE</a:t>
                </a:r>
                <a:r>
                  <a:rPr lang="en-US" sz="3600" dirty="0" err="1"/>
                  <a:t>.Enc</a:t>
                </a:r>
                <a:r>
                  <a:rPr lang="en-US" sz="3600" dirty="0"/>
                  <a:t>(</a:t>
                </a:r>
                <a14:m>
                  <m:oMath xmlns:m="http://schemas.openxmlformats.org/officeDocument/2006/math">
                    <m:r>
                      <a:rPr lang="en-US" sz="3600" b="0" i="1" dirty="0" smtClean="0">
                        <a:solidFill>
                          <a:srgbClr val="FF9900"/>
                        </a:solidFill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US" sz="3600" dirty="0"/>
                  <a:t>) .</a:t>
                </a:r>
              </a:p>
              <a:p>
                <a:r>
                  <a:rPr lang="en-US" sz="3600" dirty="0">
                    <a:solidFill>
                      <a:schemeClr val="tx1"/>
                    </a:solidFill>
                  </a:rPr>
                  <a:t>2. </a:t>
                </a:r>
                <a14:m>
                  <m:oMath xmlns:m="http://schemas.openxmlformats.org/officeDocument/2006/math">
                    <m:r>
                      <a:rPr lang="en-US" sz="3600" dirty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3600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3600" i="1" dirty="0">
                        <a:solidFill>
                          <a:srgbClr val="FF9900"/>
                        </a:solidFill>
                        <a:latin typeface="Cambria Math" panose="02040503050406030204" pitchFamily="18" charset="0"/>
                      </a:rPr>
                      <m:t>𝑐</m:t>
                    </m:r>
                    <m:sSubSup>
                      <m:sSubSupPr>
                        <m:ctrlPr>
                          <a:rPr lang="en-US" sz="3600" i="1" dirty="0">
                            <a:solidFill>
                              <a:srgbClr val="FF9900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3600" i="1" dirty="0">
                            <a:solidFill>
                              <a:srgbClr val="FF9900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en-US" sz="3600" b="0" i="1" dirty="0" smtClean="0">
                            <a:solidFill>
                              <a:srgbClr val="FF9900"/>
                            </a:solidFill>
                            <a:latin typeface="Cambria Math" panose="02040503050406030204" pitchFamily="18" charset="0"/>
                          </a:rPr>
                          <m:t>𝑠</m:t>
                        </m:r>
                      </m:sub>
                      <m:sup>
                        <m:r>
                          <a:rPr lang="en-US" sz="3600" i="1" dirty="0">
                            <a:solidFill>
                              <a:srgbClr val="FF9900"/>
                            </a:solidFill>
                            <a:latin typeface="Cambria Math" panose="02040503050406030204" pitchFamily="18" charset="0"/>
                          </a:rPr>
                          <m:t>𝑆𝐹𝐸</m:t>
                        </m:r>
                      </m:sup>
                    </m:sSubSup>
                    <m:r>
                      <a:rPr lang="en-US" sz="3600" i="1" dirty="0">
                        <a:latin typeface="Cambria Math" panose="02040503050406030204" pitchFamily="18" charset="0"/>
                      </a:rPr>
                      <m:t>,</m:t>
                    </m:r>
                    <m:d>
                      <m:dPr>
                        <m:begChr m:val="|"/>
                        <m:endChr m:val="⟩"/>
                        <m:ctrlPr>
                          <a:rPr lang="en-US" sz="3600" i="1">
                            <a:solidFill>
                              <a:srgbClr val="FF99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3600" i="1">
                                <a:solidFill>
                                  <a:srgbClr val="FF99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600" i="1">
                                <a:solidFill>
                                  <a:srgbClr val="FF9900"/>
                                </a:solidFill>
                                <a:latin typeface="Cambria Math" panose="02040503050406030204" pitchFamily="18" charset="0"/>
                              </a:rPr>
                              <m:t>𝜓</m:t>
                            </m:r>
                          </m:e>
                          <m:sub>
                            <m:r>
                              <a:rPr lang="en-US" sz="3600" b="0" i="1" smtClean="0">
                                <a:solidFill>
                                  <a:srgbClr val="FF990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</m:d>
                    <m:r>
                      <a:rPr lang="en-US" sz="3600" i="1">
                        <a:latin typeface="Cambria Math" panose="02040503050406030204" pitchFamily="18" charset="0"/>
                      </a:rPr>
                      <m:t>)</m:t>
                    </m:r>
                    <m:r>
                      <a:rPr lang="en-US" sz="36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←</m:t>
                    </m:r>
                    <m:r>
                      <a:rPr lang="en-US" sz="36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𝑆𝑒</m:t>
                    </m:r>
                    <m:sSup>
                      <m:sSupPr>
                        <m:ctrlPr>
                          <a:rPr lang="en-US" sz="36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6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US" sz="36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  <m:r>
                      <a:rPr lang="en-US" sz="36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3600" i="1" dirty="0">
                        <a:solidFill>
                          <a:srgbClr val="FF9900"/>
                        </a:solidFill>
                        <a:latin typeface="Cambria Math" panose="02040503050406030204" pitchFamily="18" charset="0"/>
                      </a:rPr>
                      <m:t>𝑐</m:t>
                    </m:r>
                    <m:sSubSup>
                      <m:sSubSupPr>
                        <m:ctrlPr>
                          <a:rPr lang="en-US" sz="3600" i="1" dirty="0">
                            <a:solidFill>
                              <a:srgbClr val="FF9900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3600" i="1" dirty="0">
                            <a:solidFill>
                              <a:srgbClr val="FF9900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en-US" sz="3600" i="1" dirty="0">
                            <a:solidFill>
                              <a:srgbClr val="FF9900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  <m:sup>
                        <m:r>
                          <a:rPr lang="en-US" sz="3600" i="1" dirty="0">
                            <a:solidFill>
                              <a:srgbClr val="FF9900"/>
                            </a:solidFill>
                            <a:latin typeface="Cambria Math" panose="02040503050406030204" pitchFamily="18" charset="0"/>
                          </a:rPr>
                          <m:t>𝑆𝐹𝐸</m:t>
                        </m:r>
                      </m:sup>
                    </m:sSubSup>
                    <m:r>
                      <a:rPr lang="en-US" sz="3600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,</m:t>
                    </m:r>
                    <m:d>
                      <m:dPr>
                        <m:begChr m:val="|"/>
                        <m:endChr m:val="⟩"/>
                        <m:ctrlPr>
                          <a:rPr lang="en-US" sz="3600" i="1">
                            <a:solidFill>
                              <a:srgbClr val="FF99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3600" i="1">
                                <a:solidFill>
                                  <a:srgbClr val="FF99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600" i="1">
                                <a:solidFill>
                                  <a:srgbClr val="FF9900"/>
                                </a:solidFill>
                                <a:latin typeface="Cambria Math" panose="02040503050406030204" pitchFamily="18" charset="0"/>
                              </a:rPr>
                              <m:t>𝜓</m:t>
                            </m:r>
                          </m:e>
                          <m:sub>
                            <m:r>
                              <a:rPr lang="en-US" sz="3600" i="1">
                                <a:solidFill>
                                  <a:srgbClr val="FF9900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d>
                    <m:r>
                      <a:rPr lang="en-US" sz="36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3600" dirty="0">
                    <a:solidFill>
                      <a:schemeClr val="tx1"/>
                    </a:solidFill>
                  </a:rPr>
                  <a:t> .</a:t>
                </a:r>
              </a:p>
              <a:p>
                <a:r>
                  <a:rPr lang="en-US" sz="3600" dirty="0">
                    <a:solidFill>
                      <a:schemeClr val="tx1"/>
                    </a:solidFill>
                  </a:rPr>
                  <a:t>3.  </a:t>
                </a:r>
                <a14:m>
                  <m:oMath xmlns:m="http://schemas.openxmlformats.org/officeDocument/2006/math">
                    <m:r>
                      <a:rPr lang="en-US" sz="3600" b="0" i="1" smtClean="0">
                        <a:solidFill>
                          <a:srgbClr val="FF9900"/>
                        </a:solidFill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sz="36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sz="3600" dirty="0">
                    <a:solidFill>
                      <a:schemeClr val="tx1"/>
                    </a:solidFill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</a:rPr>
                  <a:t>SFE.Dec</a:t>
                </a:r>
                <a:r>
                  <a:rPr lang="en-US" sz="3600" dirty="0">
                    <a:solidFill>
                      <a:schemeClr val="tx1"/>
                    </a:solidFill>
                  </a:rPr>
                  <a:t>(</a:t>
                </a:r>
                <a14:m>
                  <m:oMath xmlns:m="http://schemas.openxmlformats.org/officeDocument/2006/math">
                    <m:r>
                      <a:rPr lang="en-US" sz="3600" i="1" dirty="0">
                        <a:solidFill>
                          <a:srgbClr val="FF9900"/>
                        </a:solidFill>
                        <a:latin typeface="Cambria Math" panose="02040503050406030204" pitchFamily="18" charset="0"/>
                      </a:rPr>
                      <m:t>𝑐</m:t>
                    </m:r>
                    <m:sSubSup>
                      <m:sSubSupPr>
                        <m:ctrlPr>
                          <a:rPr lang="en-US" sz="3600" i="1" dirty="0">
                            <a:solidFill>
                              <a:srgbClr val="FF9900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3600" i="1" dirty="0">
                            <a:solidFill>
                              <a:srgbClr val="FF9900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en-US" sz="3600" i="1" dirty="0">
                            <a:solidFill>
                              <a:srgbClr val="FF9900"/>
                            </a:solidFill>
                            <a:latin typeface="Cambria Math" panose="02040503050406030204" pitchFamily="18" charset="0"/>
                          </a:rPr>
                          <m:t>𝑠</m:t>
                        </m:r>
                      </m:sub>
                      <m:sup>
                        <m:r>
                          <a:rPr lang="en-US" sz="3600" i="1" dirty="0">
                            <a:solidFill>
                              <a:srgbClr val="FF9900"/>
                            </a:solidFill>
                            <a:latin typeface="Cambria Math" panose="02040503050406030204" pitchFamily="18" charset="0"/>
                          </a:rPr>
                          <m:t>𝑆𝐹𝐸</m:t>
                        </m:r>
                      </m:sup>
                    </m:sSubSup>
                  </m:oMath>
                </a14:m>
                <a:r>
                  <a:rPr lang="en-US" sz="3600" dirty="0">
                    <a:solidFill>
                      <a:schemeClr val="tx1"/>
                    </a:solidFill>
                  </a:rPr>
                  <a:t>) .</a:t>
                </a:r>
                <a:endParaRPr lang="en-IL" sz="36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8" name="Rectangle 17">
                <a:extLst>
                  <a:ext uri="{FF2B5EF4-FFF2-40B4-BE49-F238E27FC236}">
                    <a16:creationId xmlns:a16="http://schemas.microsoft.com/office/drawing/2014/main" id="{AC5042D9-D8BD-40C5-8189-0034A03B727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2123882"/>
                <a:ext cx="10121900" cy="3253198"/>
              </a:xfrm>
              <a:prstGeom prst="rect">
                <a:avLst/>
              </a:prstGeom>
              <a:blipFill>
                <a:blip r:embed="rId3"/>
                <a:stretch>
                  <a:fillRect l="-1867" t="-2809" b="-6367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5636560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06BAAD69-02E5-4E4E-9863-384B66FCB59D}"/>
              </a:ext>
            </a:extLst>
          </p:cNvPr>
          <p:cNvSpPr/>
          <p:nvPr/>
        </p:nvSpPr>
        <p:spPr>
          <a:xfrm>
            <a:off x="2378545" y="2830597"/>
            <a:ext cx="1723613" cy="2932138"/>
          </a:xfrm>
          <a:prstGeom prst="roundRect">
            <a:avLst/>
          </a:prstGeom>
          <a:ln w="57150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FDAAA0FC-0BC0-44A3-BAAB-06BD247E076B}"/>
              </a:ext>
            </a:extLst>
          </p:cNvPr>
          <p:cNvSpPr/>
          <p:nvPr/>
        </p:nvSpPr>
        <p:spPr>
          <a:xfrm>
            <a:off x="8084531" y="2827834"/>
            <a:ext cx="1723612" cy="2932138"/>
          </a:xfrm>
          <a:prstGeom prst="roundRect">
            <a:avLst/>
          </a:prstGeom>
          <a:ln w="5715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p:sp>
        <p:nvSpPr>
          <p:cNvPr id="13" name="Arrow: Down 12">
            <a:extLst>
              <a:ext uri="{FF2B5EF4-FFF2-40B4-BE49-F238E27FC236}">
                <a16:creationId xmlns:a16="http://schemas.microsoft.com/office/drawing/2014/main" id="{51FEBBC7-BA58-4079-8C52-2D732F0D6B51}"/>
              </a:ext>
            </a:extLst>
          </p:cNvPr>
          <p:cNvSpPr/>
          <p:nvPr/>
        </p:nvSpPr>
        <p:spPr>
          <a:xfrm rot="16200000">
            <a:off x="5985008" y="1330907"/>
            <a:ext cx="216674" cy="3919620"/>
          </a:xfrm>
          <a:prstGeom prst="downArrow">
            <a:avLst>
              <a:gd name="adj1" fmla="val 19703"/>
              <a:gd name="adj2" fmla="val 61723"/>
            </a:avLst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p:sp>
        <p:nvSpPr>
          <p:cNvPr id="14" name="Arrow: Down 13">
            <a:extLst>
              <a:ext uri="{FF2B5EF4-FFF2-40B4-BE49-F238E27FC236}">
                <a16:creationId xmlns:a16="http://schemas.microsoft.com/office/drawing/2014/main" id="{3449996D-CB91-422B-B2F3-00D14FCB620E}"/>
              </a:ext>
            </a:extLst>
          </p:cNvPr>
          <p:cNvSpPr/>
          <p:nvPr/>
        </p:nvSpPr>
        <p:spPr>
          <a:xfrm rot="5400000">
            <a:off x="5985008" y="1623295"/>
            <a:ext cx="216674" cy="3919620"/>
          </a:xfrm>
          <a:prstGeom prst="downArrow">
            <a:avLst>
              <a:gd name="adj1" fmla="val 19703"/>
              <a:gd name="adj2" fmla="val 61723"/>
            </a:avLst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p:sp>
        <p:nvSpPr>
          <p:cNvPr id="15" name="Arrow: Down 14">
            <a:extLst>
              <a:ext uri="{FF2B5EF4-FFF2-40B4-BE49-F238E27FC236}">
                <a16:creationId xmlns:a16="http://schemas.microsoft.com/office/drawing/2014/main" id="{82981A02-8123-43FB-87C7-A62E057F451E}"/>
              </a:ext>
            </a:extLst>
          </p:cNvPr>
          <p:cNvSpPr/>
          <p:nvPr/>
        </p:nvSpPr>
        <p:spPr>
          <a:xfrm rot="16200000">
            <a:off x="5985008" y="2799823"/>
            <a:ext cx="216674" cy="3919620"/>
          </a:xfrm>
          <a:prstGeom prst="downArrow">
            <a:avLst>
              <a:gd name="adj1" fmla="val 19703"/>
              <a:gd name="adj2" fmla="val 61723"/>
            </a:avLst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3328A0CD-D661-4886-A1E4-4844174DF8BF}"/>
              </a:ext>
            </a:extLst>
          </p:cNvPr>
          <p:cNvSpPr txBox="1"/>
          <p:nvPr/>
        </p:nvSpPr>
        <p:spPr>
          <a:xfrm>
            <a:off x="5972158" y="3669063"/>
            <a:ext cx="24558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.</a:t>
            </a:r>
          </a:p>
          <a:p>
            <a:r>
              <a:rPr lang="en-US" b="1" dirty="0"/>
              <a:t>.</a:t>
            </a:r>
          </a:p>
          <a:p>
            <a:r>
              <a:rPr lang="en-US" b="1" dirty="0"/>
              <a:t>.</a:t>
            </a:r>
            <a:endParaRPr lang="en-IL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7E9531A3-A4B4-4E3F-8321-C97E459833FB}"/>
                  </a:ext>
                </a:extLst>
              </p:cNvPr>
              <p:cNvSpPr txBox="1"/>
              <p:nvPr/>
            </p:nvSpPr>
            <p:spPr>
              <a:xfrm>
                <a:off x="5369754" y="2659159"/>
                <a:ext cx="144718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∉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𝐿</m:t>
                      </m:r>
                    </m:oMath>
                  </m:oMathPara>
                </a14:m>
                <a:endParaRPr lang="en-US" sz="2800" b="0" dirty="0"/>
              </a:p>
            </p:txBody>
          </p:sp>
        </mc:Choice>
        <mc:Fallback xmlns="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7E9531A3-A4B4-4E3F-8321-C97E459833F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69754" y="2659159"/>
                <a:ext cx="1447180" cy="52322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" name="Arrow: Down 21">
            <a:extLst>
              <a:ext uri="{FF2B5EF4-FFF2-40B4-BE49-F238E27FC236}">
                <a16:creationId xmlns:a16="http://schemas.microsoft.com/office/drawing/2014/main" id="{4474F082-DD8E-4CA3-9AE7-EA68CD43FF36}"/>
              </a:ext>
            </a:extLst>
          </p:cNvPr>
          <p:cNvSpPr/>
          <p:nvPr/>
        </p:nvSpPr>
        <p:spPr>
          <a:xfrm rot="16200000">
            <a:off x="9905942" y="5102936"/>
            <a:ext cx="218142" cy="375540"/>
          </a:xfrm>
          <a:prstGeom prst="downArrow">
            <a:avLst>
              <a:gd name="adj1" fmla="val 19703"/>
              <a:gd name="adj2" fmla="val 61723"/>
            </a:avLst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F6DEEBB1-7461-49AD-B216-D43D933F876B}"/>
              </a:ext>
            </a:extLst>
          </p:cNvPr>
          <p:cNvSpPr txBox="1"/>
          <p:nvPr/>
        </p:nvSpPr>
        <p:spPr>
          <a:xfrm>
            <a:off x="10221883" y="5059873"/>
            <a:ext cx="11510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Reject</a:t>
            </a:r>
            <a:endParaRPr lang="en-IL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8FB9DC0C-09DA-4089-87F8-54873495411E}"/>
                  </a:ext>
                </a:extLst>
              </p:cNvPr>
              <p:cNvSpPr txBox="1"/>
              <p:nvPr/>
            </p:nvSpPr>
            <p:spPr>
              <a:xfrm>
                <a:off x="2580826" y="3909182"/>
                <a:ext cx="1319050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4400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400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p>
                          <m:r>
                            <a:rPr lang="en-US" sz="4400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∗</m:t>
                          </m:r>
                        </m:sup>
                      </m:sSup>
                    </m:oMath>
                  </m:oMathPara>
                </a14:m>
                <a:endParaRPr lang="en-US" sz="4400" dirty="0">
                  <a:solidFill>
                    <a:schemeClr val="accent6"/>
                  </a:solidFill>
                </a:endParaRPr>
              </a:p>
            </p:txBody>
          </p:sp>
        </mc:Choice>
        <mc:Fallback xmlns="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8FB9DC0C-09DA-4089-87F8-54873495411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80826" y="3909182"/>
                <a:ext cx="1319050" cy="769441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6A68E16C-A030-41B7-90FF-49B09C2E50BA}"/>
                  </a:ext>
                </a:extLst>
              </p:cNvPr>
              <p:cNvSpPr txBox="1"/>
              <p:nvPr/>
            </p:nvSpPr>
            <p:spPr>
              <a:xfrm>
                <a:off x="8236101" y="3915533"/>
                <a:ext cx="1420471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0" i="1" dirty="0" smtClean="0">
                          <a:solidFill>
                            <a:schemeClr val="accent6"/>
                          </a:solidFill>
                          <a:latin typeface="Cambria Math" panose="02040503050406030204" pitchFamily="18" charset="0"/>
                        </a:rPr>
                        <m:t>𝑉</m:t>
                      </m:r>
                    </m:oMath>
                  </m:oMathPara>
                </a14:m>
                <a:endParaRPr lang="en-IL" sz="4400" dirty="0">
                  <a:solidFill>
                    <a:schemeClr val="accent6"/>
                  </a:solidFill>
                </a:endParaRPr>
              </a:p>
            </p:txBody>
          </p:sp>
        </mc:Choice>
        <mc:Fallback xmlns="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6A68E16C-A030-41B7-90FF-49B09C2E50B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36101" y="3915533"/>
                <a:ext cx="1420471" cy="769441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Title 1">
            <a:extLst>
              <a:ext uri="{FF2B5EF4-FFF2-40B4-BE49-F238E27FC236}">
                <a16:creationId xmlns:a16="http://schemas.microsoft.com/office/drawing/2014/main" id="{35C7B196-9233-4B2E-A158-C6BE4BC331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 b="1" dirty="0"/>
              <a:t>ZK against quantum attacks</a:t>
            </a:r>
            <a:endParaRPr lang="en-IL" sz="2000" b="1" dirty="0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D18F7A63-8563-4DB5-87DA-65F149A253ED}"/>
              </a:ext>
            </a:extLst>
          </p:cNvPr>
          <p:cNvSpPr/>
          <p:nvPr/>
        </p:nvSpPr>
        <p:spPr>
          <a:xfrm>
            <a:off x="838201" y="1690688"/>
            <a:ext cx="77343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/>
              <a:t>Soundness against efficient </a:t>
            </a:r>
            <a:r>
              <a:rPr lang="en-US" sz="3200" dirty="0">
                <a:solidFill>
                  <a:schemeClr val="accent1"/>
                </a:solidFill>
              </a:rPr>
              <a:t>quantum</a:t>
            </a:r>
            <a:r>
              <a:rPr lang="en-US" sz="3200" dirty="0"/>
              <a:t> provers</a:t>
            </a:r>
            <a:endParaRPr lang="en-IL" sz="3200" dirty="0"/>
          </a:p>
        </p:txBody>
      </p:sp>
      <p:pic>
        <p:nvPicPr>
          <p:cNvPr id="19" name="Picture 2" descr="Atom, logo, media, social icon">
            <a:extLst>
              <a:ext uri="{FF2B5EF4-FFF2-40B4-BE49-F238E27FC236}">
                <a16:creationId xmlns:a16="http://schemas.microsoft.com/office/drawing/2014/main" id="{A95509A2-2E3F-47F6-AC5D-372A7400C6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23266" y="3323223"/>
            <a:ext cx="434169" cy="4341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62335034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2355BDC7-6360-422C-95EA-C0848071E638}"/>
              </a:ext>
            </a:extLst>
          </p:cNvPr>
          <p:cNvSpPr/>
          <p:nvPr/>
        </p:nvSpPr>
        <p:spPr>
          <a:xfrm>
            <a:off x="1497966" y="2037520"/>
            <a:ext cx="1723613" cy="4072047"/>
          </a:xfrm>
          <a:prstGeom prst="roundRect">
            <a:avLst/>
          </a:prstGeom>
          <a:ln w="5715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05F5688A-1DFE-48A9-A921-72EE32EB2447}"/>
              </a:ext>
            </a:extLst>
          </p:cNvPr>
          <p:cNvSpPr/>
          <p:nvPr/>
        </p:nvSpPr>
        <p:spPr>
          <a:xfrm>
            <a:off x="8028541" y="1974458"/>
            <a:ext cx="1723612" cy="4072047"/>
          </a:xfrm>
          <a:prstGeom prst="roundRect">
            <a:avLst/>
          </a:prstGeom>
          <a:ln w="57150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p:sp>
        <p:nvSpPr>
          <p:cNvPr id="15" name="Arrow: Down 14">
            <a:extLst>
              <a:ext uri="{FF2B5EF4-FFF2-40B4-BE49-F238E27FC236}">
                <a16:creationId xmlns:a16="http://schemas.microsoft.com/office/drawing/2014/main" id="{3062F226-86DE-4E98-A6F3-CCF817BBADEB}"/>
              </a:ext>
            </a:extLst>
          </p:cNvPr>
          <p:cNvSpPr/>
          <p:nvPr/>
        </p:nvSpPr>
        <p:spPr>
          <a:xfrm rot="5400000">
            <a:off x="5518268" y="577410"/>
            <a:ext cx="213582" cy="4758659"/>
          </a:xfrm>
          <a:prstGeom prst="downArrow">
            <a:avLst>
              <a:gd name="adj1" fmla="val 19703"/>
              <a:gd name="adj2" fmla="val 61723"/>
            </a:avLst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36CCC2C6-23FD-4EE5-B885-715DCB43BA2A}"/>
                  </a:ext>
                </a:extLst>
              </p:cNvPr>
              <p:cNvSpPr txBox="1"/>
              <p:nvPr/>
            </p:nvSpPr>
            <p:spPr>
              <a:xfrm>
                <a:off x="4846150" y="2381054"/>
                <a:ext cx="1987941" cy="53899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b="0" dirty="0">
                    <a:solidFill>
                      <a:schemeClr val="tx1"/>
                    </a:solidFill>
                  </a:rPr>
                  <a:t>pk,  </a:t>
                </a:r>
                <a14:m>
                  <m:oMath xmlns:m="http://schemas.openxmlformats.org/officeDocument/2006/math">
                    <m:r>
                      <a:rPr lang="en-US" sz="2800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𝑐</m:t>
                    </m:r>
                    <m:sSub>
                      <m:sSubPr>
                        <m:ctrlPr>
                          <a:rPr lang="en-US" sz="28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en-US" sz="28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</m:oMath>
                </a14:m>
                <a:r>
                  <a:rPr lang="en-US" sz="2800" b="0" dirty="0">
                    <a:solidFill>
                      <a:schemeClr val="tx1"/>
                    </a:solidFill>
                  </a:rPr>
                  <a:t>,  </a:t>
                </a:r>
                <a14:m>
                  <m:oMath xmlns:m="http://schemas.openxmlformats.org/officeDocument/2006/math">
                    <m:acc>
                      <m:accPr>
                        <m:chr m:val="̃"/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𝐶𝐶</m:t>
                        </m:r>
                      </m:e>
                    </m:acc>
                  </m:oMath>
                </a14:m>
                <a:endParaRPr lang="en-US" sz="2800" b="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36CCC2C6-23FD-4EE5-B885-715DCB43BA2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46150" y="2381054"/>
                <a:ext cx="1987941" cy="538994"/>
              </a:xfrm>
              <a:prstGeom prst="rect">
                <a:avLst/>
              </a:prstGeom>
              <a:blipFill>
                <a:blip r:embed="rId3"/>
                <a:stretch>
                  <a:fillRect l="-6442" t="-7955" b="-32955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75147ECE-AD2A-4583-A91B-9EA7FE9FEAC9}"/>
              </a:ext>
            </a:extLst>
          </p:cNvPr>
          <p:cNvCxnSpPr>
            <a:cxnSpLocks/>
          </p:cNvCxnSpPr>
          <p:nvPr/>
        </p:nvCxnSpPr>
        <p:spPr>
          <a:xfrm>
            <a:off x="3272539" y="3595812"/>
            <a:ext cx="6733325" cy="0"/>
          </a:xfrm>
          <a:prstGeom prst="line">
            <a:avLst/>
          </a:prstGeom>
          <a:ln w="38100">
            <a:solidFill>
              <a:schemeClr val="accent1"/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Rectangle 19">
                <a:extLst>
                  <a:ext uri="{FF2B5EF4-FFF2-40B4-BE49-F238E27FC236}">
                    <a16:creationId xmlns:a16="http://schemas.microsoft.com/office/drawing/2014/main" id="{3EE6F920-3826-4141-BF81-8F399B0BF065}"/>
                  </a:ext>
                </a:extLst>
              </p:cNvPr>
              <p:cNvSpPr/>
              <p:nvPr/>
            </p:nvSpPr>
            <p:spPr>
              <a:xfrm>
                <a:off x="10005864" y="3254403"/>
                <a:ext cx="1516844" cy="640775"/>
              </a:xfrm>
              <a:prstGeom prst="rect">
                <a:avLst/>
              </a:prstGeom>
              <a:ln>
                <a:solidFill>
                  <a:schemeClr val="accent1"/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sz="2000" dirty="0"/>
                  <a:t>Inner state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|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𝜓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⟩</m:t>
                    </m:r>
                  </m:oMath>
                </a14:m>
                <a:endParaRPr lang="en-IL" sz="2000" dirty="0"/>
              </a:p>
            </p:txBody>
          </p:sp>
        </mc:Choice>
        <mc:Fallback xmlns="">
          <p:sp>
            <p:nvSpPr>
              <p:cNvPr id="20" name="Rectangle 19">
                <a:extLst>
                  <a:ext uri="{FF2B5EF4-FFF2-40B4-BE49-F238E27FC236}">
                    <a16:creationId xmlns:a16="http://schemas.microsoft.com/office/drawing/2014/main" id="{3EE6F920-3826-4141-BF81-8F399B0BF06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05864" y="3254403"/>
                <a:ext cx="1516844" cy="640775"/>
              </a:xfrm>
              <a:prstGeom prst="rect">
                <a:avLst/>
              </a:prstGeom>
              <a:blipFill>
                <a:blip r:embed="rId4"/>
                <a:stretch>
                  <a:fillRect t="-9346" r="-398" b="-13084"/>
                </a:stretch>
              </a:blipFill>
              <a:ln>
                <a:solidFill>
                  <a:schemeClr val="accent1"/>
                </a:solidFill>
              </a:ln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0E83E734-BB83-47C2-AE86-A55E94F06BDB}"/>
                  </a:ext>
                </a:extLst>
              </p:cNvPr>
              <p:cNvSpPr txBox="1"/>
              <p:nvPr/>
            </p:nvSpPr>
            <p:spPr>
              <a:xfrm>
                <a:off x="8290177" y="2269468"/>
                <a:ext cx="1200340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4400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400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𝑆𝑒𝑛</m:t>
                          </m:r>
                        </m:e>
                        <m:sup>
                          <m:r>
                            <a:rPr lang="en-US" sz="4400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∗</m:t>
                          </m:r>
                        </m:sup>
                      </m:sSup>
                    </m:oMath>
                  </m:oMathPara>
                </a14:m>
                <a:endParaRPr lang="en-IL" sz="44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0E83E734-BB83-47C2-AE86-A55E94F06BD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90177" y="2269468"/>
                <a:ext cx="1200340" cy="769441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8CDBEA49-E8CB-4D13-AA68-90D11A49354E}"/>
                  </a:ext>
                </a:extLst>
              </p:cNvPr>
              <p:cNvSpPr txBox="1"/>
              <p:nvPr/>
            </p:nvSpPr>
            <p:spPr>
              <a:xfrm>
                <a:off x="1759602" y="2265830"/>
                <a:ext cx="1200340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0" i="1" dirty="0" smtClean="0">
                          <a:solidFill>
                            <a:schemeClr val="accent6"/>
                          </a:solidFill>
                          <a:latin typeface="Cambria Math" panose="02040503050406030204" pitchFamily="18" charset="0"/>
                        </a:rPr>
                        <m:t>𝐸𝑥𝑡</m:t>
                      </m:r>
                    </m:oMath>
                  </m:oMathPara>
                </a14:m>
                <a:endParaRPr lang="en-IL" sz="4400" dirty="0">
                  <a:solidFill>
                    <a:schemeClr val="accent6"/>
                  </a:solidFill>
                </a:endParaRPr>
              </a:p>
            </p:txBody>
          </p:sp>
        </mc:Choice>
        <mc:Fallback xmlns="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8CDBEA49-E8CB-4D13-AA68-90D11A49354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59602" y="2265830"/>
                <a:ext cx="1200340" cy="769441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0" name="Rectangle: Rounded Corners 29">
            <a:extLst>
              <a:ext uri="{FF2B5EF4-FFF2-40B4-BE49-F238E27FC236}">
                <a16:creationId xmlns:a16="http://schemas.microsoft.com/office/drawing/2014/main" id="{53D53189-D09F-4480-A83C-DE6C22060404}"/>
              </a:ext>
            </a:extLst>
          </p:cNvPr>
          <p:cNvSpPr/>
          <p:nvPr/>
        </p:nvSpPr>
        <p:spPr>
          <a:xfrm>
            <a:off x="2889058" y="3145254"/>
            <a:ext cx="8923714" cy="1478582"/>
          </a:xfrm>
          <a:prstGeom prst="roundRect">
            <a:avLst/>
          </a:prstGeom>
          <a:solidFill>
            <a:schemeClr val="accent2">
              <a:alpha val="27059"/>
            </a:schemeClr>
          </a:solidFill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4AEBC76B-5BE2-484D-9EE0-EB2DE848ECC1}"/>
                  </a:ext>
                </a:extLst>
              </p:cNvPr>
              <p:cNvSpPr txBox="1"/>
              <p:nvPr/>
            </p:nvSpPr>
            <p:spPr>
              <a:xfrm>
                <a:off x="3559151" y="3898434"/>
                <a:ext cx="544415" cy="52321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𝑡</m:t>
                      </m:r>
                    </m:oMath>
                  </m:oMathPara>
                </a14:m>
                <a:endParaRPr lang="en-US" sz="2800" b="0" dirty="0"/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4AEBC76B-5BE2-484D-9EE0-EB2DE848ECC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59151" y="3898434"/>
                <a:ext cx="544415" cy="523218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Title 1">
            <a:extLst>
              <a:ext uri="{FF2B5EF4-FFF2-40B4-BE49-F238E27FC236}">
                <a16:creationId xmlns:a16="http://schemas.microsoft.com/office/drawing/2014/main" id="{38A4A6EB-B187-4E8D-89C3-2DC66734F1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 b="1" dirty="0"/>
              <a:t>2</a:t>
            </a:r>
            <a:r>
              <a:rPr lang="en-US" b="1" baseline="30000" dirty="0"/>
              <a:t>nd</a:t>
            </a:r>
            <a:r>
              <a:rPr lang="en-US" b="1" dirty="0"/>
              <a:t> Try : No-Cloning Extraction</a:t>
            </a:r>
            <a:endParaRPr lang="en-IL" sz="2000" b="1" dirty="0"/>
          </a:p>
        </p:txBody>
      </p:sp>
    </p:spTree>
    <p:extLst>
      <p:ext uri="{BB962C8B-B14F-4D97-AF65-F5344CB8AC3E}">
        <p14:creationId xmlns:p14="http://schemas.microsoft.com/office/powerpoint/2010/main" val="3236055253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2355BDC7-6360-422C-95EA-C0848071E638}"/>
              </a:ext>
            </a:extLst>
          </p:cNvPr>
          <p:cNvSpPr/>
          <p:nvPr/>
        </p:nvSpPr>
        <p:spPr>
          <a:xfrm>
            <a:off x="1497966" y="2037520"/>
            <a:ext cx="1723613" cy="4072047"/>
          </a:xfrm>
          <a:prstGeom prst="roundRect">
            <a:avLst/>
          </a:prstGeom>
          <a:ln w="5715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05F5688A-1DFE-48A9-A921-72EE32EB2447}"/>
              </a:ext>
            </a:extLst>
          </p:cNvPr>
          <p:cNvSpPr/>
          <p:nvPr/>
        </p:nvSpPr>
        <p:spPr>
          <a:xfrm>
            <a:off x="8028541" y="1974458"/>
            <a:ext cx="1723612" cy="4072047"/>
          </a:xfrm>
          <a:prstGeom prst="roundRect">
            <a:avLst/>
          </a:prstGeom>
          <a:ln w="57150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p:sp>
        <p:nvSpPr>
          <p:cNvPr id="15" name="Arrow: Down 14">
            <a:extLst>
              <a:ext uri="{FF2B5EF4-FFF2-40B4-BE49-F238E27FC236}">
                <a16:creationId xmlns:a16="http://schemas.microsoft.com/office/drawing/2014/main" id="{3062F226-86DE-4E98-A6F3-CCF817BBADEB}"/>
              </a:ext>
            </a:extLst>
          </p:cNvPr>
          <p:cNvSpPr/>
          <p:nvPr/>
        </p:nvSpPr>
        <p:spPr>
          <a:xfrm rot="5400000">
            <a:off x="5518268" y="577410"/>
            <a:ext cx="213582" cy="4758659"/>
          </a:xfrm>
          <a:prstGeom prst="downArrow">
            <a:avLst>
              <a:gd name="adj1" fmla="val 19703"/>
              <a:gd name="adj2" fmla="val 61723"/>
            </a:avLst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36CCC2C6-23FD-4EE5-B885-715DCB43BA2A}"/>
                  </a:ext>
                </a:extLst>
              </p:cNvPr>
              <p:cNvSpPr txBox="1"/>
              <p:nvPr/>
            </p:nvSpPr>
            <p:spPr>
              <a:xfrm>
                <a:off x="4846150" y="2381054"/>
                <a:ext cx="1987941" cy="53899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b="0" dirty="0">
                    <a:solidFill>
                      <a:schemeClr val="tx1"/>
                    </a:solidFill>
                  </a:rPr>
                  <a:t>pk,  </a:t>
                </a:r>
                <a14:m>
                  <m:oMath xmlns:m="http://schemas.openxmlformats.org/officeDocument/2006/math">
                    <m:r>
                      <a:rPr lang="en-US" sz="2800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𝑐</m:t>
                    </m:r>
                    <m:sSub>
                      <m:sSubPr>
                        <m:ctrlPr>
                          <a:rPr lang="en-US" sz="28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en-US" sz="28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</m:oMath>
                </a14:m>
                <a:r>
                  <a:rPr lang="en-US" sz="2800" b="0" dirty="0">
                    <a:solidFill>
                      <a:schemeClr val="tx1"/>
                    </a:solidFill>
                  </a:rPr>
                  <a:t>,  </a:t>
                </a:r>
                <a14:m>
                  <m:oMath xmlns:m="http://schemas.openxmlformats.org/officeDocument/2006/math">
                    <m:acc>
                      <m:accPr>
                        <m:chr m:val="̃"/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𝐶𝐶</m:t>
                        </m:r>
                      </m:e>
                    </m:acc>
                  </m:oMath>
                </a14:m>
                <a:endParaRPr lang="en-US" sz="2800" b="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36CCC2C6-23FD-4EE5-B885-715DCB43BA2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46150" y="2381054"/>
                <a:ext cx="1987941" cy="538994"/>
              </a:xfrm>
              <a:prstGeom prst="rect">
                <a:avLst/>
              </a:prstGeom>
              <a:blipFill>
                <a:blip r:embed="rId3"/>
                <a:stretch>
                  <a:fillRect l="-6442" t="-7955" b="-32955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75147ECE-AD2A-4583-A91B-9EA7FE9FEAC9}"/>
              </a:ext>
            </a:extLst>
          </p:cNvPr>
          <p:cNvCxnSpPr>
            <a:cxnSpLocks/>
          </p:cNvCxnSpPr>
          <p:nvPr/>
        </p:nvCxnSpPr>
        <p:spPr>
          <a:xfrm>
            <a:off x="3272539" y="3595812"/>
            <a:ext cx="6733325" cy="0"/>
          </a:xfrm>
          <a:prstGeom prst="line">
            <a:avLst/>
          </a:prstGeom>
          <a:ln w="38100">
            <a:solidFill>
              <a:schemeClr val="accent1"/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Rectangle 19">
                <a:extLst>
                  <a:ext uri="{FF2B5EF4-FFF2-40B4-BE49-F238E27FC236}">
                    <a16:creationId xmlns:a16="http://schemas.microsoft.com/office/drawing/2014/main" id="{3EE6F920-3826-4141-BF81-8F399B0BF065}"/>
                  </a:ext>
                </a:extLst>
              </p:cNvPr>
              <p:cNvSpPr/>
              <p:nvPr/>
            </p:nvSpPr>
            <p:spPr>
              <a:xfrm>
                <a:off x="10005864" y="3254403"/>
                <a:ext cx="1516844" cy="640775"/>
              </a:xfrm>
              <a:prstGeom prst="rect">
                <a:avLst/>
              </a:prstGeom>
              <a:ln>
                <a:solidFill>
                  <a:schemeClr val="accent1"/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sz="2000" dirty="0"/>
                  <a:t>Inner state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|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𝜓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⟩</m:t>
                    </m:r>
                  </m:oMath>
                </a14:m>
                <a:endParaRPr lang="en-IL" sz="2000" dirty="0"/>
              </a:p>
            </p:txBody>
          </p:sp>
        </mc:Choice>
        <mc:Fallback xmlns="">
          <p:sp>
            <p:nvSpPr>
              <p:cNvPr id="20" name="Rectangle 19">
                <a:extLst>
                  <a:ext uri="{FF2B5EF4-FFF2-40B4-BE49-F238E27FC236}">
                    <a16:creationId xmlns:a16="http://schemas.microsoft.com/office/drawing/2014/main" id="{3EE6F920-3826-4141-BF81-8F399B0BF06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05864" y="3254403"/>
                <a:ext cx="1516844" cy="640775"/>
              </a:xfrm>
              <a:prstGeom prst="rect">
                <a:avLst/>
              </a:prstGeom>
              <a:blipFill>
                <a:blip r:embed="rId4"/>
                <a:stretch>
                  <a:fillRect t="-9346" r="-398" b="-13084"/>
                </a:stretch>
              </a:blipFill>
              <a:ln>
                <a:solidFill>
                  <a:schemeClr val="accent1"/>
                </a:solidFill>
              </a:ln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0E83E734-BB83-47C2-AE86-A55E94F06BDB}"/>
                  </a:ext>
                </a:extLst>
              </p:cNvPr>
              <p:cNvSpPr txBox="1"/>
              <p:nvPr/>
            </p:nvSpPr>
            <p:spPr>
              <a:xfrm>
                <a:off x="8290177" y="2269468"/>
                <a:ext cx="1200340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4400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400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𝑆𝑒𝑛</m:t>
                          </m:r>
                        </m:e>
                        <m:sup>
                          <m:r>
                            <a:rPr lang="en-US" sz="4400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∗</m:t>
                          </m:r>
                        </m:sup>
                      </m:sSup>
                    </m:oMath>
                  </m:oMathPara>
                </a14:m>
                <a:endParaRPr lang="en-IL" sz="44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0E83E734-BB83-47C2-AE86-A55E94F06BD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90177" y="2269468"/>
                <a:ext cx="1200340" cy="769441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0" name="Rectangle: Rounded Corners 29">
            <a:extLst>
              <a:ext uri="{FF2B5EF4-FFF2-40B4-BE49-F238E27FC236}">
                <a16:creationId xmlns:a16="http://schemas.microsoft.com/office/drawing/2014/main" id="{53D53189-D09F-4480-A83C-DE6C22060404}"/>
              </a:ext>
            </a:extLst>
          </p:cNvPr>
          <p:cNvSpPr/>
          <p:nvPr/>
        </p:nvSpPr>
        <p:spPr>
          <a:xfrm>
            <a:off x="2889058" y="3145254"/>
            <a:ext cx="8923714" cy="1627550"/>
          </a:xfrm>
          <a:prstGeom prst="roundRect">
            <a:avLst/>
          </a:prstGeom>
          <a:solidFill>
            <a:schemeClr val="accent2">
              <a:alpha val="27059"/>
            </a:schemeClr>
          </a:solidFill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4AEBC76B-5BE2-484D-9EE0-EB2DE848ECC1}"/>
                  </a:ext>
                </a:extLst>
              </p:cNvPr>
              <p:cNvSpPr txBox="1"/>
              <p:nvPr/>
            </p:nvSpPr>
            <p:spPr>
              <a:xfrm>
                <a:off x="3559151" y="3898434"/>
                <a:ext cx="544415" cy="52321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𝑡</m:t>
                      </m:r>
                    </m:oMath>
                  </m:oMathPara>
                </a14:m>
                <a:endParaRPr lang="en-US" sz="2800" b="0" dirty="0"/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4AEBC76B-5BE2-484D-9EE0-EB2DE848ECC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59151" y="3898434"/>
                <a:ext cx="544415" cy="523218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Title 1">
            <a:extLst>
              <a:ext uri="{FF2B5EF4-FFF2-40B4-BE49-F238E27FC236}">
                <a16:creationId xmlns:a16="http://schemas.microsoft.com/office/drawing/2014/main" id="{38A4A6EB-B187-4E8D-89C3-2DC66734F1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 b="1" dirty="0"/>
              <a:t>2</a:t>
            </a:r>
            <a:r>
              <a:rPr lang="en-US" b="1" baseline="30000" dirty="0"/>
              <a:t>nd</a:t>
            </a:r>
            <a:r>
              <a:rPr lang="en-US" b="1" dirty="0"/>
              <a:t> Try : No-Cloning Extraction</a:t>
            </a:r>
            <a:endParaRPr lang="en-IL" sz="2000" b="1" dirty="0"/>
          </a:p>
        </p:txBody>
      </p:sp>
      <p:sp>
        <p:nvSpPr>
          <p:cNvPr id="22" name="Rectangle: Rounded Corners 21">
            <a:extLst>
              <a:ext uri="{FF2B5EF4-FFF2-40B4-BE49-F238E27FC236}">
                <a16:creationId xmlns:a16="http://schemas.microsoft.com/office/drawing/2014/main" id="{F5B0D873-A8DE-4B65-A61B-E98B8F7054DA}"/>
              </a:ext>
            </a:extLst>
          </p:cNvPr>
          <p:cNvSpPr/>
          <p:nvPr/>
        </p:nvSpPr>
        <p:spPr>
          <a:xfrm>
            <a:off x="3380508" y="3761544"/>
            <a:ext cx="901700" cy="796997"/>
          </a:xfrm>
          <a:prstGeom prst="roundRect">
            <a:avLst/>
          </a:prstGeom>
          <a:solidFill>
            <a:schemeClr val="accent2">
              <a:alpha val="27059"/>
            </a:schemeClr>
          </a:solidFill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 dirty="0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0ED3A674-C83D-409A-ACCF-81E8FF12D120}"/>
              </a:ext>
            </a:extLst>
          </p:cNvPr>
          <p:cNvSpPr/>
          <p:nvPr/>
        </p:nvSpPr>
        <p:spPr>
          <a:xfrm>
            <a:off x="105864" y="3744543"/>
            <a:ext cx="122234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dirty="0"/>
              <a:t>under SFE</a:t>
            </a:r>
            <a:endParaRPr lang="en-IL" sz="2400" dirty="0"/>
          </a:p>
        </p:txBody>
      </p: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842E9D78-69F6-472C-A25D-BEC51F662CA8}"/>
              </a:ext>
            </a:extLst>
          </p:cNvPr>
          <p:cNvCxnSpPr>
            <a:cxnSpLocks/>
            <a:stCxn id="22" idx="1"/>
          </p:cNvCxnSpPr>
          <p:nvPr/>
        </p:nvCxnSpPr>
        <p:spPr>
          <a:xfrm flipH="1">
            <a:off x="1100667" y="4160043"/>
            <a:ext cx="2279841" cy="0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A0E5AA8C-9132-44E5-B27A-B6C667ECDFAF}"/>
                  </a:ext>
                </a:extLst>
              </p:cNvPr>
              <p:cNvSpPr txBox="1"/>
              <p:nvPr/>
            </p:nvSpPr>
            <p:spPr>
              <a:xfrm>
                <a:off x="1759602" y="2265830"/>
                <a:ext cx="1200340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0" i="1" dirty="0" smtClean="0">
                          <a:solidFill>
                            <a:schemeClr val="accent6"/>
                          </a:solidFill>
                          <a:latin typeface="Cambria Math" panose="02040503050406030204" pitchFamily="18" charset="0"/>
                        </a:rPr>
                        <m:t>𝐸𝑥𝑡</m:t>
                      </m:r>
                    </m:oMath>
                  </m:oMathPara>
                </a14:m>
                <a:endParaRPr lang="en-IL" sz="4400" dirty="0">
                  <a:solidFill>
                    <a:schemeClr val="accent6"/>
                  </a:solidFill>
                </a:endParaRPr>
              </a:p>
            </p:txBody>
          </p:sp>
        </mc:Choice>
        <mc:Fallback xmlns="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A0E5AA8C-9132-44E5-B27A-B6C667ECDFA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59602" y="2265830"/>
                <a:ext cx="1200340" cy="769441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Rectangle 23">
                <a:extLst>
                  <a:ext uri="{FF2B5EF4-FFF2-40B4-BE49-F238E27FC236}">
                    <a16:creationId xmlns:a16="http://schemas.microsoft.com/office/drawing/2014/main" id="{03286671-96B8-4218-8528-5119F87CFD2E}"/>
                  </a:ext>
                </a:extLst>
              </p:cNvPr>
              <p:cNvSpPr/>
              <p:nvPr/>
            </p:nvSpPr>
            <p:spPr>
              <a:xfrm>
                <a:off x="4589876" y="6046505"/>
                <a:ext cx="3012248" cy="52322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800" dirty="0"/>
                  <a:t>Encrypt </a:t>
                </a:r>
                <a14:m>
                  <m:oMath xmlns:m="http://schemas.openxmlformats.org/officeDocument/2006/math">
                    <m:r>
                      <a:rPr lang="en-US" sz="280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US" sz="2800" dirty="0"/>
                  <a:t> with SFE.  </a:t>
                </a:r>
                <a:endParaRPr lang="en-IL" sz="2800" dirty="0"/>
              </a:p>
            </p:txBody>
          </p:sp>
        </mc:Choice>
        <mc:Fallback xmlns="">
          <p:sp>
            <p:nvSpPr>
              <p:cNvPr id="24" name="Rectangle 23">
                <a:extLst>
                  <a:ext uri="{FF2B5EF4-FFF2-40B4-BE49-F238E27FC236}">
                    <a16:creationId xmlns:a16="http://schemas.microsoft.com/office/drawing/2014/main" id="{03286671-96B8-4218-8528-5119F87CFD2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89876" y="6046505"/>
                <a:ext cx="3012248" cy="523220"/>
              </a:xfrm>
              <a:prstGeom prst="rect">
                <a:avLst/>
              </a:prstGeom>
              <a:blipFill>
                <a:blip r:embed="rId10"/>
                <a:stretch>
                  <a:fillRect l="-4251" t="-11628" r="-5870" b="-32558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74204627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2355BDC7-6360-422C-95EA-C0848071E638}"/>
              </a:ext>
            </a:extLst>
          </p:cNvPr>
          <p:cNvSpPr/>
          <p:nvPr/>
        </p:nvSpPr>
        <p:spPr>
          <a:xfrm>
            <a:off x="1497966" y="2037520"/>
            <a:ext cx="1723613" cy="4072047"/>
          </a:xfrm>
          <a:prstGeom prst="roundRect">
            <a:avLst/>
          </a:prstGeom>
          <a:ln w="5715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05F5688A-1DFE-48A9-A921-72EE32EB2447}"/>
              </a:ext>
            </a:extLst>
          </p:cNvPr>
          <p:cNvSpPr/>
          <p:nvPr/>
        </p:nvSpPr>
        <p:spPr>
          <a:xfrm>
            <a:off x="8028541" y="1974458"/>
            <a:ext cx="1723612" cy="4072047"/>
          </a:xfrm>
          <a:prstGeom prst="roundRect">
            <a:avLst/>
          </a:prstGeom>
          <a:ln w="57150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p:sp>
        <p:nvSpPr>
          <p:cNvPr id="15" name="Arrow: Down 14">
            <a:extLst>
              <a:ext uri="{FF2B5EF4-FFF2-40B4-BE49-F238E27FC236}">
                <a16:creationId xmlns:a16="http://schemas.microsoft.com/office/drawing/2014/main" id="{3062F226-86DE-4E98-A6F3-CCF817BBADEB}"/>
              </a:ext>
            </a:extLst>
          </p:cNvPr>
          <p:cNvSpPr/>
          <p:nvPr/>
        </p:nvSpPr>
        <p:spPr>
          <a:xfrm rot="5400000">
            <a:off x="5518268" y="577410"/>
            <a:ext cx="213582" cy="4758659"/>
          </a:xfrm>
          <a:prstGeom prst="downArrow">
            <a:avLst>
              <a:gd name="adj1" fmla="val 19703"/>
              <a:gd name="adj2" fmla="val 61723"/>
            </a:avLst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36CCC2C6-23FD-4EE5-B885-715DCB43BA2A}"/>
                  </a:ext>
                </a:extLst>
              </p:cNvPr>
              <p:cNvSpPr txBox="1"/>
              <p:nvPr/>
            </p:nvSpPr>
            <p:spPr>
              <a:xfrm>
                <a:off x="4846150" y="2381054"/>
                <a:ext cx="1987941" cy="53899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b="0" dirty="0">
                    <a:solidFill>
                      <a:schemeClr val="tx1"/>
                    </a:solidFill>
                  </a:rPr>
                  <a:t>pk,  </a:t>
                </a:r>
                <a14:m>
                  <m:oMath xmlns:m="http://schemas.openxmlformats.org/officeDocument/2006/math">
                    <m:r>
                      <a:rPr lang="en-US" sz="2800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𝑐</m:t>
                    </m:r>
                    <m:sSub>
                      <m:sSubPr>
                        <m:ctrlPr>
                          <a:rPr lang="en-US" sz="28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en-US" sz="28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</m:oMath>
                </a14:m>
                <a:r>
                  <a:rPr lang="en-US" sz="2800" b="0" dirty="0">
                    <a:solidFill>
                      <a:schemeClr val="tx1"/>
                    </a:solidFill>
                  </a:rPr>
                  <a:t>,  </a:t>
                </a:r>
                <a14:m>
                  <m:oMath xmlns:m="http://schemas.openxmlformats.org/officeDocument/2006/math">
                    <m:acc>
                      <m:accPr>
                        <m:chr m:val="̃"/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𝐶𝐶</m:t>
                        </m:r>
                      </m:e>
                    </m:acc>
                  </m:oMath>
                </a14:m>
                <a:endParaRPr lang="en-US" sz="2800" b="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36CCC2C6-23FD-4EE5-B885-715DCB43BA2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46150" y="2381054"/>
                <a:ext cx="1987941" cy="538994"/>
              </a:xfrm>
              <a:prstGeom prst="rect">
                <a:avLst/>
              </a:prstGeom>
              <a:blipFill>
                <a:blip r:embed="rId3"/>
                <a:stretch>
                  <a:fillRect l="-6442" t="-7955" b="-32955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0E83E734-BB83-47C2-AE86-A55E94F06BDB}"/>
                  </a:ext>
                </a:extLst>
              </p:cNvPr>
              <p:cNvSpPr txBox="1"/>
              <p:nvPr/>
            </p:nvSpPr>
            <p:spPr>
              <a:xfrm>
                <a:off x="8290177" y="2269468"/>
                <a:ext cx="1200340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4400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400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𝑆𝑒𝑛</m:t>
                          </m:r>
                        </m:e>
                        <m:sup>
                          <m:r>
                            <a:rPr lang="en-US" sz="4400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∗</m:t>
                          </m:r>
                        </m:sup>
                      </m:sSup>
                    </m:oMath>
                  </m:oMathPara>
                </a14:m>
                <a:endParaRPr lang="en-IL" sz="44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0E83E734-BB83-47C2-AE86-A55E94F06BD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90177" y="2269468"/>
                <a:ext cx="1200340" cy="769441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Arrow: Down 13">
            <a:extLst>
              <a:ext uri="{FF2B5EF4-FFF2-40B4-BE49-F238E27FC236}">
                <a16:creationId xmlns:a16="http://schemas.microsoft.com/office/drawing/2014/main" id="{51B283E5-771D-4B39-A51C-041485698433}"/>
              </a:ext>
            </a:extLst>
          </p:cNvPr>
          <p:cNvSpPr/>
          <p:nvPr/>
        </p:nvSpPr>
        <p:spPr>
          <a:xfrm rot="16200000">
            <a:off x="5520607" y="1950871"/>
            <a:ext cx="220364" cy="4747202"/>
          </a:xfrm>
          <a:prstGeom prst="downArrow">
            <a:avLst>
              <a:gd name="adj1" fmla="val 19703"/>
              <a:gd name="adj2" fmla="val 61723"/>
            </a:avLst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p:sp>
        <p:nvSpPr>
          <p:cNvPr id="17" name="Arrow: Down 16">
            <a:extLst>
              <a:ext uri="{FF2B5EF4-FFF2-40B4-BE49-F238E27FC236}">
                <a16:creationId xmlns:a16="http://schemas.microsoft.com/office/drawing/2014/main" id="{91D0892D-99F2-4CE4-8A9A-475D62956CA2}"/>
              </a:ext>
            </a:extLst>
          </p:cNvPr>
          <p:cNvSpPr/>
          <p:nvPr/>
        </p:nvSpPr>
        <p:spPr>
          <a:xfrm rot="5400000">
            <a:off x="5519195" y="2586084"/>
            <a:ext cx="220373" cy="4750014"/>
          </a:xfrm>
          <a:prstGeom prst="downArrow">
            <a:avLst>
              <a:gd name="adj1" fmla="val 19703"/>
              <a:gd name="adj2" fmla="val 61723"/>
            </a:avLst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32EF601C-CA49-4692-9B3A-7430C11870FF}"/>
                  </a:ext>
                </a:extLst>
              </p:cNvPr>
              <p:cNvSpPr txBox="1"/>
              <p:nvPr/>
            </p:nvSpPr>
            <p:spPr>
              <a:xfrm>
                <a:off x="4016952" y="3825233"/>
                <a:ext cx="3541651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𝑡</m:t>
                      </m:r>
                    </m:oMath>
                  </m:oMathPara>
                </a14:m>
                <a:endParaRPr lang="en-US" sz="2800" b="0" dirty="0"/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32EF601C-CA49-4692-9B3A-7430C11870F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16952" y="3825233"/>
                <a:ext cx="3541651" cy="523220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D44B1907-6B09-447D-B880-8429DEBC5C8E}"/>
                  </a:ext>
                </a:extLst>
              </p:cNvPr>
              <p:cNvSpPr txBox="1"/>
              <p:nvPr/>
            </p:nvSpPr>
            <p:spPr>
              <a:xfrm>
                <a:off x="4082259" y="4434661"/>
                <a:ext cx="3411035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𝑠</m:t>
                      </m:r>
                    </m:oMath>
                  </m:oMathPara>
                </a14:m>
                <a:endParaRPr lang="en-US" sz="2800" b="0" dirty="0"/>
              </a:p>
            </p:txBody>
          </p:sp>
        </mc:Choice>
        <mc:Fallback xmlns="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D44B1907-6B09-447D-B880-8429DEBC5C8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82259" y="4434661"/>
                <a:ext cx="3411035" cy="523220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FCBE74EC-5C16-4580-AA54-D3145522D25F}"/>
              </a:ext>
            </a:extLst>
          </p:cNvPr>
          <p:cNvCxnSpPr>
            <a:cxnSpLocks/>
          </p:cNvCxnSpPr>
          <p:nvPr/>
        </p:nvCxnSpPr>
        <p:spPr>
          <a:xfrm>
            <a:off x="3272539" y="5291353"/>
            <a:ext cx="6733325" cy="0"/>
          </a:xfrm>
          <a:prstGeom prst="line">
            <a:avLst/>
          </a:prstGeom>
          <a:ln w="38100">
            <a:solidFill>
              <a:schemeClr val="accent1"/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Rectangle 23">
                <a:extLst>
                  <a:ext uri="{FF2B5EF4-FFF2-40B4-BE49-F238E27FC236}">
                    <a16:creationId xmlns:a16="http://schemas.microsoft.com/office/drawing/2014/main" id="{EC628DE8-115E-446C-9295-039BF51C2757}"/>
                  </a:ext>
                </a:extLst>
              </p:cNvPr>
              <p:cNvSpPr/>
              <p:nvPr/>
            </p:nvSpPr>
            <p:spPr>
              <a:xfrm>
                <a:off x="10005864" y="4949944"/>
                <a:ext cx="1516844" cy="640775"/>
              </a:xfrm>
              <a:prstGeom prst="rect">
                <a:avLst/>
              </a:prstGeom>
              <a:ln>
                <a:solidFill>
                  <a:schemeClr val="accent1"/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sz="2000" dirty="0"/>
                  <a:t>Inner state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|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𝜓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⟩</m:t>
                    </m:r>
                  </m:oMath>
                </a14:m>
                <a:endParaRPr lang="en-IL" sz="2000" dirty="0"/>
              </a:p>
            </p:txBody>
          </p:sp>
        </mc:Choice>
        <mc:Fallback xmlns="">
          <p:sp>
            <p:nvSpPr>
              <p:cNvPr id="24" name="Rectangle 23">
                <a:extLst>
                  <a:ext uri="{FF2B5EF4-FFF2-40B4-BE49-F238E27FC236}">
                    <a16:creationId xmlns:a16="http://schemas.microsoft.com/office/drawing/2014/main" id="{EC628DE8-115E-446C-9295-039BF51C275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05864" y="4949944"/>
                <a:ext cx="1516844" cy="640775"/>
              </a:xfrm>
              <a:prstGeom prst="rect">
                <a:avLst/>
              </a:prstGeom>
              <a:blipFill>
                <a:blip r:embed="rId9"/>
                <a:stretch>
                  <a:fillRect t="-8411" r="-398" b="-13084"/>
                </a:stretch>
              </a:blipFill>
              <a:ln>
                <a:solidFill>
                  <a:schemeClr val="accent1"/>
                </a:solidFill>
              </a:ln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7" name="Rectangle 36">
            <a:extLst>
              <a:ext uri="{FF2B5EF4-FFF2-40B4-BE49-F238E27FC236}">
                <a16:creationId xmlns:a16="http://schemas.microsoft.com/office/drawing/2014/main" id="{A09A5A9E-673B-4540-92AD-9BF4A9291FB6}"/>
              </a:ext>
            </a:extLst>
          </p:cNvPr>
          <p:cNvSpPr/>
          <p:nvPr/>
        </p:nvSpPr>
        <p:spPr>
          <a:xfrm>
            <a:off x="-80197" y="4107975"/>
            <a:ext cx="122234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dirty="0"/>
              <a:t>under SFE</a:t>
            </a:r>
            <a:endParaRPr lang="en-IL" sz="2400" dirty="0"/>
          </a:p>
        </p:txBody>
      </p: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1431EA85-5545-4A2C-87C1-7BED53485805}"/>
              </a:ext>
            </a:extLst>
          </p:cNvPr>
          <p:cNvCxnSpPr>
            <a:cxnSpLocks/>
            <a:endCxn id="37" idx="3"/>
          </p:cNvCxnSpPr>
          <p:nvPr/>
        </p:nvCxnSpPr>
        <p:spPr>
          <a:xfrm flipH="1">
            <a:off x="1142150" y="4124221"/>
            <a:ext cx="4366526" cy="399253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Title 1">
            <a:extLst>
              <a:ext uri="{FF2B5EF4-FFF2-40B4-BE49-F238E27FC236}">
                <a16:creationId xmlns:a16="http://schemas.microsoft.com/office/drawing/2014/main" id="{5B12098E-51D0-4259-B794-E7D1BF9BF8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 b="1" dirty="0"/>
              <a:t>2</a:t>
            </a:r>
            <a:r>
              <a:rPr lang="en-US" b="1" baseline="30000" dirty="0"/>
              <a:t>nd</a:t>
            </a:r>
            <a:r>
              <a:rPr lang="en-US" b="1" dirty="0"/>
              <a:t> Try : No-Cloning Extraction</a:t>
            </a:r>
            <a:endParaRPr lang="en-IL" sz="2000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DA5B3A34-5C6C-4B37-9149-AAA9C317A52A}"/>
                  </a:ext>
                </a:extLst>
              </p:cNvPr>
              <p:cNvSpPr txBox="1"/>
              <p:nvPr/>
            </p:nvSpPr>
            <p:spPr>
              <a:xfrm>
                <a:off x="1759602" y="2265830"/>
                <a:ext cx="1200340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0" i="1" dirty="0" smtClean="0">
                          <a:solidFill>
                            <a:schemeClr val="accent6"/>
                          </a:solidFill>
                          <a:latin typeface="Cambria Math" panose="02040503050406030204" pitchFamily="18" charset="0"/>
                        </a:rPr>
                        <m:t>𝐸𝑥𝑡</m:t>
                      </m:r>
                    </m:oMath>
                  </m:oMathPara>
                </a14:m>
                <a:endParaRPr lang="en-IL" sz="4400" dirty="0">
                  <a:solidFill>
                    <a:schemeClr val="accent6"/>
                  </a:solidFill>
                </a:endParaRPr>
              </a:p>
            </p:txBody>
          </p:sp>
        </mc:Choice>
        <mc:Fallback xmlns="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DA5B3A34-5C6C-4B37-9149-AAA9C317A52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59602" y="2265830"/>
                <a:ext cx="1200340" cy="769441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8" name="Rectangle: Rounded Corners 27">
            <a:extLst>
              <a:ext uri="{FF2B5EF4-FFF2-40B4-BE49-F238E27FC236}">
                <a16:creationId xmlns:a16="http://schemas.microsoft.com/office/drawing/2014/main" id="{5559DB85-F4B9-49DE-AA8E-92A916B48DE5}"/>
              </a:ext>
            </a:extLst>
          </p:cNvPr>
          <p:cNvSpPr/>
          <p:nvPr/>
        </p:nvSpPr>
        <p:spPr>
          <a:xfrm>
            <a:off x="5508675" y="4484621"/>
            <a:ext cx="558202" cy="517703"/>
          </a:xfrm>
          <a:prstGeom prst="roundRect">
            <a:avLst/>
          </a:prstGeom>
          <a:solidFill>
            <a:schemeClr val="accent2">
              <a:alpha val="27059"/>
            </a:schemeClr>
          </a:solidFill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 dirty="0"/>
          </a:p>
        </p:txBody>
      </p:sp>
      <p:sp>
        <p:nvSpPr>
          <p:cNvPr id="30" name="Rectangle: Rounded Corners 29">
            <a:extLst>
              <a:ext uri="{FF2B5EF4-FFF2-40B4-BE49-F238E27FC236}">
                <a16:creationId xmlns:a16="http://schemas.microsoft.com/office/drawing/2014/main" id="{37234965-EA94-4223-AE58-98BD29764C0D}"/>
              </a:ext>
            </a:extLst>
          </p:cNvPr>
          <p:cNvSpPr/>
          <p:nvPr/>
        </p:nvSpPr>
        <p:spPr>
          <a:xfrm>
            <a:off x="5508675" y="3848594"/>
            <a:ext cx="558202" cy="517703"/>
          </a:xfrm>
          <a:prstGeom prst="roundRect">
            <a:avLst/>
          </a:prstGeom>
          <a:solidFill>
            <a:schemeClr val="accent2">
              <a:alpha val="27059"/>
            </a:schemeClr>
          </a:solidFill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 dirty="0"/>
          </a:p>
        </p:txBody>
      </p:sp>
      <p:sp>
        <p:nvSpPr>
          <p:cNvPr id="31" name="Rectangle: Rounded Corners 30">
            <a:extLst>
              <a:ext uri="{FF2B5EF4-FFF2-40B4-BE49-F238E27FC236}">
                <a16:creationId xmlns:a16="http://schemas.microsoft.com/office/drawing/2014/main" id="{31090160-0C3E-40FB-807E-69644DA087DC}"/>
              </a:ext>
            </a:extLst>
          </p:cNvPr>
          <p:cNvSpPr/>
          <p:nvPr/>
        </p:nvSpPr>
        <p:spPr>
          <a:xfrm>
            <a:off x="2889058" y="3610414"/>
            <a:ext cx="8923714" cy="2109902"/>
          </a:xfrm>
          <a:prstGeom prst="roundRect">
            <a:avLst/>
          </a:prstGeom>
          <a:solidFill>
            <a:schemeClr val="accent2">
              <a:alpha val="27059"/>
            </a:schemeClr>
          </a:solidFill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66EE80E5-1F6C-4ACF-B4B0-58D537C875DA}"/>
              </a:ext>
            </a:extLst>
          </p:cNvPr>
          <p:cNvCxnSpPr>
            <a:cxnSpLocks/>
            <a:endCxn id="37" idx="3"/>
          </p:cNvCxnSpPr>
          <p:nvPr/>
        </p:nvCxnSpPr>
        <p:spPr>
          <a:xfrm flipH="1" flipV="1">
            <a:off x="1142150" y="4523474"/>
            <a:ext cx="4373196" cy="219998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4" name="Rectangle 33">
                <a:extLst>
                  <a:ext uri="{FF2B5EF4-FFF2-40B4-BE49-F238E27FC236}">
                    <a16:creationId xmlns:a16="http://schemas.microsoft.com/office/drawing/2014/main" id="{217E3181-89CD-4AEF-B2D0-4323C4F03B71}"/>
                  </a:ext>
                </a:extLst>
              </p:cNvPr>
              <p:cNvSpPr/>
              <p:nvPr/>
            </p:nvSpPr>
            <p:spPr>
              <a:xfrm>
                <a:off x="4718012" y="6078462"/>
                <a:ext cx="2244215" cy="52322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800" dirty="0"/>
                  <a:t>Execute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𝑆𝑒𝑛</m:t>
                        </m:r>
                      </m:e>
                      <m:sup>
                        <m:r>
                          <a:rPr lang="en-US" sz="2800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</m:oMath>
                </a14:m>
                <a:r>
                  <a:rPr lang="en-US" sz="2800" dirty="0"/>
                  <a:t>.  </a:t>
                </a:r>
                <a:endParaRPr lang="en-IL" sz="2800" dirty="0"/>
              </a:p>
            </p:txBody>
          </p:sp>
        </mc:Choice>
        <mc:Fallback xmlns="">
          <p:sp>
            <p:nvSpPr>
              <p:cNvPr id="34" name="Rectangle 33">
                <a:extLst>
                  <a:ext uri="{FF2B5EF4-FFF2-40B4-BE49-F238E27FC236}">
                    <a16:creationId xmlns:a16="http://schemas.microsoft.com/office/drawing/2014/main" id="{217E3181-89CD-4AEF-B2D0-4323C4F03B7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18012" y="6078462"/>
                <a:ext cx="2244215" cy="523220"/>
              </a:xfrm>
              <a:prstGeom prst="rect">
                <a:avLst/>
              </a:prstGeom>
              <a:blipFill>
                <a:blip r:embed="rId12"/>
                <a:stretch>
                  <a:fillRect l="-5707" t="-10465" r="-10326" b="-32558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6174032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2355BDC7-6360-422C-95EA-C0848071E638}"/>
              </a:ext>
            </a:extLst>
          </p:cNvPr>
          <p:cNvSpPr/>
          <p:nvPr/>
        </p:nvSpPr>
        <p:spPr>
          <a:xfrm>
            <a:off x="1497966" y="2037520"/>
            <a:ext cx="1723613" cy="4072047"/>
          </a:xfrm>
          <a:prstGeom prst="roundRect">
            <a:avLst/>
          </a:prstGeom>
          <a:ln w="5715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05F5688A-1DFE-48A9-A921-72EE32EB2447}"/>
              </a:ext>
            </a:extLst>
          </p:cNvPr>
          <p:cNvSpPr/>
          <p:nvPr/>
        </p:nvSpPr>
        <p:spPr>
          <a:xfrm>
            <a:off x="8028541" y="1974458"/>
            <a:ext cx="1723612" cy="4072047"/>
          </a:xfrm>
          <a:prstGeom prst="roundRect">
            <a:avLst/>
          </a:prstGeom>
          <a:ln w="57150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p:sp>
        <p:nvSpPr>
          <p:cNvPr id="15" name="Arrow: Down 14">
            <a:extLst>
              <a:ext uri="{FF2B5EF4-FFF2-40B4-BE49-F238E27FC236}">
                <a16:creationId xmlns:a16="http://schemas.microsoft.com/office/drawing/2014/main" id="{3062F226-86DE-4E98-A6F3-CCF817BBADEB}"/>
              </a:ext>
            </a:extLst>
          </p:cNvPr>
          <p:cNvSpPr/>
          <p:nvPr/>
        </p:nvSpPr>
        <p:spPr>
          <a:xfrm rot="5400000">
            <a:off x="5518268" y="577410"/>
            <a:ext cx="213582" cy="4758659"/>
          </a:xfrm>
          <a:prstGeom prst="downArrow">
            <a:avLst>
              <a:gd name="adj1" fmla="val 19703"/>
              <a:gd name="adj2" fmla="val 61723"/>
            </a:avLst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36CCC2C6-23FD-4EE5-B885-715DCB43BA2A}"/>
                  </a:ext>
                </a:extLst>
              </p:cNvPr>
              <p:cNvSpPr txBox="1"/>
              <p:nvPr/>
            </p:nvSpPr>
            <p:spPr>
              <a:xfrm>
                <a:off x="4846150" y="2381054"/>
                <a:ext cx="1987941" cy="53899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b="0" dirty="0">
                    <a:solidFill>
                      <a:schemeClr val="tx1"/>
                    </a:solidFill>
                  </a:rPr>
                  <a:t>pk,  </a:t>
                </a:r>
                <a14:m>
                  <m:oMath xmlns:m="http://schemas.openxmlformats.org/officeDocument/2006/math">
                    <m:r>
                      <a:rPr lang="en-US" sz="2800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𝑐</m:t>
                    </m:r>
                    <m:sSub>
                      <m:sSubPr>
                        <m:ctrlPr>
                          <a:rPr lang="en-US" sz="28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en-US" sz="28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</m:oMath>
                </a14:m>
                <a:r>
                  <a:rPr lang="en-US" sz="2800" b="0" dirty="0">
                    <a:solidFill>
                      <a:schemeClr val="tx1"/>
                    </a:solidFill>
                  </a:rPr>
                  <a:t>,  </a:t>
                </a:r>
                <a14:m>
                  <m:oMath xmlns:m="http://schemas.openxmlformats.org/officeDocument/2006/math">
                    <m:acc>
                      <m:accPr>
                        <m:chr m:val="̃"/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𝐶𝐶</m:t>
                        </m:r>
                      </m:e>
                    </m:acc>
                  </m:oMath>
                </a14:m>
                <a:endParaRPr lang="en-US" sz="2800" b="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36CCC2C6-23FD-4EE5-B885-715DCB43BA2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46150" y="2381054"/>
                <a:ext cx="1987941" cy="538994"/>
              </a:xfrm>
              <a:prstGeom prst="rect">
                <a:avLst/>
              </a:prstGeom>
              <a:blipFill>
                <a:blip r:embed="rId3"/>
                <a:stretch>
                  <a:fillRect l="-6442" t="-7955" b="-32955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0E83E734-BB83-47C2-AE86-A55E94F06BDB}"/>
                  </a:ext>
                </a:extLst>
              </p:cNvPr>
              <p:cNvSpPr txBox="1"/>
              <p:nvPr/>
            </p:nvSpPr>
            <p:spPr>
              <a:xfrm>
                <a:off x="8290177" y="2269468"/>
                <a:ext cx="1200340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4400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400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𝑆𝑒𝑛</m:t>
                          </m:r>
                        </m:e>
                        <m:sup>
                          <m:r>
                            <a:rPr lang="en-US" sz="4400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∗</m:t>
                          </m:r>
                        </m:sup>
                      </m:sSup>
                    </m:oMath>
                  </m:oMathPara>
                </a14:m>
                <a:endParaRPr lang="en-IL" sz="44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0E83E734-BB83-47C2-AE86-A55E94F06BD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90177" y="2269468"/>
                <a:ext cx="1200340" cy="769441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Arrow: Down 13">
            <a:extLst>
              <a:ext uri="{FF2B5EF4-FFF2-40B4-BE49-F238E27FC236}">
                <a16:creationId xmlns:a16="http://schemas.microsoft.com/office/drawing/2014/main" id="{51B283E5-771D-4B39-A51C-041485698433}"/>
              </a:ext>
            </a:extLst>
          </p:cNvPr>
          <p:cNvSpPr/>
          <p:nvPr/>
        </p:nvSpPr>
        <p:spPr>
          <a:xfrm rot="16200000">
            <a:off x="5520607" y="1950871"/>
            <a:ext cx="220364" cy="4747202"/>
          </a:xfrm>
          <a:prstGeom prst="downArrow">
            <a:avLst>
              <a:gd name="adj1" fmla="val 19703"/>
              <a:gd name="adj2" fmla="val 61723"/>
            </a:avLst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p:sp>
        <p:nvSpPr>
          <p:cNvPr id="17" name="Arrow: Down 16">
            <a:extLst>
              <a:ext uri="{FF2B5EF4-FFF2-40B4-BE49-F238E27FC236}">
                <a16:creationId xmlns:a16="http://schemas.microsoft.com/office/drawing/2014/main" id="{91D0892D-99F2-4CE4-8A9A-475D62956CA2}"/>
              </a:ext>
            </a:extLst>
          </p:cNvPr>
          <p:cNvSpPr/>
          <p:nvPr/>
        </p:nvSpPr>
        <p:spPr>
          <a:xfrm rot="5400000">
            <a:off x="5519195" y="2586084"/>
            <a:ext cx="220373" cy="4750014"/>
          </a:xfrm>
          <a:prstGeom prst="downArrow">
            <a:avLst>
              <a:gd name="adj1" fmla="val 19703"/>
              <a:gd name="adj2" fmla="val 61723"/>
            </a:avLst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32EF601C-CA49-4692-9B3A-7430C11870FF}"/>
                  </a:ext>
                </a:extLst>
              </p:cNvPr>
              <p:cNvSpPr txBox="1"/>
              <p:nvPr/>
            </p:nvSpPr>
            <p:spPr>
              <a:xfrm>
                <a:off x="4016952" y="3825233"/>
                <a:ext cx="3541651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𝑡</m:t>
                      </m:r>
                    </m:oMath>
                  </m:oMathPara>
                </a14:m>
                <a:endParaRPr lang="en-US" sz="2800" b="0" dirty="0"/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32EF601C-CA49-4692-9B3A-7430C11870F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16952" y="3825233"/>
                <a:ext cx="3541651" cy="523220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D44B1907-6B09-447D-B880-8429DEBC5C8E}"/>
                  </a:ext>
                </a:extLst>
              </p:cNvPr>
              <p:cNvSpPr txBox="1"/>
              <p:nvPr/>
            </p:nvSpPr>
            <p:spPr>
              <a:xfrm>
                <a:off x="4082259" y="4434661"/>
                <a:ext cx="3411035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𝑠</m:t>
                      </m:r>
                    </m:oMath>
                  </m:oMathPara>
                </a14:m>
                <a:endParaRPr lang="en-US" sz="2800" b="0" dirty="0"/>
              </a:p>
            </p:txBody>
          </p:sp>
        </mc:Choice>
        <mc:Fallback xmlns="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D44B1907-6B09-447D-B880-8429DEBC5C8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82259" y="4434661"/>
                <a:ext cx="3411035" cy="523220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FCBE74EC-5C16-4580-AA54-D3145522D25F}"/>
              </a:ext>
            </a:extLst>
          </p:cNvPr>
          <p:cNvCxnSpPr>
            <a:cxnSpLocks/>
          </p:cNvCxnSpPr>
          <p:nvPr/>
        </p:nvCxnSpPr>
        <p:spPr>
          <a:xfrm>
            <a:off x="3272539" y="5291353"/>
            <a:ext cx="6733325" cy="0"/>
          </a:xfrm>
          <a:prstGeom prst="line">
            <a:avLst/>
          </a:prstGeom>
          <a:ln w="38100">
            <a:solidFill>
              <a:schemeClr val="accent1"/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Rectangle 23">
                <a:extLst>
                  <a:ext uri="{FF2B5EF4-FFF2-40B4-BE49-F238E27FC236}">
                    <a16:creationId xmlns:a16="http://schemas.microsoft.com/office/drawing/2014/main" id="{EC628DE8-115E-446C-9295-039BF51C2757}"/>
                  </a:ext>
                </a:extLst>
              </p:cNvPr>
              <p:cNvSpPr/>
              <p:nvPr/>
            </p:nvSpPr>
            <p:spPr>
              <a:xfrm>
                <a:off x="10005864" y="4949944"/>
                <a:ext cx="1516844" cy="640775"/>
              </a:xfrm>
              <a:prstGeom prst="rect">
                <a:avLst/>
              </a:prstGeom>
              <a:ln>
                <a:solidFill>
                  <a:schemeClr val="accent1"/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sz="2000" dirty="0"/>
                  <a:t>Inner state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|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𝜓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⟩</m:t>
                    </m:r>
                  </m:oMath>
                </a14:m>
                <a:endParaRPr lang="en-IL" sz="2000" dirty="0"/>
              </a:p>
            </p:txBody>
          </p:sp>
        </mc:Choice>
        <mc:Fallback xmlns="">
          <p:sp>
            <p:nvSpPr>
              <p:cNvPr id="24" name="Rectangle 23">
                <a:extLst>
                  <a:ext uri="{FF2B5EF4-FFF2-40B4-BE49-F238E27FC236}">
                    <a16:creationId xmlns:a16="http://schemas.microsoft.com/office/drawing/2014/main" id="{EC628DE8-115E-446C-9295-039BF51C275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05864" y="4949944"/>
                <a:ext cx="1516844" cy="640775"/>
              </a:xfrm>
              <a:prstGeom prst="rect">
                <a:avLst/>
              </a:prstGeom>
              <a:blipFill>
                <a:blip r:embed="rId9"/>
                <a:stretch>
                  <a:fillRect t="-8411" r="-398" b="-13084"/>
                </a:stretch>
              </a:blipFill>
              <a:ln>
                <a:solidFill>
                  <a:schemeClr val="accent1"/>
                </a:solidFill>
              </a:ln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7" name="Rectangle 36">
            <a:extLst>
              <a:ext uri="{FF2B5EF4-FFF2-40B4-BE49-F238E27FC236}">
                <a16:creationId xmlns:a16="http://schemas.microsoft.com/office/drawing/2014/main" id="{A09A5A9E-673B-4540-92AD-9BF4A9291FB6}"/>
              </a:ext>
            </a:extLst>
          </p:cNvPr>
          <p:cNvSpPr/>
          <p:nvPr/>
        </p:nvSpPr>
        <p:spPr>
          <a:xfrm>
            <a:off x="-80197" y="4107975"/>
            <a:ext cx="122234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dirty="0"/>
              <a:t>under SFE</a:t>
            </a:r>
            <a:endParaRPr lang="en-IL" sz="2400" dirty="0"/>
          </a:p>
        </p:txBody>
      </p: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1431EA85-5545-4A2C-87C1-7BED53485805}"/>
              </a:ext>
            </a:extLst>
          </p:cNvPr>
          <p:cNvCxnSpPr>
            <a:cxnSpLocks/>
            <a:endCxn id="37" idx="3"/>
          </p:cNvCxnSpPr>
          <p:nvPr/>
        </p:nvCxnSpPr>
        <p:spPr>
          <a:xfrm flipH="1">
            <a:off x="1142150" y="4124221"/>
            <a:ext cx="4366526" cy="399253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Title 1">
            <a:extLst>
              <a:ext uri="{FF2B5EF4-FFF2-40B4-BE49-F238E27FC236}">
                <a16:creationId xmlns:a16="http://schemas.microsoft.com/office/drawing/2014/main" id="{5B12098E-51D0-4259-B794-E7D1BF9BF8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 b="1" dirty="0"/>
              <a:t>2</a:t>
            </a:r>
            <a:r>
              <a:rPr lang="en-US" b="1" baseline="30000" dirty="0"/>
              <a:t>nd</a:t>
            </a:r>
            <a:r>
              <a:rPr lang="en-US" b="1" dirty="0"/>
              <a:t> Try : No-Cloning Extraction</a:t>
            </a:r>
            <a:endParaRPr lang="en-IL" sz="2000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DA5B3A34-5C6C-4B37-9149-AAA9C317A52A}"/>
                  </a:ext>
                </a:extLst>
              </p:cNvPr>
              <p:cNvSpPr txBox="1"/>
              <p:nvPr/>
            </p:nvSpPr>
            <p:spPr>
              <a:xfrm>
                <a:off x="1759602" y="2265830"/>
                <a:ext cx="1200340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0" i="1" dirty="0" smtClean="0">
                          <a:solidFill>
                            <a:schemeClr val="accent6"/>
                          </a:solidFill>
                          <a:latin typeface="Cambria Math" panose="02040503050406030204" pitchFamily="18" charset="0"/>
                        </a:rPr>
                        <m:t>𝐸𝑥𝑡</m:t>
                      </m:r>
                    </m:oMath>
                  </m:oMathPara>
                </a14:m>
                <a:endParaRPr lang="en-IL" sz="4400" dirty="0">
                  <a:solidFill>
                    <a:schemeClr val="accent6"/>
                  </a:solidFill>
                </a:endParaRPr>
              </a:p>
            </p:txBody>
          </p:sp>
        </mc:Choice>
        <mc:Fallback xmlns="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DA5B3A34-5C6C-4B37-9149-AAA9C317A52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59602" y="2265830"/>
                <a:ext cx="1200340" cy="769441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0" name="Rectangle: Rounded Corners 29">
            <a:extLst>
              <a:ext uri="{FF2B5EF4-FFF2-40B4-BE49-F238E27FC236}">
                <a16:creationId xmlns:a16="http://schemas.microsoft.com/office/drawing/2014/main" id="{37234965-EA94-4223-AE58-98BD29764C0D}"/>
              </a:ext>
            </a:extLst>
          </p:cNvPr>
          <p:cNvSpPr/>
          <p:nvPr/>
        </p:nvSpPr>
        <p:spPr>
          <a:xfrm>
            <a:off x="5508675" y="3848594"/>
            <a:ext cx="558202" cy="517703"/>
          </a:xfrm>
          <a:prstGeom prst="roundRect">
            <a:avLst/>
          </a:prstGeom>
          <a:solidFill>
            <a:schemeClr val="accent2">
              <a:alpha val="27059"/>
            </a:schemeClr>
          </a:solidFill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 dirty="0"/>
          </a:p>
        </p:txBody>
      </p:sp>
      <p:sp>
        <p:nvSpPr>
          <p:cNvPr id="25" name="Rectangle: Rounded Corners 24">
            <a:extLst>
              <a:ext uri="{FF2B5EF4-FFF2-40B4-BE49-F238E27FC236}">
                <a16:creationId xmlns:a16="http://schemas.microsoft.com/office/drawing/2014/main" id="{669EA83A-C3DE-4E4F-8E30-4FD9D4A34573}"/>
              </a:ext>
            </a:extLst>
          </p:cNvPr>
          <p:cNvSpPr/>
          <p:nvPr/>
        </p:nvSpPr>
        <p:spPr>
          <a:xfrm>
            <a:off x="2889058" y="3610414"/>
            <a:ext cx="8923714" cy="2109902"/>
          </a:xfrm>
          <a:prstGeom prst="roundRect">
            <a:avLst/>
          </a:prstGeom>
          <a:solidFill>
            <a:schemeClr val="accent2">
              <a:alpha val="27059"/>
            </a:schemeClr>
          </a:solidFill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7" name="Rectangle 26">
                <a:extLst>
                  <a:ext uri="{FF2B5EF4-FFF2-40B4-BE49-F238E27FC236}">
                    <a16:creationId xmlns:a16="http://schemas.microsoft.com/office/drawing/2014/main" id="{E08ADBD7-F68B-4B25-A155-51914E05FB1E}"/>
                  </a:ext>
                </a:extLst>
              </p:cNvPr>
              <p:cNvSpPr/>
              <p:nvPr/>
            </p:nvSpPr>
            <p:spPr>
              <a:xfrm>
                <a:off x="4448293" y="6019304"/>
                <a:ext cx="2678965" cy="52322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800" dirty="0"/>
                  <a:t>Decrypt to get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r>
                  <a:rPr lang="en-US" sz="2800" dirty="0"/>
                  <a:t>.  </a:t>
                </a:r>
                <a:endParaRPr lang="en-IL" sz="2800" dirty="0"/>
              </a:p>
            </p:txBody>
          </p:sp>
        </mc:Choice>
        <mc:Fallback xmlns="">
          <p:sp>
            <p:nvSpPr>
              <p:cNvPr id="27" name="Rectangle 26">
                <a:extLst>
                  <a:ext uri="{FF2B5EF4-FFF2-40B4-BE49-F238E27FC236}">
                    <a16:creationId xmlns:a16="http://schemas.microsoft.com/office/drawing/2014/main" id="{E08ADBD7-F68B-4B25-A155-51914E05FB1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48293" y="6019304"/>
                <a:ext cx="2678965" cy="523220"/>
              </a:xfrm>
              <a:prstGeom prst="rect">
                <a:avLst/>
              </a:prstGeom>
              <a:blipFill>
                <a:blip r:embed="rId12"/>
                <a:stretch>
                  <a:fillRect l="-4784" t="-10465" r="-7062" b="-32558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9" name="Rectangle: Rounded Corners 28">
            <a:extLst>
              <a:ext uri="{FF2B5EF4-FFF2-40B4-BE49-F238E27FC236}">
                <a16:creationId xmlns:a16="http://schemas.microsoft.com/office/drawing/2014/main" id="{B2D0F02A-4F35-4A58-B4B3-865C90BE14DA}"/>
              </a:ext>
            </a:extLst>
          </p:cNvPr>
          <p:cNvSpPr/>
          <p:nvPr/>
        </p:nvSpPr>
        <p:spPr>
          <a:xfrm>
            <a:off x="5426587" y="4435110"/>
            <a:ext cx="700075" cy="642635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p:pic>
        <p:nvPicPr>
          <p:cNvPr id="34" name="Picture 6" descr="Thumbs Up Emoji (U+1F44D)">
            <a:extLst>
              <a:ext uri="{FF2B5EF4-FFF2-40B4-BE49-F238E27FC236}">
                <a16:creationId xmlns:a16="http://schemas.microsoft.com/office/drawing/2014/main" id="{D06F7EBB-256B-4BCA-8D8E-B7530815A0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28618" y="1525618"/>
            <a:ext cx="1461475" cy="1461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570788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A6AEB613-2993-4F3B-BE92-F81033FF79E3}"/>
              </a:ext>
            </a:extLst>
          </p:cNvPr>
          <p:cNvSpPr txBox="1"/>
          <p:nvPr/>
        </p:nvSpPr>
        <p:spPr>
          <a:xfrm>
            <a:off x="943303" y="1674674"/>
            <a:ext cx="10410497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dirty="0"/>
              <a:t>The scheme is extractable.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dirty="0"/>
              <a:t>The scheme is binding.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dirty="0"/>
              <a:t>What about </a:t>
            </a:r>
            <a:r>
              <a:rPr lang="en-US" sz="3600" b="1" dirty="0"/>
              <a:t>hiding</a:t>
            </a:r>
            <a:r>
              <a:rPr lang="en-US" sz="3600" dirty="0"/>
              <a:t>?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586ACC37-DBA6-4670-BF60-5604D91E99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 b="1" dirty="0"/>
              <a:t>2</a:t>
            </a:r>
            <a:r>
              <a:rPr lang="en-US" b="1" baseline="30000" dirty="0"/>
              <a:t>nd</a:t>
            </a:r>
            <a:r>
              <a:rPr lang="en-US" b="1" dirty="0"/>
              <a:t> Try : No-Cloning Extraction</a:t>
            </a:r>
            <a:endParaRPr lang="en-IL" sz="2000" b="1" dirty="0"/>
          </a:p>
        </p:txBody>
      </p:sp>
    </p:spTree>
    <p:extLst>
      <p:ext uri="{BB962C8B-B14F-4D97-AF65-F5344CB8AC3E}">
        <p14:creationId xmlns:p14="http://schemas.microsoft.com/office/powerpoint/2010/main" val="15172101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BF74480E-A63D-454D-AAE1-D3B72687D3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8127" y="350874"/>
            <a:ext cx="10875745" cy="1325563"/>
          </a:xfrm>
        </p:spPr>
        <p:txBody>
          <a:bodyPr/>
          <a:lstStyle/>
          <a:p>
            <a:pPr algn="ctr"/>
            <a:r>
              <a:rPr lang="en-US" b="1" dirty="0"/>
              <a:t>Problem: Malleability</a:t>
            </a:r>
            <a:endParaRPr lang="en-IL" sz="2000" b="1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6AEB613-2993-4F3B-BE92-F81033FF79E3}"/>
              </a:ext>
            </a:extLst>
          </p:cNvPr>
          <p:cNvSpPr txBox="1"/>
          <p:nvPr/>
        </p:nvSpPr>
        <p:spPr>
          <a:xfrm>
            <a:off x="799280" y="1542187"/>
            <a:ext cx="1073459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/>
              <a:t>Attack: </a:t>
            </a: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543CC084-4608-4C0D-A931-35433ECEB4E5}"/>
              </a:ext>
            </a:extLst>
          </p:cNvPr>
          <p:cNvSpPr/>
          <p:nvPr/>
        </p:nvSpPr>
        <p:spPr>
          <a:xfrm>
            <a:off x="2254662" y="2368836"/>
            <a:ext cx="1723613" cy="3274343"/>
          </a:xfrm>
          <a:prstGeom prst="roundRect">
            <a:avLst/>
          </a:prstGeom>
          <a:ln w="57150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2C501A50-15B5-4169-832F-C3D3BC09906E}"/>
              </a:ext>
            </a:extLst>
          </p:cNvPr>
          <p:cNvSpPr/>
          <p:nvPr/>
        </p:nvSpPr>
        <p:spPr>
          <a:xfrm>
            <a:off x="8785237" y="2305775"/>
            <a:ext cx="1723612" cy="3337404"/>
          </a:xfrm>
          <a:prstGeom prst="roundRect">
            <a:avLst/>
          </a:prstGeom>
          <a:ln w="5715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2922F49C-CFA8-400C-BACC-8C6C95EA9AA6}"/>
                  </a:ext>
                </a:extLst>
              </p:cNvPr>
              <p:cNvSpPr txBox="1"/>
              <p:nvPr/>
            </p:nvSpPr>
            <p:spPr>
              <a:xfrm>
                <a:off x="5304946" y="2684308"/>
                <a:ext cx="2400386" cy="53899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/>
                  <a:t>p</a:t>
                </a:r>
                <a:r>
                  <a:rPr lang="en-US" sz="2800" b="0" dirty="0">
                    <a:solidFill>
                      <a:schemeClr val="tx1"/>
                    </a:solidFill>
                  </a:rPr>
                  <a:t>k ,  </a:t>
                </a:r>
                <a14:m>
                  <m:oMath xmlns:m="http://schemas.openxmlformats.org/officeDocument/2006/math">
                    <m:r>
                      <a:rPr lang="en-US" sz="2800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𝑐</m:t>
                    </m:r>
                    <m:sSub>
                      <m:sSubPr>
                        <m:ctrlPr>
                          <a:rPr lang="en-US" sz="28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en-US" sz="28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</m:oMath>
                </a14:m>
                <a:r>
                  <a:rPr lang="en-US" sz="2800" b="0" dirty="0">
                    <a:solidFill>
                      <a:schemeClr val="tx1"/>
                    </a:solidFill>
                  </a:rPr>
                  <a:t>  ,  </a:t>
                </a:r>
                <a14:m>
                  <m:oMath xmlns:m="http://schemas.openxmlformats.org/officeDocument/2006/math">
                    <m:acc>
                      <m:accPr>
                        <m:chr m:val="̃"/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𝐶𝐶</m:t>
                        </m:r>
                      </m:e>
                    </m:acc>
                  </m:oMath>
                </a14:m>
                <a:endParaRPr lang="en-US" sz="2800" b="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2922F49C-CFA8-400C-BACC-8C6C95EA9AA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04946" y="2684308"/>
                <a:ext cx="2400386" cy="538994"/>
              </a:xfrm>
              <a:prstGeom prst="rect">
                <a:avLst/>
              </a:prstGeom>
              <a:blipFill>
                <a:blip r:embed="rId3"/>
                <a:stretch>
                  <a:fillRect l="-5076" t="-6742" b="-31461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Arrow: Down 10">
            <a:extLst>
              <a:ext uri="{FF2B5EF4-FFF2-40B4-BE49-F238E27FC236}">
                <a16:creationId xmlns:a16="http://schemas.microsoft.com/office/drawing/2014/main" id="{B182053C-C118-4E98-A5AE-91C209BCF716}"/>
              </a:ext>
            </a:extLst>
          </p:cNvPr>
          <p:cNvSpPr/>
          <p:nvPr/>
        </p:nvSpPr>
        <p:spPr>
          <a:xfrm rot="5400000">
            <a:off x="6273418" y="919797"/>
            <a:ext cx="216676" cy="4739611"/>
          </a:xfrm>
          <a:prstGeom prst="downArrow">
            <a:avLst>
              <a:gd name="adj1" fmla="val 19703"/>
              <a:gd name="adj2" fmla="val 61723"/>
            </a:avLst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CFBC0081-132E-4105-BFF5-78CD05B04E63}"/>
                  </a:ext>
                </a:extLst>
              </p:cNvPr>
              <p:cNvSpPr txBox="1"/>
              <p:nvPr/>
            </p:nvSpPr>
            <p:spPr>
              <a:xfrm>
                <a:off x="8836014" y="3020809"/>
                <a:ext cx="1622058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0" i="1" smtClean="0">
                          <a:solidFill>
                            <a:schemeClr val="accent6"/>
                          </a:solidFill>
                          <a:latin typeface="Cambria Math" panose="02040503050406030204" pitchFamily="18" charset="0"/>
                        </a:rPr>
                        <m:t>𝑆𝑒𝑛</m:t>
                      </m:r>
                      <m:r>
                        <a:rPr lang="en-US" sz="3600" b="0" i="1" smtClean="0">
                          <a:solidFill>
                            <a:schemeClr val="accent6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3600" b="0" i="1" smtClean="0">
                          <a:solidFill>
                            <a:schemeClr val="accent6"/>
                          </a:solidFill>
                          <a:latin typeface="Cambria Math" panose="02040503050406030204" pitchFamily="18" charset="0"/>
                        </a:rPr>
                        <m:t>𝑚</m:t>
                      </m:r>
                      <m:r>
                        <a:rPr lang="en-US" sz="3600" b="0" i="1" smtClean="0">
                          <a:solidFill>
                            <a:schemeClr val="accent6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IL" sz="3600" dirty="0">
                  <a:solidFill>
                    <a:schemeClr val="accent6"/>
                  </a:solidFill>
                </a:endParaRPr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CFBC0081-132E-4105-BFF5-78CD05B04E6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36014" y="3020809"/>
                <a:ext cx="1622058" cy="646331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76633E41-96C5-4B7C-8721-3AE18B12E944}"/>
                  </a:ext>
                </a:extLst>
              </p:cNvPr>
              <p:cNvSpPr txBox="1"/>
              <p:nvPr/>
            </p:nvSpPr>
            <p:spPr>
              <a:xfrm>
                <a:off x="2617427" y="2964889"/>
                <a:ext cx="1013555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𝑅𝑒</m:t>
                      </m:r>
                      <m:sSup>
                        <m:sSupPr>
                          <m:ctrlPr>
                            <a:rPr lang="en-US" sz="36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6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p>
                          <m:r>
                            <a:rPr lang="en-US" sz="36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∗</m:t>
                          </m:r>
                        </m:sup>
                      </m:sSup>
                    </m:oMath>
                  </m:oMathPara>
                </a14:m>
                <a:endParaRPr lang="en-US" sz="36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76633E41-96C5-4B7C-8721-3AE18B12E94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17427" y="2964889"/>
                <a:ext cx="1013555" cy="646331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B2EFDAB2-6A70-4D7B-869D-40F20EECE859}"/>
                  </a:ext>
                </a:extLst>
              </p:cNvPr>
              <p:cNvSpPr/>
              <p:nvPr/>
            </p:nvSpPr>
            <p:spPr>
              <a:xfrm>
                <a:off x="3063201" y="5768016"/>
                <a:ext cx="674482" cy="52322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 dirty="0">
                          <a:latin typeface="Cambria Math" panose="02040503050406030204" pitchFamily="18" charset="0"/>
                        </a:rPr>
                        <m:t>𝑐</m:t>
                      </m:r>
                      <m:sSub>
                        <m:sSubPr>
                          <m:ctrlPr>
                            <a:rPr lang="en-US" sz="2800" i="1" dirty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i="1" dirty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  <m:sub>
                          <m:r>
                            <a:rPr lang="en-US" sz="2800" i="1" dirty="0"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</m:oMath>
                  </m:oMathPara>
                </a14:m>
                <a:endParaRPr lang="en-IL" sz="2800" dirty="0"/>
              </a:p>
            </p:txBody>
          </p:sp>
        </mc:Choice>
        <mc:Fallback xmlns=""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B2EFDAB2-6A70-4D7B-869D-40F20EECE85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63201" y="5768016"/>
                <a:ext cx="674482" cy="523220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Rectangle 19">
            <a:extLst>
              <a:ext uri="{FF2B5EF4-FFF2-40B4-BE49-F238E27FC236}">
                <a16:creationId xmlns:a16="http://schemas.microsoft.com/office/drawing/2014/main" id="{D94E27B3-A393-477C-B895-2DC82430F17D}"/>
              </a:ext>
            </a:extLst>
          </p:cNvPr>
          <p:cNvSpPr/>
          <p:nvPr/>
        </p:nvSpPr>
        <p:spPr>
          <a:xfrm>
            <a:off x="2987964" y="6291236"/>
            <a:ext cx="82495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/>
              <a:t>FHE</a:t>
            </a:r>
            <a:endParaRPr lang="en-IL" sz="28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Rectangle 22">
                <a:extLst>
                  <a:ext uri="{FF2B5EF4-FFF2-40B4-BE49-F238E27FC236}">
                    <a16:creationId xmlns:a16="http://schemas.microsoft.com/office/drawing/2014/main" id="{0E62C9E7-6E91-4449-B539-125B918251BC}"/>
                  </a:ext>
                </a:extLst>
              </p:cNvPr>
              <p:cNvSpPr/>
              <p:nvPr/>
            </p:nvSpPr>
            <p:spPr>
              <a:xfrm>
                <a:off x="4758651" y="5768016"/>
                <a:ext cx="674482" cy="52322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 dirty="0" smtClean="0">
                          <a:latin typeface="Cambria Math" panose="02040503050406030204" pitchFamily="18" charset="0"/>
                        </a:rPr>
                        <m:t>𝑐</m:t>
                      </m:r>
                      <m:sSub>
                        <m:sSubPr>
                          <m:ctrlPr>
                            <a:rPr lang="en-US" sz="2800" i="1" dirty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i="1" dirty="0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sz="2800" b="0" i="1" dirty="0" smtClean="0">
                              <a:latin typeface="Cambria Math" panose="02040503050406030204" pitchFamily="18" charset="0"/>
                            </a:rPr>
                            <m:t>′</m:t>
                          </m:r>
                        </m:e>
                        <m:sub>
                          <m:r>
                            <a:rPr lang="en-US" sz="2800" i="1" dirty="0"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</m:oMath>
                  </m:oMathPara>
                </a14:m>
                <a:endParaRPr lang="en-IL" sz="2800" dirty="0"/>
              </a:p>
            </p:txBody>
          </p:sp>
        </mc:Choice>
        <mc:Fallback xmlns="">
          <p:sp>
            <p:nvSpPr>
              <p:cNvPr id="23" name="Rectangle 22">
                <a:extLst>
                  <a:ext uri="{FF2B5EF4-FFF2-40B4-BE49-F238E27FC236}">
                    <a16:creationId xmlns:a16="http://schemas.microsoft.com/office/drawing/2014/main" id="{0E62C9E7-6E91-4449-B539-125B918251B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58651" y="5768016"/>
                <a:ext cx="674482" cy="523220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4" name="Rectangle 23">
            <a:extLst>
              <a:ext uri="{FF2B5EF4-FFF2-40B4-BE49-F238E27FC236}">
                <a16:creationId xmlns:a16="http://schemas.microsoft.com/office/drawing/2014/main" id="{B793802A-D398-4573-9C31-02969974E324}"/>
              </a:ext>
            </a:extLst>
          </p:cNvPr>
          <p:cNvSpPr/>
          <p:nvPr/>
        </p:nvSpPr>
        <p:spPr>
          <a:xfrm>
            <a:off x="4758651" y="6286447"/>
            <a:ext cx="74971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/>
              <a:t>SFE</a:t>
            </a:r>
            <a:endParaRPr lang="en-IL" sz="2800" dirty="0"/>
          </a:p>
        </p:txBody>
      </p:sp>
      <p:sp>
        <p:nvSpPr>
          <p:cNvPr id="27" name="Arrow: Down 26">
            <a:extLst>
              <a:ext uri="{FF2B5EF4-FFF2-40B4-BE49-F238E27FC236}">
                <a16:creationId xmlns:a16="http://schemas.microsoft.com/office/drawing/2014/main" id="{03EEC53E-EF65-4A85-A1E6-CFFD6C740E59}"/>
              </a:ext>
            </a:extLst>
          </p:cNvPr>
          <p:cNvSpPr/>
          <p:nvPr/>
        </p:nvSpPr>
        <p:spPr>
          <a:xfrm rot="16200000">
            <a:off x="6266759" y="1502995"/>
            <a:ext cx="229997" cy="4739612"/>
          </a:xfrm>
          <a:prstGeom prst="downArrow">
            <a:avLst>
              <a:gd name="adj1" fmla="val 19703"/>
              <a:gd name="adj2" fmla="val 61723"/>
            </a:avLst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9BD55622-44C6-414D-815E-45442D7FD347}"/>
              </a:ext>
            </a:extLst>
          </p:cNvPr>
          <p:cNvCxnSpPr>
            <a:cxnSpLocks/>
            <a:stCxn id="2" idx="3"/>
            <a:endCxn id="23" idx="1"/>
          </p:cNvCxnSpPr>
          <p:nvPr/>
        </p:nvCxnSpPr>
        <p:spPr>
          <a:xfrm>
            <a:off x="3737683" y="6029626"/>
            <a:ext cx="1020968" cy="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Rectangle 29">
                <a:extLst>
                  <a:ext uri="{FF2B5EF4-FFF2-40B4-BE49-F238E27FC236}">
                    <a16:creationId xmlns:a16="http://schemas.microsoft.com/office/drawing/2014/main" id="{5BFD1293-59D3-429F-96F2-21D6307DC8FC}"/>
                  </a:ext>
                </a:extLst>
              </p:cNvPr>
              <p:cNvSpPr/>
              <p:nvPr/>
            </p:nvSpPr>
            <p:spPr>
              <a:xfrm>
                <a:off x="6044515" y="3330784"/>
                <a:ext cx="674482" cy="52322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 dirty="0" smtClean="0">
                          <a:latin typeface="Cambria Math" panose="02040503050406030204" pitchFamily="18" charset="0"/>
                        </a:rPr>
                        <m:t>𝑐</m:t>
                      </m:r>
                      <m:sSub>
                        <m:sSubPr>
                          <m:ctrlPr>
                            <a:rPr lang="en-US" sz="2800" i="1" dirty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i="1" dirty="0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sz="2800" b="0" i="1" dirty="0" smtClean="0">
                              <a:latin typeface="Cambria Math" panose="02040503050406030204" pitchFamily="18" charset="0"/>
                            </a:rPr>
                            <m:t>′</m:t>
                          </m:r>
                        </m:e>
                        <m:sub>
                          <m:r>
                            <a:rPr lang="en-US" sz="2800" i="1" dirty="0"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</m:oMath>
                  </m:oMathPara>
                </a14:m>
                <a:endParaRPr lang="en-IL" sz="2800" dirty="0"/>
              </a:p>
            </p:txBody>
          </p:sp>
        </mc:Choice>
        <mc:Fallback xmlns="">
          <p:sp>
            <p:nvSpPr>
              <p:cNvPr id="30" name="Rectangle 29">
                <a:extLst>
                  <a:ext uri="{FF2B5EF4-FFF2-40B4-BE49-F238E27FC236}">
                    <a16:creationId xmlns:a16="http://schemas.microsoft.com/office/drawing/2014/main" id="{5BFD1293-59D3-429F-96F2-21D6307DC8F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44515" y="3330784"/>
                <a:ext cx="674482" cy="523220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1" name="Arrow: Down 30">
            <a:extLst>
              <a:ext uri="{FF2B5EF4-FFF2-40B4-BE49-F238E27FC236}">
                <a16:creationId xmlns:a16="http://schemas.microsoft.com/office/drawing/2014/main" id="{5A879A0A-F2F6-4D08-8160-97D43242BE17}"/>
              </a:ext>
            </a:extLst>
          </p:cNvPr>
          <p:cNvSpPr/>
          <p:nvPr/>
        </p:nvSpPr>
        <p:spPr>
          <a:xfrm rot="5400000">
            <a:off x="6275525" y="2125925"/>
            <a:ext cx="212463" cy="4739611"/>
          </a:xfrm>
          <a:prstGeom prst="downArrow">
            <a:avLst>
              <a:gd name="adj1" fmla="val 19703"/>
              <a:gd name="adj2" fmla="val 61723"/>
            </a:avLst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E08A2E85-81AD-45F7-9DFD-8A2C891B003B}"/>
                  </a:ext>
                </a:extLst>
              </p:cNvPr>
              <p:cNvSpPr txBox="1"/>
              <p:nvPr/>
            </p:nvSpPr>
            <p:spPr>
              <a:xfrm>
                <a:off x="4499007" y="3961486"/>
                <a:ext cx="4012263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𝑐</m:t>
                    </m:r>
                    <m:sSub>
                      <m:sSubPr>
                        <m:ctrlP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′</m:t>
                        </m:r>
                      </m:e>
                      <m:sub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𝑠</m:t>
                        </m:r>
                      </m:sub>
                    </m:sSub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←</m:t>
                    </m:r>
                  </m:oMath>
                </a14:m>
                <a:r>
                  <a:rPr lang="en-US" sz="2800" b="0" dirty="0" err="1">
                    <a:solidFill>
                      <a:schemeClr val="accent2"/>
                    </a:solidFill>
                  </a:rPr>
                  <a:t>SFE.Eval</a:t>
                </a:r>
                <a:r>
                  <a:rPr lang="en-US" sz="2800" b="0" dirty="0">
                    <a:solidFill>
                      <a:schemeClr val="accent2"/>
                    </a:solidFill>
                  </a:rPr>
                  <a:t>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←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</m:oMath>
                </a14:m>
                <a:r>
                  <a:rPr lang="en-US" sz="2800" b="0" dirty="0">
                    <a:solidFill>
                      <a:schemeClr val="accent2"/>
                    </a:solidFill>
                  </a:rPr>
                  <a:t>, </a:t>
                </a:r>
                <a14:m>
                  <m:oMath xmlns:m="http://schemas.openxmlformats.org/officeDocument/2006/math">
                    <m:r>
                      <a:rPr lang="en-US" sz="2800" i="1" dirty="0">
                        <a:latin typeface="Cambria Math" panose="02040503050406030204" pitchFamily="18" charset="0"/>
                      </a:rPr>
                      <m:t>𝑐</m:t>
                    </m:r>
                    <m:sSub>
                      <m:sSubPr>
                        <m:ctrlPr>
                          <a:rPr lang="en-US" sz="2800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 dirty="0"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US" sz="2800" i="1" dirty="0">
                            <a:latin typeface="Cambria Math" panose="02040503050406030204" pitchFamily="18" charset="0"/>
                          </a:rPr>
                          <m:t>′</m:t>
                        </m:r>
                      </m:e>
                      <m:sub>
                        <m:r>
                          <a:rPr lang="en-US" sz="2800" i="1" dirty="0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</m:oMath>
                </a14:m>
                <a:r>
                  <a:rPr lang="en-US" sz="2800" b="0" dirty="0">
                    <a:solidFill>
                      <a:schemeClr val="accent2"/>
                    </a:solidFill>
                  </a:rPr>
                  <a:t>)</a:t>
                </a:r>
                <a:endParaRPr lang="en-US" sz="2800" b="0" dirty="0"/>
              </a:p>
            </p:txBody>
          </p:sp>
        </mc:Choice>
        <mc:Fallback xmlns="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E08A2E85-81AD-45F7-9DFD-8A2C891B003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99007" y="3961486"/>
                <a:ext cx="4012263" cy="523220"/>
              </a:xfrm>
              <a:prstGeom prst="rect">
                <a:avLst/>
              </a:prstGeom>
              <a:blipFill>
                <a:blip r:embed="rId9"/>
                <a:stretch>
                  <a:fillRect t="-11628" r="-456" b="-32558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Rectangle 18">
                <a:extLst>
                  <a:ext uri="{FF2B5EF4-FFF2-40B4-BE49-F238E27FC236}">
                    <a16:creationId xmlns:a16="http://schemas.microsoft.com/office/drawing/2014/main" id="{ACA68F7A-76FD-44B8-BF0E-E77462921C43}"/>
                  </a:ext>
                </a:extLst>
              </p:cNvPr>
              <p:cNvSpPr/>
              <p:nvPr/>
            </p:nvSpPr>
            <p:spPr>
              <a:xfrm>
                <a:off x="7294363" y="5763227"/>
                <a:ext cx="821938" cy="52322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>
                          <a:latin typeface="Cambria Math" panose="02040503050406030204" pitchFamily="18" charset="0"/>
                        </a:rPr>
                        <m:t>𝑐</m:t>
                      </m:r>
                      <m:sSub>
                        <m:sSub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′</m:t>
                          </m:r>
                        </m:e>
                        <m:sub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𝑠</m:t>
                          </m:r>
                        </m:sub>
                      </m:sSub>
                    </m:oMath>
                  </m:oMathPara>
                </a14:m>
                <a:endParaRPr lang="en-IL" sz="2800" dirty="0"/>
              </a:p>
            </p:txBody>
          </p:sp>
        </mc:Choice>
        <mc:Fallback xmlns="">
          <p:sp>
            <p:nvSpPr>
              <p:cNvPr id="19" name="Rectangle 18">
                <a:extLst>
                  <a:ext uri="{FF2B5EF4-FFF2-40B4-BE49-F238E27FC236}">
                    <a16:creationId xmlns:a16="http://schemas.microsoft.com/office/drawing/2014/main" id="{ACA68F7A-76FD-44B8-BF0E-E77462921C4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94363" y="5763227"/>
                <a:ext cx="821938" cy="523220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4" name="Rectangle 33">
            <a:extLst>
              <a:ext uri="{FF2B5EF4-FFF2-40B4-BE49-F238E27FC236}">
                <a16:creationId xmlns:a16="http://schemas.microsoft.com/office/drawing/2014/main" id="{A680CFC3-4A73-491E-BF7C-44B5133F08AA}"/>
              </a:ext>
            </a:extLst>
          </p:cNvPr>
          <p:cNvSpPr/>
          <p:nvPr/>
        </p:nvSpPr>
        <p:spPr>
          <a:xfrm>
            <a:off x="7330472" y="6280842"/>
            <a:ext cx="74971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/>
              <a:t>SFE</a:t>
            </a:r>
            <a:endParaRPr lang="en-IL" sz="28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7" name="Rectangle 36">
                <a:extLst>
                  <a:ext uri="{FF2B5EF4-FFF2-40B4-BE49-F238E27FC236}">
                    <a16:creationId xmlns:a16="http://schemas.microsoft.com/office/drawing/2014/main" id="{EFA142E7-9BCF-49C2-B355-CB6705D2411A}"/>
                  </a:ext>
                </a:extLst>
              </p:cNvPr>
              <p:cNvSpPr/>
              <p:nvPr/>
            </p:nvSpPr>
            <p:spPr>
              <a:xfrm>
                <a:off x="9061682" y="5757622"/>
                <a:ext cx="674482" cy="52322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 dirty="0" smtClean="0">
                          <a:latin typeface="Cambria Math" panose="02040503050406030204" pitchFamily="18" charset="0"/>
                        </a:rPr>
                        <m:t>𝑐</m:t>
                      </m:r>
                      <m:sSub>
                        <m:sSubPr>
                          <m:ctrlPr>
                            <a:rPr lang="en-US" sz="2800" i="1" dirty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i="1" dirty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  <m:sub>
                          <m:r>
                            <a:rPr lang="en-US" sz="2800" b="0" i="1" dirty="0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sub>
                      </m:sSub>
                    </m:oMath>
                  </m:oMathPara>
                </a14:m>
                <a:endParaRPr lang="en-IL" sz="2800" dirty="0"/>
              </a:p>
            </p:txBody>
          </p:sp>
        </mc:Choice>
        <mc:Fallback xmlns="">
          <p:sp>
            <p:nvSpPr>
              <p:cNvPr id="37" name="Rectangle 36">
                <a:extLst>
                  <a:ext uri="{FF2B5EF4-FFF2-40B4-BE49-F238E27FC236}">
                    <a16:creationId xmlns:a16="http://schemas.microsoft.com/office/drawing/2014/main" id="{EFA142E7-9BCF-49C2-B355-CB6705D2411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61682" y="5757622"/>
                <a:ext cx="674482" cy="523220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8" name="Rectangle 37">
            <a:extLst>
              <a:ext uri="{FF2B5EF4-FFF2-40B4-BE49-F238E27FC236}">
                <a16:creationId xmlns:a16="http://schemas.microsoft.com/office/drawing/2014/main" id="{FC0C24FE-7ACF-4912-B5C9-B369B5B4F7DD}"/>
              </a:ext>
            </a:extLst>
          </p:cNvPr>
          <p:cNvSpPr/>
          <p:nvPr/>
        </p:nvSpPr>
        <p:spPr>
          <a:xfrm>
            <a:off x="8986445" y="6280842"/>
            <a:ext cx="82495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/>
              <a:t>FHE</a:t>
            </a:r>
            <a:endParaRPr lang="en-IL" sz="2800" dirty="0"/>
          </a:p>
        </p:txBody>
      </p:sp>
      <p:cxnSp>
        <p:nvCxnSpPr>
          <p:cNvPr id="39" name="Straight Arrow Connector 38">
            <a:extLst>
              <a:ext uri="{FF2B5EF4-FFF2-40B4-BE49-F238E27FC236}">
                <a16:creationId xmlns:a16="http://schemas.microsoft.com/office/drawing/2014/main" id="{4B1564C7-E751-43CF-8ACC-46F9A832D00D}"/>
              </a:ext>
            </a:extLst>
          </p:cNvPr>
          <p:cNvCxnSpPr>
            <a:cxnSpLocks/>
            <a:stCxn id="19" idx="3"/>
            <a:endCxn id="37" idx="1"/>
          </p:cNvCxnSpPr>
          <p:nvPr/>
        </p:nvCxnSpPr>
        <p:spPr>
          <a:xfrm flipV="1">
            <a:off x="8116301" y="6019232"/>
            <a:ext cx="945381" cy="5605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Rectangle: Rounded Corners 24">
            <a:extLst>
              <a:ext uri="{FF2B5EF4-FFF2-40B4-BE49-F238E27FC236}">
                <a16:creationId xmlns:a16="http://schemas.microsoft.com/office/drawing/2014/main" id="{635A322B-8CE0-4529-A781-9EF109CE2B7D}"/>
              </a:ext>
            </a:extLst>
          </p:cNvPr>
          <p:cNvSpPr/>
          <p:nvPr/>
        </p:nvSpPr>
        <p:spPr>
          <a:xfrm>
            <a:off x="9107836" y="5768016"/>
            <a:ext cx="628328" cy="560825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</p:spTree>
    <p:extLst>
      <p:ext uri="{BB962C8B-B14F-4D97-AF65-F5344CB8AC3E}">
        <p14:creationId xmlns:p14="http://schemas.microsoft.com/office/powerpoint/2010/main" val="8747671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0" grpId="0"/>
      <p:bldP spid="23" grpId="0"/>
      <p:bldP spid="24" grpId="0"/>
      <p:bldP spid="27" grpId="0" animBg="1"/>
      <p:bldP spid="30" grpId="0"/>
      <p:bldP spid="31" grpId="0" animBg="1"/>
      <p:bldP spid="32" grpId="0"/>
      <p:bldP spid="19" grpId="0"/>
      <p:bldP spid="34" grpId="0"/>
      <p:bldP spid="37" grpId="0"/>
      <p:bldP spid="38" grpId="0"/>
      <p:bldP spid="25" grpId="0" animBg="1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BF74480E-A63D-454D-AAE1-D3B72687D3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8127" y="350874"/>
            <a:ext cx="10875745" cy="1325563"/>
          </a:xfrm>
        </p:spPr>
        <p:txBody>
          <a:bodyPr/>
          <a:lstStyle/>
          <a:p>
            <a:pPr algn="ctr"/>
            <a:r>
              <a:rPr lang="en-US" b="1" dirty="0"/>
              <a:t>Problem: Malleability</a:t>
            </a:r>
            <a:endParaRPr lang="en-IL" sz="2000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627DCBDB-85ED-43FB-9911-E185D87AEBA2}"/>
                  </a:ext>
                </a:extLst>
              </p:cNvPr>
              <p:cNvSpPr txBox="1"/>
              <p:nvPr/>
            </p:nvSpPr>
            <p:spPr>
              <a:xfrm>
                <a:off x="943303" y="1674674"/>
                <a:ext cx="10410497" cy="507831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571500" indent="-571500">
                  <a:buFont typeface="Arial" panose="020B0604020202020204" pitchFamily="34" charset="0"/>
                  <a:buChar char="•"/>
                </a:pPr>
                <a:r>
                  <a:rPr lang="en-US" sz="3600" dirty="0"/>
                  <a:t>In the attack: </a:t>
                </a:r>
                <a14:m>
                  <m:oMath xmlns:m="http://schemas.openxmlformats.org/officeDocument/2006/math">
                    <m:r>
                      <a:rPr lang="en-US" sz="36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𝑅𝑒</m:t>
                    </m:r>
                    <m:sSup>
                      <m:sSupPr>
                        <m:ctrlPr>
                          <a:rPr lang="en-US" sz="36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6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p>
                        <m:r>
                          <a:rPr lang="en-US" sz="36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</m:oMath>
                </a14:m>
                <a:r>
                  <a:rPr lang="en-US" sz="3600" dirty="0"/>
                  <a:t> did not know how to open </a:t>
                </a:r>
                <a14:m>
                  <m:oMath xmlns:m="http://schemas.openxmlformats.org/officeDocument/2006/math">
                    <m:r>
                      <a:rPr lang="en-US" sz="3600" i="1" dirty="0">
                        <a:latin typeface="Cambria Math" panose="02040503050406030204" pitchFamily="18" charset="0"/>
                      </a:rPr>
                      <m:t>𝑐</m:t>
                    </m:r>
                    <m:sSub>
                      <m:sSubPr>
                        <m:ctrlPr>
                          <a:rPr lang="en-US" sz="3600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600" i="1" dirty="0"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US" sz="3600" i="1" dirty="0">
                            <a:latin typeface="Cambria Math" panose="02040503050406030204" pitchFamily="18" charset="0"/>
                          </a:rPr>
                          <m:t>′</m:t>
                        </m:r>
                      </m:e>
                      <m:sub>
                        <m:r>
                          <a:rPr lang="en-US" sz="3600" i="1" dirty="0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</m:oMath>
                </a14:m>
                <a:r>
                  <a:rPr lang="en-US" sz="3600" dirty="0"/>
                  <a:t>.</a:t>
                </a:r>
              </a:p>
              <a:p>
                <a:pPr marL="571500" indent="-571500">
                  <a:buFont typeface="Arial" panose="020B0604020202020204" pitchFamily="34" charset="0"/>
                  <a:buChar char="•"/>
                </a:pPr>
                <a:endParaRPr lang="en-US" sz="3600" dirty="0"/>
              </a:p>
              <a:p>
                <a:pPr marL="571500" indent="-571500">
                  <a:buFont typeface="Arial" panose="020B0604020202020204" pitchFamily="34" charset="0"/>
                  <a:buChar char="•"/>
                </a:pPr>
                <a:endParaRPr lang="en-US" sz="3600" dirty="0"/>
              </a:p>
              <a:p>
                <a:pPr marL="571500" indent="-571500">
                  <a:buFont typeface="Arial" panose="020B0604020202020204" pitchFamily="34" charset="0"/>
                  <a:buChar char="•"/>
                </a:pPr>
                <a:endParaRPr lang="en-US" sz="3600" dirty="0"/>
              </a:p>
              <a:p>
                <a:pPr marL="571500" indent="-571500">
                  <a:buFont typeface="Arial" panose="020B0604020202020204" pitchFamily="34" charset="0"/>
                  <a:buChar char="•"/>
                </a:pPr>
                <a:endParaRPr lang="en-US" sz="3600" dirty="0"/>
              </a:p>
              <a:p>
                <a:pPr marL="571500" indent="-571500">
                  <a:buFont typeface="Arial" panose="020B0604020202020204" pitchFamily="34" charset="0"/>
                  <a:buChar char="•"/>
                </a:pPr>
                <a:endParaRPr lang="en-US" sz="3600" dirty="0"/>
              </a:p>
              <a:p>
                <a:pPr marL="571500" indent="-571500">
                  <a:buFont typeface="Arial" panose="020B0604020202020204" pitchFamily="34" charset="0"/>
                  <a:buChar char="•"/>
                </a:pPr>
                <a:endParaRPr lang="en-US" sz="3600" dirty="0"/>
              </a:p>
              <a:p>
                <a:pPr marL="571500" indent="-571500">
                  <a:buFont typeface="Arial" panose="020B0604020202020204" pitchFamily="34" charset="0"/>
                  <a:buChar char="•"/>
                </a:pPr>
                <a:endParaRPr lang="en-US" sz="3600" dirty="0"/>
              </a:p>
              <a:p>
                <a:pPr marL="571500" indent="-571500">
                  <a:buFont typeface="Arial" panose="020B0604020202020204" pitchFamily="34" charset="0"/>
                  <a:buChar char="•"/>
                </a:pPr>
                <a:r>
                  <a:rPr lang="en-US" sz="3600" dirty="0"/>
                  <a:t>“Let it give an extractable commitment to SFE key”?</a:t>
                </a:r>
              </a:p>
            </p:txBody>
          </p:sp>
        </mc:Choice>
        <mc:Fallback xmlns="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627DCBDB-85ED-43FB-9911-E185D87AEBA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3303" y="1674674"/>
                <a:ext cx="10410497" cy="5078313"/>
              </a:xfrm>
              <a:prstGeom prst="rect">
                <a:avLst/>
              </a:prstGeom>
              <a:blipFill>
                <a:blip r:embed="rId3"/>
                <a:stretch>
                  <a:fillRect l="-1639" t="-1921" r="-1171" b="-3601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3" name="Rectangle: Rounded Corners 32">
            <a:extLst>
              <a:ext uri="{FF2B5EF4-FFF2-40B4-BE49-F238E27FC236}">
                <a16:creationId xmlns:a16="http://schemas.microsoft.com/office/drawing/2014/main" id="{91E3CADB-2EF5-4BC8-BE3C-9635B215E672}"/>
              </a:ext>
            </a:extLst>
          </p:cNvPr>
          <p:cNvSpPr/>
          <p:nvPr/>
        </p:nvSpPr>
        <p:spPr>
          <a:xfrm>
            <a:off x="2254662" y="2645061"/>
            <a:ext cx="1723613" cy="3274343"/>
          </a:xfrm>
          <a:prstGeom prst="roundRect">
            <a:avLst/>
          </a:prstGeom>
          <a:ln w="57150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p:sp>
        <p:nvSpPr>
          <p:cNvPr id="35" name="Rectangle: Rounded Corners 34">
            <a:extLst>
              <a:ext uri="{FF2B5EF4-FFF2-40B4-BE49-F238E27FC236}">
                <a16:creationId xmlns:a16="http://schemas.microsoft.com/office/drawing/2014/main" id="{1C070CB9-24A3-4003-A722-1EF5E0356AC9}"/>
              </a:ext>
            </a:extLst>
          </p:cNvPr>
          <p:cNvSpPr/>
          <p:nvPr/>
        </p:nvSpPr>
        <p:spPr>
          <a:xfrm>
            <a:off x="8785237" y="2582000"/>
            <a:ext cx="1723612" cy="3337404"/>
          </a:xfrm>
          <a:prstGeom prst="roundRect">
            <a:avLst/>
          </a:prstGeom>
          <a:ln w="5715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54D63ACB-8FA2-4A3B-A692-DCB8D56E92B4}"/>
                  </a:ext>
                </a:extLst>
              </p:cNvPr>
              <p:cNvSpPr txBox="1"/>
              <p:nvPr/>
            </p:nvSpPr>
            <p:spPr>
              <a:xfrm>
                <a:off x="5304946" y="2960533"/>
                <a:ext cx="2400386" cy="53899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/>
                  <a:t>p</a:t>
                </a:r>
                <a:r>
                  <a:rPr lang="en-US" sz="2800" b="0" dirty="0">
                    <a:solidFill>
                      <a:schemeClr val="tx1"/>
                    </a:solidFill>
                  </a:rPr>
                  <a:t>k ,  </a:t>
                </a:r>
                <a14:m>
                  <m:oMath xmlns:m="http://schemas.openxmlformats.org/officeDocument/2006/math">
                    <m:r>
                      <a:rPr lang="en-US" sz="2800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𝑐</m:t>
                    </m:r>
                    <m:sSub>
                      <m:sSubPr>
                        <m:ctrlPr>
                          <a:rPr lang="en-US" sz="28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en-US" sz="28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</m:oMath>
                </a14:m>
                <a:r>
                  <a:rPr lang="en-US" sz="2800" b="0" dirty="0">
                    <a:solidFill>
                      <a:schemeClr val="tx1"/>
                    </a:solidFill>
                  </a:rPr>
                  <a:t>  ,  </a:t>
                </a:r>
                <a14:m>
                  <m:oMath xmlns:m="http://schemas.openxmlformats.org/officeDocument/2006/math">
                    <m:acc>
                      <m:accPr>
                        <m:chr m:val="̃"/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𝐶𝐶</m:t>
                        </m:r>
                      </m:e>
                    </m:acc>
                  </m:oMath>
                </a14:m>
                <a:endParaRPr lang="en-US" sz="2800" b="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54D63ACB-8FA2-4A3B-A692-DCB8D56E92B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04946" y="2960533"/>
                <a:ext cx="2400386" cy="538994"/>
              </a:xfrm>
              <a:prstGeom prst="rect">
                <a:avLst/>
              </a:prstGeom>
              <a:blipFill>
                <a:blip r:embed="rId4"/>
                <a:stretch>
                  <a:fillRect l="-5076" t="-7955" b="-32955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0" name="Arrow: Down 39">
            <a:extLst>
              <a:ext uri="{FF2B5EF4-FFF2-40B4-BE49-F238E27FC236}">
                <a16:creationId xmlns:a16="http://schemas.microsoft.com/office/drawing/2014/main" id="{906DA01D-EF4C-4CAD-A02A-9F229A1CD026}"/>
              </a:ext>
            </a:extLst>
          </p:cNvPr>
          <p:cNvSpPr/>
          <p:nvPr/>
        </p:nvSpPr>
        <p:spPr>
          <a:xfrm rot="5400000">
            <a:off x="6274964" y="1184951"/>
            <a:ext cx="213582" cy="4758659"/>
          </a:xfrm>
          <a:prstGeom prst="downArrow">
            <a:avLst>
              <a:gd name="adj1" fmla="val 19703"/>
              <a:gd name="adj2" fmla="val 61723"/>
            </a:avLst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9313F0AA-C376-49CF-8C63-455FB2366E5B}"/>
                  </a:ext>
                </a:extLst>
              </p:cNvPr>
              <p:cNvSpPr txBox="1"/>
              <p:nvPr/>
            </p:nvSpPr>
            <p:spPr>
              <a:xfrm>
                <a:off x="8836014" y="3297034"/>
                <a:ext cx="1622058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0" i="1" smtClean="0">
                          <a:solidFill>
                            <a:schemeClr val="accent6"/>
                          </a:solidFill>
                          <a:latin typeface="Cambria Math" panose="02040503050406030204" pitchFamily="18" charset="0"/>
                        </a:rPr>
                        <m:t>𝑆𝑒𝑛</m:t>
                      </m:r>
                      <m:r>
                        <a:rPr lang="en-US" sz="3600" b="0" i="1" smtClean="0">
                          <a:solidFill>
                            <a:schemeClr val="accent6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3600" b="0" i="1" smtClean="0">
                          <a:solidFill>
                            <a:schemeClr val="accent6"/>
                          </a:solidFill>
                          <a:latin typeface="Cambria Math" panose="02040503050406030204" pitchFamily="18" charset="0"/>
                        </a:rPr>
                        <m:t>𝑚</m:t>
                      </m:r>
                      <m:r>
                        <a:rPr lang="en-US" sz="3600" b="0" i="1" smtClean="0">
                          <a:solidFill>
                            <a:schemeClr val="accent6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IL" sz="3600" dirty="0">
                  <a:solidFill>
                    <a:schemeClr val="accent6"/>
                  </a:solidFill>
                </a:endParaRPr>
              </a:p>
            </p:txBody>
          </p:sp>
        </mc:Choice>
        <mc:Fallback xmlns=""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9313F0AA-C376-49CF-8C63-455FB2366E5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36014" y="3297034"/>
                <a:ext cx="1622058" cy="646331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10FAE5F6-C7D5-4428-BC4F-09AB3B848737}"/>
                  </a:ext>
                </a:extLst>
              </p:cNvPr>
              <p:cNvSpPr txBox="1"/>
              <p:nvPr/>
            </p:nvSpPr>
            <p:spPr>
              <a:xfrm>
                <a:off x="2617427" y="3241114"/>
                <a:ext cx="1013555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𝑅𝑒</m:t>
                      </m:r>
                      <m:sSup>
                        <m:sSupPr>
                          <m:ctrlPr>
                            <a:rPr lang="en-US" sz="36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6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p>
                          <m:r>
                            <a:rPr lang="en-US" sz="36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∗</m:t>
                          </m:r>
                        </m:sup>
                      </m:sSup>
                    </m:oMath>
                  </m:oMathPara>
                </a14:m>
                <a:endParaRPr lang="en-US" sz="36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10FAE5F6-C7D5-4428-BC4F-09AB3B84873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17427" y="3241114"/>
                <a:ext cx="1013555" cy="646331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3" name="Arrow: Down 42">
            <a:extLst>
              <a:ext uri="{FF2B5EF4-FFF2-40B4-BE49-F238E27FC236}">
                <a16:creationId xmlns:a16="http://schemas.microsoft.com/office/drawing/2014/main" id="{E120F444-5A85-4AE4-9731-8F9ACA25E1B8}"/>
              </a:ext>
            </a:extLst>
          </p:cNvPr>
          <p:cNvSpPr/>
          <p:nvPr/>
        </p:nvSpPr>
        <p:spPr>
          <a:xfrm rot="16200000">
            <a:off x="6257758" y="1791587"/>
            <a:ext cx="245874" cy="4730750"/>
          </a:xfrm>
          <a:prstGeom prst="downArrow">
            <a:avLst>
              <a:gd name="adj1" fmla="val 19703"/>
              <a:gd name="adj2" fmla="val 61723"/>
            </a:avLst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4" name="Rectangle 43">
                <a:extLst>
                  <a:ext uri="{FF2B5EF4-FFF2-40B4-BE49-F238E27FC236}">
                    <a16:creationId xmlns:a16="http://schemas.microsoft.com/office/drawing/2014/main" id="{7DF837CE-9A07-461B-BE0A-7BF5F07BB13B}"/>
                  </a:ext>
                </a:extLst>
              </p:cNvPr>
              <p:cNvSpPr/>
              <p:nvPr/>
            </p:nvSpPr>
            <p:spPr>
              <a:xfrm>
                <a:off x="6044515" y="3607009"/>
                <a:ext cx="674482" cy="52322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 dirty="0" smtClean="0">
                          <a:latin typeface="Cambria Math" panose="02040503050406030204" pitchFamily="18" charset="0"/>
                        </a:rPr>
                        <m:t>𝑐</m:t>
                      </m:r>
                      <m:sSub>
                        <m:sSubPr>
                          <m:ctrlPr>
                            <a:rPr lang="en-US" sz="2800" i="1" dirty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i="1" dirty="0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sz="2800" b="0" i="1" dirty="0" smtClean="0">
                              <a:latin typeface="Cambria Math" panose="02040503050406030204" pitchFamily="18" charset="0"/>
                            </a:rPr>
                            <m:t>′</m:t>
                          </m:r>
                        </m:e>
                        <m:sub>
                          <m:r>
                            <a:rPr lang="en-US" sz="2800" i="1" dirty="0"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</m:oMath>
                  </m:oMathPara>
                </a14:m>
                <a:endParaRPr lang="en-IL" sz="2800" dirty="0"/>
              </a:p>
            </p:txBody>
          </p:sp>
        </mc:Choice>
        <mc:Fallback xmlns="">
          <p:sp>
            <p:nvSpPr>
              <p:cNvPr id="44" name="Rectangle 43">
                <a:extLst>
                  <a:ext uri="{FF2B5EF4-FFF2-40B4-BE49-F238E27FC236}">
                    <a16:creationId xmlns:a16="http://schemas.microsoft.com/office/drawing/2014/main" id="{7DF837CE-9A07-461B-BE0A-7BF5F07BB13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44515" y="3607009"/>
                <a:ext cx="674482" cy="523220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997291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 animBg="1"/>
      <p:bldP spid="44" grpId="0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BF74480E-A63D-454D-AAE1-D3B72687D3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8127" y="350874"/>
            <a:ext cx="10875745" cy="1325563"/>
          </a:xfrm>
        </p:spPr>
        <p:txBody>
          <a:bodyPr/>
          <a:lstStyle/>
          <a:p>
            <a:pPr algn="ctr"/>
            <a:r>
              <a:rPr lang="en-US" b="1" dirty="0"/>
              <a:t>Problem: Malleability</a:t>
            </a:r>
            <a:endParaRPr lang="en-IL" sz="2000" b="1" dirty="0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627DCBDB-85ED-43FB-9911-E185D87AEBA2}"/>
              </a:ext>
            </a:extLst>
          </p:cNvPr>
          <p:cNvSpPr txBox="1"/>
          <p:nvPr/>
        </p:nvSpPr>
        <p:spPr>
          <a:xfrm>
            <a:off x="943303" y="1674674"/>
            <a:ext cx="10410497" cy="27392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dirty="0"/>
              <a:t>Are we back to square one?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sz="1400" dirty="0"/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b="1" dirty="0"/>
              <a:t>Observation 1:</a:t>
            </a:r>
            <a:r>
              <a:rPr lang="en-US" sz="3600" dirty="0"/>
              <a:t> Hiding security reductions are existential.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sz="1400" b="1" dirty="0"/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b="1" dirty="0"/>
              <a:t>Observation 2:</a:t>
            </a:r>
            <a:r>
              <a:rPr lang="en-US" sz="3600" dirty="0"/>
              <a:t> Receiver SFE key is independent.</a:t>
            </a:r>
          </a:p>
        </p:txBody>
      </p:sp>
    </p:spTree>
    <p:extLst>
      <p:ext uri="{BB962C8B-B14F-4D97-AF65-F5344CB8AC3E}">
        <p14:creationId xmlns:p14="http://schemas.microsoft.com/office/powerpoint/2010/main" val="16895270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2355BDC7-6360-422C-95EA-C0848071E638}"/>
              </a:ext>
            </a:extLst>
          </p:cNvPr>
          <p:cNvSpPr/>
          <p:nvPr/>
        </p:nvSpPr>
        <p:spPr>
          <a:xfrm>
            <a:off x="1841210" y="1753750"/>
            <a:ext cx="1723613" cy="4072047"/>
          </a:xfrm>
          <a:prstGeom prst="roundRect">
            <a:avLst/>
          </a:prstGeom>
          <a:ln w="5715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05F5688A-1DFE-48A9-A921-72EE32EB2447}"/>
              </a:ext>
            </a:extLst>
          </p:cNvPr>
          <p:cNvSpPr/>
          <p:nvPr/>
        </p:nvSpPr>
        <p:spPr>
          <a:xfrm>
            <a:off x="8371785" y="1690688"/>
            <a:ext cx="1723612" cy="4135109"/>
          </a:xfrm>
          <a:prstGeom prst="roundRect">
            <a:avLst/>
          </a:prstGeom>
          <a:ln w="5715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p:sp>
        <p:nvSpPr>
          <p:cNvPr id="23" name="Arrow: Down 22">
            <a:extLst>
              <a:ext uri="{FF2B5EF4-FFF2-40B4-BE49-F238E27FC236}">
                <a16:creationId xmlns:a16="http://schemas.microsoft.com/office/drawing/2014/main" id="{8AC96A4F-FB82-4615-A475-2B3A01D41913}"/>
              </a:ext>
            </a:extLst>
          </p:cNvPr>
          <p:cNvSpPr/>
          <p:nvPr/>
        </p:nvSpPr>
        <p:spPr>
          <a:xfrm rot="16200000">
            <a:off x="5828910" y="1843224"/>
            <a:ext cx="273816" cy="4730771"/>
          </a:xfrm>
          <a:prstGeom prst="downArrow">
            <a:avLst>
              <a:gd name="adj1" fmla="val 19703"/>
              <a:gd name="adj2" fmla="val 61723"/>
            </a:avLst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p:sp>
        <p:nvSpPr>
          <p:cNvPr id="24" name="Arrow: Down 23">
            <a:extLst>
              <a:ext uri="{FF2B5EF4-FFF2-40B4-BE49-F238E27FC236}">
                <a16:creationId xmlns:a16="http://schemas.microsoft.com/office/drawing/2014/main" id="{BF6EF587-A066-4728-9286-09F87D31845D}"/>
              </a:ext>
            </a:extLst>
          </p:cNvPr>
          <p:cNvSpPr/>
          <p:nvPr/>
        </p:nvSpPr>
        <p:spPr>
          <a:xfrm rot="5400000">
            <a:off x="5847395" y="2706766"/>
            <a:ext cx="253272" cy="4747204"/>
          </a:xfrm>
          <a:prstGeom prst="downArrow">
            <a:avLst>
              <a:gd name="adj1" fmla="val 19703"/>
              <a:gd name="adj2" fmla="val 61723"/>
            </a:avLst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7B2825C3-78E5-4160-AF5D-50C21BE16640}"/>
                  </a:ext>
                </a:extLst>
              </p:cNvPr>
              <p:cNvSpPr txBox="1"/>
              <p:nvPr/>
            </p:nvSpPr>
            <p:spPr>
              <a:xfrm>
                <a:off x="4974333" y="2703622"/>
                <a:ext cx="1987941" cy="53899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b="0" dirty="0">
                    <a:solidFill>
                      <a:schemeClr val="tx1"/>
                    </a:solidFill>
                  </a:rPr>
                  <a:t>pk,  </a:t>
                </a:r>
                <a14:m>
                  <m:oMath xmlns:m="http://schemas.openxmlformats.org/officeDocument/2006/math">
                    <m:r>
                      <a:rPr lang="en-US" sz="2800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𝑐</m:t>
                    </m:r>
                    <m:sSub>
                      <m:sSubPr>
                        <m:ctrlPr>
                          <a:rPr lang="en-US" sz="28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en-US" sz="28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</m:oMath>
                </a14:m>
                <a:r>
                  <a:rPr lang="en-US" sz="2800" b="0" dirty="0">
                    <a:solidFill>
                      <a:schemeClr val="tx1"/>
                    </a:solidFill>
                  </a:rPr>
                  <a:t>,  </a:t>
                </a:r>
                <a14:m>
                  <m:oMath xmlns:m="http://schemas.openxmlformats.org/officeDocument/2006/math">
                    <m:acc>
                      <m:accPr>
                        <m:chr m:val="̃"/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𝐶𝐶</m:t>
                        </m:r>
                      </m:e>
                    </m:acc>
                  </m:oMath>
                </a14:m>
                <a:endParaRPr lang="en-US" sz="2800" b="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7B2825C3-78E5-4160-AF5D-50C21BE1664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74333" y="2703622"/>
                <a:ext cx="1987941" cy="538994"/>
              </a:xfrm>
              <a:prstGeom prst="rect">
                <a:avLst/>
              </a:prstGeom>
              <a:blipFill>
                <a:blip r:embed="rId3"/>
                <a:stretch>
                  <a:fillRect l="-6135" t="-7955" b="-32955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Arrow: Down 16">
            <a:extLst>
              <a:ext uri="{FF2B5EF4-FFF2-40B4-BE49-F238E27FC236}">
                <a16:creationId xmlns:a16="http://schemas.microsoft.com/office/drawing/2014/main" id="{EDC219AC-18E9-428B-99E4-B83E5C328ECE}"/>
              </a:ext>
            </a:extLst>
          </p:cNvPr>
          <p:cNvSpPr/>
          <p:nvPr/>
        </p:nvSpPr>
        <p:spPr>
          <a:xfrm rot="5400000">
            <a:off x="5858745" y="917463"/>
            <a:ext cx="230572" cy="4747203"/>
          </a:xfrm>
          <a:prstGeom prst="downArrow">
            <a:avLst>
              <a:gd name="adj1" fmla="val 19703"/>
              <a:gd name="adj2" fmla="val 61723"/>
            </a:avLst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D774E437-1735-4E06-A16B-38483C4025EF}"/>
                  </a:ext>
                </a:extLst>
              </p:cNvPr>
              <p:cNvSpPr txBox="1"/>
              <p:nvPr/>
            </p:nvSpPr>
            <p:spPr>
              <a:xfrm>
                <a:off x="8422562" y="2405723"/>
                <a:ext cx="1622058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0" i="1" smtClean="0">
                          <a:solidFill>
                            <a:schemeClr val="accent6"/>
                          </a:solidFill>
                          <a:latin typeface="Cambria Math" panose="02040503050406030204" pitchFamily="18" charset="0"/>
                        </a:rPr>
                        <m:t>𝑆𝑒𝑛</m:t>
                      </m:r>
                      <m:r>
                        <a:rPr lang="en-US" sz="3600" b="0" i="1" smtClean="0">
                          <a:solidFill>
                            <a:schemeClr val="accent6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3600" b="0" i="1" smtClean="0">
                          <a:solidFill>
                            <a:schemeClr val="accent6"/>
                          </a:solidFill>
                          <a:latin typeface="Cambria Math" panose="02040503050406030204" pitchFamily="18" charset="0"/>
                        </a:rPr>
                        <m:t>𝑚</m:t>
                      </m:r>
                      <m:r>
                        <a:rPr lang="en-US" sz="3600" b="0" i="1" smtClean="0">
                          <a:solidFill>
                            <a:schemeClr val="accent6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IL" sz="3600" dirty="0">
                  <a:solidFill>
                    <a:schemeClr val="accent6"/>
                  </a:solidFill>
                </a:endParaRPr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D774E437-1735-4E06-A16B-38483C4025E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22562" y="2405723"/>
                <a:ext cx="1622058" cy="646331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C40308C9-1D41-4A80-9112-C7A694583F4B}"/>
                  </a:ext>
                </a:extLst>
              </p:cNvPr>
              <p:cNvSpPr txBox="1"/>
              <p:nvPr/>
            </p:nvSpPr>
            <p:spPr>
              <a:xfrm>
                <a:off x="2226908" y="2405723"/>
                <a:ext cx="952215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0" i="1" smtClean="0">
                          <a:solidFill>
                            <a:schemeClr val="accent6"/>
                          </a:solidFill>
                          <a:latin typeface="Cambria Math" panose="02040503050406030204" pitchFamily="18" charset="0"/>
                        </a:rPr>
                        <m:t>𝑅𝑒𝑐</m:t>
                      </m:r>
                    </m:oMath>
                  </m:oMathPara>
                </a14:m>
                <a:endParaRPr lang="en-US" sz="3600" dirty="0">
                  <a:solidFill>
                    <a:schemeClr val="accent6"/>
                  </a:solidFill>
                </a:endParaRPr>
              </a:p>
            </p:txBody>
          </p:sp>
        </mc:Choice>
        <mc:Fallback xmlns="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C40308C9-1D41-4A80-9112-C7A694583F4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26908" y="2405723"/>
                <a:ext cx="952215" cy="646331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" name="Title 1">
            <a:extLst>
              <a:ext uri="{FF2B5EF4-FFF2-40B4-BE49-F238E27FC236}">
                <a16:creationId xmlns:a16="http://schemas.microsoft.com/office/drawing/2014/main" id="{92BC9A20-2DF5-4ACF-9504-FF92EEA04C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 b="1" dirty="0"/>
              <a:t>3</a:t>
            </a:r>
            <a:r>
              <a:rPr lang="en-US" b="1" baseline="30000" dirty="0"/>
              <a:t>rd</a:t>
            </a:r>
            <a:r>
              <a:rPr lang="en-US" b="1" dirty="0"/>
              <a:t> (and last) Try : No-Cloning Extraction</a:t>
            </a:r>
            <a:endParaRPr lang="en-IL" sz="2000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62A4EF49-F180-42AE-A306-0F7B6FED0709}"/>
                  </a:ext>
                </a:extLst>
              </p:cNvPr>
              <p:cNvSpPr txBox="1"/>
              <p:nvPr/>
            </p:nvSpPr>
            <p:spPr>
              <a:xfrm>
                <a:off x="4002979" y="3574743"/>
                <a:ext cx="3954597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𝑐</m:t>
                    </m:r>
                    <m:sSub>
                      <m:sSubPr>
                        <m:ctrlP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𝑅𝑒𝑐</m:t>
                        </m:r>
                      </m:sub>
                    </m:sSub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← </m:t>
                    </m:r>
                  </m:oMath>
                </a14:m>
                <a:r>
                  <a:rPr lang="en-US" sz="2800" b="0" dirty="0" err="1">
                    <a:solidFill>
                      <a:schemeClr val="tx1"/>
                    </a:solidFill>
                  </a:rPr>
                  <a:t>SFE.Enc</a:t>
                </a:r>
                <a:r>
                  <a:rPr lang="en-US" sz="2800" b="0" dirty="0">
                    <a:solidFill>
                      <a:schemeClr val="tx1"/>
                    </a:solidFill>
                  </a:rPr>
                  <a:t>(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𝑠𝑓𝑒𝑘</m:t>
                    </m:r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, </m:t>
                    </m:r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′</m:t>
                    </m:r>
                  </m:oMath>
                </a14:m>
                <a:r>
                  <a:rPr lang="en-US" sz="2800" b="0" dirty="0">
                    <a:solidFill>
                      <a:schemeClr val="tx1"/>
                    </a:solidFill>
                  </a:rPr>
                  <a:t>)</a:t>
                </a:r>
              </a:p>
            </p:txBody>
          </p:sp>
        </mc:Choice>
        <mc:Fallback xmlns="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62A4EF49-F180-42AE-A306-0F7B6FED070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02979" y="3574743"/>
                <a:ext cx="3954597" cy="523220"/>
              </a:xfrm>
              <a:prstGeom prst="rect">
                <a:avLst/>
              </a:prstGeom>
              <a:blipFill>
                <a:blip r:embed="rId6"/>
                <a:stretch>
                  <a:fillRect t="-10465" r="-2623" b="-32558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4BF510F4-5191-437B-867B-E93CAFBAB95F}"/>
                  </a:ext>
                </a:extLst>
              </p:cNvPr>
              <p:cNvSpPr txBox="1"/>
              <p:nvPr/>
            </p:nvSpPr>
            <p:spPr>
              <a:xfrm>
                <a:off x="4358801" y="4533790"/>
                <a:ext cx="3242954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b="0" dirty="0">
                    <a:solidFill>
                      <a:schemeClr val="tx1"/>
                    </a:solidFill>
                  </a:rPr>
                  <a:t>SFE.Eval(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𝑠</m:t>
                        </m:r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←</m:t>
                        </m:r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</m:oMath>
                </a14:m>
                <a:r>
                  <a:rPr lang="en-US" sz="2800" b="0" dirty="0">
                    <a:solidFill>
                      <a:schemeClr val="tx1"/>
                    </a:solidFill>
                  </a:rPr>
                  <a:t>, </a:t>
                </a:r>
                <a14:m>
                  <m:oMath xmlns:m="http://schemas.openxmlformats.org/officeDocument/2006/math">
                    <m:r>
                      <a:rPr lang="en-US" sz="28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𝑐</m:t>
                    </m:r>
                    <m:sSub>
                      <m:sSubPr>
                        <m:ctrlPr>
                          <a:rPr lang="en-US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en-US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𝑅𝑒𝑐</m:t>
                        </m:r>
                      </m:sub>
                    </m:sSub>
                  </m:oMath>
                </a14:m>
                <a:r>
                  <a:rPr lang="en-US" sz="2800" b="0" dirty="0">
                    <a:solidFill>
                      <a:schemeClr val="tx1"/>
                    </a:solidFill>
                  </a:rPr>
                  <a:t>)</a:t>
                </a:r>
              </a:p>
            </p:txBody>
          </p:sp>
        </mc:Choice>
        <mc:Fallback xmlns="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4BF510F4-5191-437B-867B-E93CAFBAB95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58801" y="4533790"/>
                <a:ext cx="3242954" cy="523220"/>
              </a:xfrm>
              <a:prstGeom prst="rect">
                <a:avLst/>
              </a:prstGeom>
              <a:blipFill>
                <a:blip r:embed="rId7"/>
                <a:stretch>
                  <a:fillRect l="-3759" t="-11628" r="-2068" b="-32558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36214120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2355BDC7-6360-422C-95EA-C0848071E638}"/>
              </a:ext>
            </a:extLst>
          </p:cNvPr>
          <p:cNvSpPr/>
          <p:nvPr/>
        </p:nvSpPr>
        <p:spPr>
          <a:xfrm>
            <a:off x="1841210" y="1753750"/>
            <a:ext cx="1723613" cy="4072047"/>
          </a:xfrm>
          <a:prstGeom prst="roundRect">
            <a:avLst/>
          </a:prstGeom>
          <a:ln w="5715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05F5688A-1DFE-48A9-A921-72EE32EB2447}"/>
              </a:ext>
            </a:extLst>
          </p:cNvPr>
          <p:cNvSpPr/>
          <p:nvPr/>
        </p:nvSpPr>
        <p:spPr>
          <a:xfrm>
            <a:off x="8371785" y="1690688"/>
            <a:ext cx="1723612" cy="4135109"/>
          </a:xfrm>
          <a:prstGeom prst="roundRect">
            <a:avLst/>
          </a:prstGeom>
          <a:ln w="5715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p:sp>
        <p:nvSpPr>
          <p:cNvPr id="23" name="Arrow: Down 22">
            <a:extLst>
              <a:ext uri="{FF2B5EF4-FFF2-40B4-BE49-F238E27FC236}">
                <a16:creationId xmlns:a16="http://schemas.microsoft.com/office/drawing/2014/main" id="{8AC96A4F-FB82-4615-A475-2B3A01D41913}"/>
              </a:ext>
            </a:extLst>
          </p:cNvPr>
          <p:cNvSpPr/>
          <p:nvPr/>
        </p:nvSpPr>
        <p:spPr>
          <a:xfrm rot="16200000">
            <a:off x="5828910" y="1843224"/>
            <a:ext cx="273816" cy="4730771"/>
          </a:xfrm>
          <a:prstGeom prst="downArrow">
            <a:avLst>
              <a:gd name="adj1" fmla="val 19703"/>
              <a:gd name="adj2" fmla="val 61723"/>
            </a:avLst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p:sp>
        <p:nvSpPr>
          <p:cNvPr id="24" name="Arrow: Down 23">
            <a:extLst>
              <a:ext uri="{FF2B5EF4-FFF2-40B4-BE49-F238E27FC236}">
                <a16:creationId xmlns:a16="http://schemas.microsoft.com/office/drawing/2014/main" id="{BF6EF587-A066-4728-9286-09F87D31845D}"/>
              </a:ext>
            </a:extLst>
          </p:cNvPr>
          <p:cNvSpPr/>
          <p:nvPr/>
        </p:nvSpPr>
        <p:spPr>
          <a:xfrm rot="5400000">
            <a:off x="5847395" y="2706766"/>
            <a:ext cx="253272" cy="4747204"/>
          </a:xfrm>
          <a:prstGeom prst="downArrow">
            <a:avLst>
              <a:gd name="adj1" fmla="val 19703"/>
              <a:gd name="adj2" fmla="val 61723"/>
            </a:avLst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7B2825C3-78E5-4160-AF5D-50C21BE16640}"/>
                  </a:ext>
                </a:extLst>
              </p:cNvPr>
              <p:cNvSpPr txBox="1"/>
              <p:nvPr/>
            </p:nvSpPr>
            <p:spPr>
              <a:xfrm>
                <a:off x="4974333" y="2703622"/>
                <a:ext cx="1987941" cy="53899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b="0" dirty="0">
                    <a:solidFill>
                      <a:schemeClr val="tx1"/>
                    </a:solidFill>
                  </a:rPr>
                  <a:t>pk,  </a:t>
                </a:r>
                <a14:m>
                  <m:oMath xmlns:m="http://schemas.openxmlformats.org/officeDocument/2006/math">
                    <m:r>
                      <a:rPr lang="en-US" sz="2800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𝑐</m:t>
                    </m:r>
                    <m:sSub>
                      <m:sSubPr>
                        <m:ctrlPr>
                          <a:rPr lang="en-US" sz="28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en-US" sz="28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</m:oMath>
                </a14:m>
                <a:r>
                  <a:rPr lang="en-US" sz="2800" b="0" dirty="0">
                    <a:solidFill>
                      <a:schemeClr val="tx1"/>
                    </a:solidFill>
                  </a:rPr>
                  <a:t>,  </a:t>
                </a:r>
                <a14:m>
                  <m:oMath xmlns:m="http://schemas.openxmlformats.org/officeDocument/2006/math">
                    <m:acc>
                      <m:accPr>
                        <m:chr m:val="̃"/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𝐶𝐶</m:t>
                        </m:r>
                      </m:e>
                    </m:acc>
                  </m:oMath>
                </a14:m>
                <a:endParaRPr lang="en-US" sz="2800" b="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7B2825C3-78E5-4160-AF5D-50C21BE1664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74333" y="2703622"/>
                <a:ext cx="1987941" cy="538994"/>
              </a:xfrm>
              <a:prstGeom prst="rect">
                <a:avLst/>
              </a:prstGeom>
              <a:blipFill>
                <a:blip r:embed="rId3"/>
                <a:stretch>
                  <a:fillRect l="-6135" t="-7955" b="-32955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Arrow: Down 16">
            <a:extLst>
              <a:ext uri="{FF2B5EF4-FFF2-40B4-BE49-F238E27FC236}">
                <a16:creationId xmlns:a16="http://schemas.microsoft.com/office/drawing/2014/main" id="{EDC219AC-18E9-428B-99E4-B83E5C328ECE}"/>
              </a:ext>
            </a:extLst>
          </p:cNvPr>
          <p:cNvSpPr/>
          <p:nvPr/>
        </p:nvSpPr>
        <p:spPr>
          <a:xfrm rot="5400000">
            <a:off x="5858745" y="917463"/>
            <a:ext cx="230572" cy="4747203"/>
          </a:xfrm>
          <a:prstGeom prst="downArrow">
            <a:avLst>
              <a:gd name="adj1" fmla="val 19703"/>
              <a:gd name="adj2" fmla="val 61723"/>
            </a:avLst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D774E437-1735-4E06-A16B-38483C4025EF}"/>
                  </a:ext>
                </a:extLst>
              </p:cNvPr>
              <p:cNvSpPr txBox="1"/>
              <p:nvPr/>
            </p:nvSpPr>
            <p:spPr>
              <a:xfrm>
                <a:off x="8422562" y="2405723"/>
                <a:ext cx="1622058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0" i="1" smtClean="0">
                          <a:solidFill>
                            <a:schemeClr val="accent6"/>
                          </a:solidFill>
                          <a:latin typeface="Cambria Math" panose="02040503050406030204" pitchFamily="18" charset="0"/>
                        </a:rPr>
                        <m:t>𝑆𝑒𝑛</m:t>
                      </m:r>
                      <m:r>
                        <a:rPr lang="en-US" sz="3600" b="0" i="1" smtClean="0">
                          <a:solidFill>
                            <a:schemeClr val="accent6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3600" b="0" i="1" smtClean="0">
                          <a:solidFill>
                            <a:schemeClr val="accent6"/>
                          </a:solidFill>
                          <a:latin typeface="Cambria Math" panose="02040503050406030204" pitchFamily="18" charset="0"/>
                        </a:rPr>
                        <m:t>𝑚</m:t>
                      </m:r>
                      <m:r>
                        <a:rPr lang="en-US" sz="3600" b="0" i="1" smtClean="0">
                          <a:solidFill>
                            <a:schemeClr val="accent6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IL" sz="3600" dirty="0">
                  <a:solidFill>
                    <a:schemeClr val="accent6"/>
                  </a:solidFill>
                </a:endParaRPr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D774E437-1735-4E06-A16B-38483C4025E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22562" y="2405723"/>
                <a:ext cx="1622058" cy="646331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C40308C9-1D41-4A80-9112-C7A694583F4B}"/>
                  </a:ext>
                </a:extLst>
              </p:cNvPr>
              <p:cNvSpPr txBox="1"/>
              <p:nvPr/>
            </p:nvSpPr>
            <p:spPr>
              <a:xfrm>
                <a:off x="2226908" y="2405723"/>
                <a:ext cx="952215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0" i="1" smtClean="0">
                          <a:solidFill>
                            <a:schemeClr val="accent6"/>
                          </a:solidFill>
                          <a:latin typeface="Cambria Math" panose="02040503050406030204" pitchFamily="18" charset="0"/>
                        </a:rPr>
                        <m:t>𝑅𝑒𝑐</m:t>
                      </m:r>
                    </m:oMath>
                  </m:oMathPara>
                </a14:m>
                <a:endParaRPr lang="en-US" sz="3600" dirty="0">
                  <a:solidFill>
                    <a:schemeClr val="accent6"/>
                  </a:solidFill>
                </a:endParaRPr>
              </a:p>
            </p:txBody>
          </p:sp>
        </mc:Choice>
        <mc:Fallback xmlns="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C40308C9-1D41-4A80-9112-C7A694583F4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26908" y="2405723"/>
                <a:ext cx="952215" cy="646331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" name="Title 1">
            <a:extLst>
              <a:ext uri="{FF2B5EF4-FFF2-40B4-BE49-F238E27FC236}">
                <a16:creationId xmlns:a16="http://schemas.microsoft.com/office/drawing/2014/main" id="{92BC9A20-2DF5-4ACF-9504-FF92EEA04C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 b="1" dirty="0"/>
              <a:t>3</a:t>
            </a:r>
            <a:r>
              <a:rPr lang="en-US" b="1" baseline="30000" dirty="0"/>
              <a:t>rd</a:t>
            </a:r>
            <a:r>
              <a:rPr lang="en-US" b="1" dirty="0"/>
              <a:t> (and last) Try : No-Cloning Extraction</a:t>
            </a:r>
            <a:endParaRPr lang="en-IL" sz="2000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62A4EF49-F180-42AE-A306-0F7B6FED0709}"/>
                  </a:ext>
                </a:extLst>
              </p:cNvPr>
              <p:cNvSpPr txBox="1"/>
              <p:nvPr/>
            </p:nvSpPr>
            <p:spPr>
              <a:xfrm>
                <a:off x="4002979" y="3574743"/>
                <a:ext cx="3954597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𝑐</m:t>
                    </m:r>
                    <m:sSub>
                      <m:sSubPr>
                        <m:ctrlP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𝑅𝑒𝑐</m:t>
                        </m:r>
                      </m:sub>
                    </m:sSub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← </m:t>
                    </m:r>
                  </m:oMath>
                </a14:m>
                <a:r>
                  <a:rPr lang="en-US" sz="2800" b="0" dirty="0" err="1">
                    <a:solidFill>
                      <a:schemeClr val="tx1"/>
                    </a:solidFill>
                  </a:rPr>
                  <a:t>SFE.Enc</a:t>
                </a:r>
                <a:r>
                  <a:rPr lang="en-US" sz="2800" b="0" dirty="0">
                    <a:solidFill>
                      <a:schemeClr val="tx1"/>
                    </a:solidFill>
                  </a:rPr>
                  <a:t>(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𝑠𝑓𝑒𝑘</m:t>
                    </m:r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, </m:t>
                    </m:r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′</m:t>
                    </m:r>
                  </m:oMath>
                </a14:m>
                <a:r>
                  <a:rPr lang="en-US" sz="2800" b="0" dirty="0">
                    <a:solidFill>
                      <a:schemeClr val="tx1"/>
                    </a:solidFill>
                  </a:rPr>
                  <a:t>)</a:t>
                </a:r>
              </a:p>
            </p:txBody>
          </p:sp>
        </mc:Choice>
        <mc:Fallback xmlns="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62A4EF49-F180-42AE-A306-0F7B6FED070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02979" y="3574743"/>
                <a:ext cx="3954597" cy="523220"/>
              </a:xfrm>
              <a:prstGeom prst="rect">
                <a:avLst/>
              </a:prstGeom>
              <a:blipFill>
                <a:blip r:embed="rId6"/>
                <a:stretch>
                  <a:fillRect t="-10465" r="-2623" b="-32558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4BF510F4-5191-437B-867B-E93CAFBAB95F}"/>
                  </a:ext>
                </a:extLst>
              </p:cNvPr>
              <p:cNvSpPr txBox="1"/>
              <p:nvPr/>
            </p:nvSpPr>
            <p:spPr>
              <a:xfrm>
                <a:off x="4358801" y="4533790"/>
                <a:ext cx="3242954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b="0" dirty="0">
                    <a:solidFill>
                      <a:schemeClr val="tx1"/>
                    </a:solidFill>
                  </a:rPr>
                  <a:t>SFE.Eval(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𝑠</m:t>
                        </m:r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←</m:t>
                        </m:r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</m:oMath>
                </a14:m>
                <a:r>
                  <a:rPr lang="en-US" sz="2800" b="0" dirty="0">
                    <a:solidFill>
                      <a:schemeClr val="tx1"/>
                    </a:solidFill>
                  </a:rPr>
                  <a:t>, </a:t>
                </a:r>
                <a14:m>
                  <m:oMath xmlns:m="http://schemas.openxmlformats.org/officeDocument/2006/math">
                    <m:r>
                      <a:rPr lang="en-US" sz="28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𝑐</m:t>
                    </m:r>
                    <m:sSub>
                      <m:sSubPr>
                        <m:ctrlPr>
                          <a:rPr lang="en-US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en-US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𝑅𝑒𝑐</m:t>
                        </m:r>
                      </m:sub>
                    </m:sSub>
                  </m:oMath>
                </a14:m>
                <a:r>
                  <a:rPr lang="en-US" sz="2800" b="0" dirty="0">
                    <a:solidFill>
                      <a:schemeClr val="tx1"/>
                    </a:solidFill>
                  </a:rPr>
                  <a:t>)</a:t>
                </a:r>
              </a:p>
            </p:txBody>
          </p:sp>
        </mc:Choice>
        <mc:Fallback xmlns="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4BF510F4-5191-437B-867B-E93CAFBAB95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58801" y="4533790"/>
                <a:ext cx="3242954" cy="523220"/>
              </a:xfrm>
              <a:prstGeom prst="rect">
                <a:avLst/>
              </a:prstGeom>
              <a:blipFill>
                <a:blip r:embed="rId7"/>
                <a:stretch>
                  <a:fillRect l="-3759" t="-11628" r="-2068" b="-32558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F97587C6-210D-4847-A324-0F817E31BC34}"/>
                  </a:ext>
                </a:extLst>
              </p:cNvPr>
              <p:cNvSpPr txBox="1"/>
              <p:nvPr/>
            </p:nvSpPr>
            <p:spPr>
              <a:xfrm>
                <a:off x="4989638" y="1870374"/>
                <a:ext cx="1906555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b="0" dirty="0"/>
                  <a:t>Com(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𝑠𝑓𝑒𝑘</m:t>
                    </m:r>
                  </m:oMath>
                </a14:m>
                <a:r>
                  <a:rPr lang="en-US" sz="2800" b="0" dirty="0"/>
                  <a:t>)</a:t>
                </a:r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F97587C6-210D-4847-A324-0F817E31BC3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89638" y="1870374"/>
                <a:ext cx="1906555" cy="523220"/>
              </a:xfrm>
              <a:prstGeom prst="rect">
                <a:avLst/>
              </a:prstGeom>
              <a:blipFill>
                <a:blip r:embed="rId8"/>
                <a:stretch>
                  <a:fillRect l="-6731" t="-11628" r="-1282" b="-32558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5" name="Arrow: Down 24">
            <a:extLst>
              <a:ext uri="{FF2B5EF4-FFF2-40B4-BE49-F238E27FC236}">
                <a16:creationId xmlns:a16="http://schemas.microsoft.com/office/drawing/2014/main" id="{2C51EAFF-B063-49B6-88C0-F57B013AF6BA}"/>
              </a:ext>
            </a:extLst>
          </p:cNvPr>
          <p:cNvSpPr/>
          <p:nvPr/>
        </p:nvSpPr>
        <p:spPr>
          <a:xfrm rot="16200000">
            <a:off x="5844103" y="124554"/>
            <a:ext cx="273816" cy="4730771"/>
          </a:xfrm>
          <a:prstGeom prst="downArrow">
            <a:avLst>
              <a:gd name="adj1" fmla="val 19703"/>
              <a:gd name="adj2" fmla="val 61723"/>
            </a:avLst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</p:spTree>
    <p:extLst>
      <p:ext uri="{BB962C8B-B14F-4D97-AF65-F5344CB8AC3E}">
        <p14:creationId xmlns:p14="http://schemas.microsoft.com/office/powerpoint/2010/main" val="19649477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Arrow: Down 12">
            <a:extLst>
              <a:ext uri="{FF2B5EF4-FFF2-40B4-BE49-F238E27FC236}">
                <a16:creationId xmlns:a16="http://schemas.microsoft.com/office/drawing/2014/main" id="{51FEBBC7-BA58-4079-8C52-2D732F0D6B51}"/>
              </a:ext>
            </a:extLst>
          </p:cNvPr>
          <p:cNvSpPr/>
          <p:nvPr/>
        </p:nvSpPr>
        <p:spPr>
          <a:xfrm rot="16200000">
            <a:off x="4515726" y="2234367"/>
            <a:ext cx="246620" cy="1962465"/>
          </a:xfrm>
          <a:prstGeom prst="downArrow">
            <a:avLst>
              <a:gd name="adj1" fmla="val 19703"/>
              <a:gd name="adj2" fmla="val 61723"/>
            </a:avLst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p:sp>
        <p:nvSpPr>
          <p:cNvPr id="14" name="Arrow: Down 13">
            <a:extLst>
              <a:ext uri="{FF2B5EF4-FFF2-40B4-BE49-F238E27FC236}">
                <a16:creationId xmlns:a16="http://schemas.microsoft.com/office/drawing/2014/main" id="{3449996D-CB91-422B-B2F3-00D14FCB620E}"/>
              </a:ext>
            </a:extLst>
          </p:cNvPr>
          <p:cNvSpPr/>
          <p:nvPr/>
        </p:nvSpPr>
        <p:spPr>
          <a:xfrm rot="5400000">
            <a:off x="4513068" y="2529412"/>
            <a:ext cx="246621" cy="1957152"/>
          </a:xfrm>
          <a:prstGeom prst="downArrow">
            <a:avLst>
              <a:gd name="adj1" fmla="val 19703"/>
              <a:gd name="adj2" fmla="val 61723"/>
            </a:avLst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p:sp>
        <p:nvSpPr>
          <p:cNvPr id="15" name="Arrow: Down 14">
            <a:extLst>
              <a:ext uri="{FF2B5EF4-FFF2-40B4-BE49-F238E27FC236}">
                <a16:creationId xmlns:a16="http://schemas.microsoft.com/office/drawing/2014/main" id="{82981A02-8123-43FB-87C7-A62E057F451E}"/>
              </a:ext>
            </a:extLst>
          </p:cNvPr>
          <p:cNvSpPr/>
          <p:nvPr/>
        </p:nvSpPr>
        <p:spPr>
          <a:xfrm rot="16200000">
            <a:off x="4528043" y="3690966"/>
            <a:ext cx="216673" cy="1957153"/>
          </a:xfrm>
          <a:prstGeom prst="downArrow">
            <a:avLst>
              <a:gd name="adj1" fmla="val 19703"/>
              <a:gd name="adj2" fmla="val 61723"/>
            </a:avLst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3328A0CD-D661-4886-A1E4-4844174DF8BF}"/>
              </a:ext>
            </a:extLst>
          </p:cNvPr>
          <p:cNvSpPr txBox="1"/>
          <p:nvPr/>
        </p:nvSpPr>
        <p:spPr>
          <a:xfrm>
            <a:off x="4550499" y="3578973"/>
            <a:ext cx="24558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.</a:t>
            </a:r>
          </a:p>
          <a:p>
            <a:r>
              <a:rPr lang="en-US" b="1" dirty="0"/>
              <a:t>.</a:t>
            </a:r>
          </a:p>
          <a:p>
            <a:r>
              <a:rPr lang="en-US" b="1" dirty="0"/>
              <a:t>.</a:t>
            </a:r>
            <a:endParaRPr lang="en-IL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7E9531A3-A4B4-4E3F-8321-C97E459833FB}"/>
                  </a:ext>
                </a:extLst>
              </p:cNvPr>
              <p:cNvSpPr txBox="1"/>
              <p:nvPr/>
            </p:nvSpPr>
            <p:spPr>
              <a:xfrm>
                <a:off x="4103876" y="2569069"/>
                <a:ext cx="1065003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∈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𝐿</m:t>
                      </m:r>
                    </m:oMath>
                  </m:oMathPara>
                </a14:m>
                <a:endParaRPr lang="en-US" sz="2800" b="0" dirty="0"/>
              </a:p>
            </p:txBody>
          </p:sp>
        </mc:Choice>
        <mc:Fallback xmlns="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7E9531A3-A4B4-4E3F-8321-C97E459833F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03876" y="2569069"/>
                <a:ext cx="1065003" cy="52322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" name="Arrow: Down 21">
            <a:extLst>
              <a:ext uri="{FF2B5EF4-FFF2-40B4-BE49-F238E27FC236}">
                <a16:creationId xmlns:a16="http://schemas.microsoft.com/office/drawing/2014/main" id="{4474F082-DD8E-4CA3-9AE7-EA68CD43FF36}"/>
              </a:ext>
            </a:extLst>
          </p:cNvPr>
          <p:cNvSpPr/>
          <p:nvPr/>
        </p:nvSpPr>
        <p:spPr>
          <a:xfrm rot="16200000">
            <a:off x="7398331" y="5068792"/>
            <a:ext cx="209064" cy="254569"/>
          </a:xfrm>
          <a:prstGeom prst="downArrow">
            <a:avLst>
              <a:gd name="adj1" fmla="val 19703"/>
              <a:gd name="adj2" fmla="val 61723"/>
            </a:avLst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F348B58C-07A7-4835-BC84-27CCF934A0F7}"/>
              </a:ext>
            </a:extLst>
          </p:cNvPr>
          <p:cNvSpPr/>
          <p:nvPr/>
        </p:nvSpPr>
        <p:spPr>
          <a:xfrm>
            <a:off x="1902813" y="2740507"/>
            <a:ext cx="1723613" cy="2932138"/>
          </a:xfrm>
          <a:prstGeom prst="roundRect">
            <a:avLst/>
          </a:prstGeom>
          <a:ln w="5715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D4020E04-28F8-4B70-85A7-ABFC9FA670CA}"/>
                  </a:ext>
                </a:extLst>
              </p:cNvPr>
              <p:cNvSpPr txBox="1"/>
              <p:nvPr/>
            </p:nvSpPr>
            <p:spPr>
              <a:xfrm>
                <a:off x="2105094" y="3819091"/>
                <a:ext cx="1319050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0" i="1" dirty="0" smtClean="0">
                          <a:solidFill>
                            <a:schemeClr val="accent6"/>
                          </a:solidFill>
                          <a:latin typeface="Cambria Math" panose="02040503050406030204" pitchFamily="18" charset="0"/>
                        </a:rPr>
                        <m:t>𝑃</m:t>
                      </m:r>
                      <m:r>
                        <a:rPr lang="en-US" sz="4400" b="0" i="1" dirty="0" smtClean="0">
                          <a:solidFill>
                            <a:schemeClr val="accent6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4400" b="0" i="1" dirty="0" smtClean="0">
                          <a:solidFill>
                            <a:schemeClr val="accent6"/>
                          </a:solidFill>
                          <a:latin typeface="Cambria Math" panose="02040503050406030204" pitchFamily="18" charset="0"/>
                        </a:rPr>
                        <m:t>𝑤</m:t>
                      </m:r>
                      <m:r>
                        <a:rPr lang="en-US" sz="4400" b="0" i="1" dirty="0" smtClean="0">
                          <a:solidFill>
                            <a:schemeClr val="accent6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4400" dirty="0">
                  <a:solidFill>
                    <a:schemeClr val="accent6"/>
                  </a:solidFill>
                </a:endParaRPr>
              </a:p>
            </p:txBody>
          </p:sp>
        </mc:Choice>
        <mc:Fallback xmlns="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D4020E04-28F8-4B70-85A7-ABFC9FA670C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05094" y="3819091"/>
                <a:ext cx="1319050" cy="769441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5" name="Rectangle: Rounded Corners 24">
            <a:extLst>
              <a:ext uri="{FF2B5EF4-FFF2-40B4-BE49-F238E27FC236}">
                <a16:creationId xmlns:a16="http://schemas.microsoft.com/office/drawing/2014/main" id="{6BFE608F-5243-4F59-8461-5B4E28C9548B}"/>
              </a:ext>
            </a:extLst>
          </p:cNvPr>
          <p:cNvSpPr/>
          <p:nvPr/>
        </p:nvSpPr>
        <p:spPr>
          <a:xfrm>
            <a:off x="5632866" y="2737744"/>
            <a:ext cx="1723612" cy="2932138"/>
          </a:xfrm>
          <a:prstGeom prst="roundRect">
            <a:avLst/>
          </a:prstGeom>
          <a:ln w="57150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IL" sz="2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0168DFCB-52ED-4E51-B9FF-42A39564B180}"/>
                  </a:ext>
                </a:extLst>
              </p:cNvPr>
              <p:cNvSpPr txBox="1"/>
              <p:nvPr/>
            </p:nvSpPr>
            <p:spPr>
              <a:xfrm>
                <a:off x="5784436" y="3819092"/>
                <a:ext cx="1420471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4400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400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p>
                          <m:r>
                            <a:rPr lang="en-US" sz="4400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∗</m:t>
                          </m:r>
                        </m:sup>
                      </m:sSup>
                    </m:oMath>
                  </m:oMathPara>
                </a14:m>
                <a:endParaRPr lang="en-IL" sz="44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0168DFCB-52ED-4E51-B9FF-42A39564B18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84436" y="3819092"/>
                <a:ext cx="1420471" cy="769441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FCFB2CC8-4443-495B-B4DC-160018F6A810}"/>
                  </a:ext>
                </a:extLst>
              </p:cNvPr>
              <p:cNvSpPr/>
              <p:nvPr/>
            </p:nvSpPr>
            <p:spPr>
              <a:xfrm>
                <a:off x="155054" y="1621865"/>
                <a:ext cx="8595540" cy="58477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3200" i="1" smtClean="0">
                        <a:latin typeface="Cambria Math" panose="02040503050406030204" pitchFamily="18" charset="0"/>
                      </a:rPr>
                      <m:t>∃</m:t>
                    </m:r>
                  </m:oMath>
                </a14:m>
                <a:r>
                  <a:rPr lang="en-US" sz="3200" dirty="0"/>
                  <a:t> efficient </a:t>
                </a:r>
                <a:r>
                  <a:rPr lang="en-US" sz="3200" dirty="0">
                    <a:solidFill>
                      <a:schemeClr val="accent1"/>
                    </a:solidFill>
                  </a:rPr>
                  <a:t>quantum</a:t>
                </a:r>
                <a:r>
                  <a:rPr lang="en-US" sz="3200" dirty="0"/>
                  <a:t> </a:t>
                </a:r>
                <a14:m>
                  <m:oMath xmlns:m="http://schemas.openxmlformats.org/officeDocument/2006/math">
                    <m:r>
                      <a:rPr lang="en-US" sz="3200" i="1">
                        <a:latin typeface="Cambria Math" panose="02040503050406030204" pitchFamily="18" charset="0"/>
                      </a:rPr>
                      <m:t>𝑆𝑖𝑚</m:t>
                    </m:r>
                  </m:oMath>
                </a14:m>
                <a:r>
                  <a:rPr lang="en-US" sz="3200" dirty="0"/>
                  <a:t> ,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∀</m:t>
                    </m:r>
                  </m:oMath>
                </a14:m>
                <a:r>
                  <a:rPr lang="en-US" sz="3200" dirty="0"/>
                  <a:t> efficient </a:t>
                </a:r>
                <a:r>
                  <a:rPr lang="en-US" sz="3200" dirty="0">
                    <a:solidFill>
                      <a:schemeClr val="accent1"/>
                    </a:solidFill>
                  </a:rPr>
                  <a:t>quantum</a:t>
                </a:r>
                <a:r>
                  <a:rPr lang="en-US" sz="3200" dirty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2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p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</m:oMath>
                </a14:m>
                <a:r>
                  <a:rPr lang="en-US" sz="3200" dirty="0"/>
                  <a:t>, </a:t>
                </a:r>
                <a:endParaRPr lang="en-IL" sz="3200" dirty="0"/>
              </a:p>
            </p:txBody>
          </p:sp>
        </mc:Choice>
        <mc:Fallback xmlns="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FCFB2CC8-4443-495B-B4DC-160018F6A81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5054" y="1621865"/>
                <a:ext cx="8595540" cy="584775"/>
              </a:xfrm>
              <a:prstGeom prst="rect">
                <a:avLst/>
              </a:prstGeom>
              <a:blipFill>
                <a:blip r:embed="rId6"/>
                <a:stretch>
                  <a:fillRect t="-12500" r="-1489" b="-34375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A6320C3F-AD1D-49CD-BD7E-72547C33578F}"/>
              </a:ext>
            </a:extLst>
          </p:cNvPr>
          <p:cNvCxnSpPr>
            <a:cxnSpLocks/>
            <a:endCxn id="28" idx="0"/>
          </p:cNvCxnSpPr>
          <p:nvPr/>
        </p:nvCxnSpPr>
        <p:spPr>
          <a:xfrm>
            <a:off x="8750594" y="1611982"/>
            <a:ext cx="1" cy="3213515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A54816A9-C39E-4D85-AFD9-7ECE3ED18703}"/>
                  </a:ext>
                </a:extLst>
              </p:cNvPr>
              <p:cNvSpPr txBox="1"/>
              <p:nvPr/>
            </p:nvSpPr>
            <p:spPr>
              <a:xfrm>
                <a:off x="8218093" y="4825497"/>
                <a:ext cx="1065003" cy="107721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600" b="0" i="1" smtClean="0">
                              <a:latin typeface="Cambria Math" panose="02040503050406030204" pitchFamily="18" charset="0"/>
                            </a:rPr>
                            <m:t>≈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sz="3600" b="0" i="0" smtClean="0">
                              <a:latin typeface="Cambria Math" panose="02040503050406030204" pitchFamily="18" charset="0"/>
                            </a:rPr>
                            <m:t>c</m:t>
                          </m:r>
                        </m:sub>
                      </m:sSub>
                    </m:oMath>
                  </m:oMathPara>
                </a14:m>
                <a:endParaRPr lang="en-US" sz="3600" b="0" dirty="0"/>
              </a:p>
              <a:p>
                <a:endParaRPr lang="en-US" sz="2800" b="0" dirty="0"/>
              </a:p>
            </p:txBody>
          </p:sp>
        </mc:Choice>
        <mc:Fallback xmlns="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A54816A9-C39E-4D85-AFD9-7ECE3ED1870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18093" y="4825497"/>
                <a:ext cx="1065003" cy="1077218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01C3A4B0-D8E2-429B-A0F0-35E4D590D779}"/>
              </a:ext>
            </a:extLst>
          </p:cNvPr>
          <p:cNvCxnSpPr>
            <a:cxnSpLocks/>
          </p:cNvCxnSpPr>
          <p:nvPr/>
        </p:nvCxnSpPr>
        <p:spPr>
          <a:xfrm>
            <a:off x="8750594" y="5544152"/>
            <a:ext cx="1" cy="798896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5" name="Rectangle 34">
                <a:extLst>
                  <a:ext uri="{FF2B5EF4-FFF2-40B4-BE49-F238E27FC236}">
                    <a16:creationId xmlns:a16="http://schemas.microsoft.com/office/drawing/2014/main" id="{73CDA736-5338-4FB1-9273-F06EC7896714}"/>
                  </a:ext>
                </a:extLst>
              </p:cNvPr>
              <p:cNvSpPr/>
              <p:nvPr/>
            </p:nvSpPr>
            <p:spPr>
              <a:xfrm>
                <a:off x="9198891" y="4872909"/>
                <a:ext cx="2180592" cy="64633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i="1">
                          <a:latin typeface="Cambria Math" panose="02040503050406030204" pitchFamily="18" charset="0"/>
                        </a:rPr>
                        <m:t>𝑆𝑖𝑚</m:t>
                      </m:r>
                      <m:r>
                        <a:rPr lang="en-US" sz="3600" i="1">
                          <a:latin typeface="Cambria Math" panose="02040503050406030204" pitchFamily="18" charset="0"/>
                        </a:rPr>
                        <m:t> </m:t>
                      </m:r>
                      <m:d>
                        <m:dPr>
                          <m:ctrlPr>
                            <a:rPr lang="en-US" sz="36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sz="36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3600" i="1">
                                  <a:latin typeface="Cambria Math" panose="02040503050406030204" pitchFamily="18" charset="0"/>
                                </a:rPr>
                                <m:t>𝑉</m:t>
                              </m:r>
                            </m:e>
                            <m:sup>
                              <m:r>
                                <a:rPr lang="en-US" sz="3600" i="1">
                                  <a:latin typeface="Cambria Math" panose="02040503050406030204" pitchFamily="18" charset="0"/>
                                </a:rPr>
                                <m:t>∗</m:t>
                              </m:r>
                            </m:sup>
                          </m:sSup>
                          <m:r>
                            <a:rPr lang="en-US" sz="3600" i="1">
                              <a:latin typeface="Cambria Math" panose="02040503050406030204" pitchFamily="18" charset="0"/>
                            </a:rPr>
                            <m:t>, </m:t>
                          </m:r>
                          <m:r>
                            <a:rPr lang="en-US" sz="36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</m:oMath>
                  </m:oMathPara>
                </a14:m>
                <a:endParaRPr lang="en-IL" sz="3600" dirty="0"/>
              </a:p>
            </p:txBody>
          </p:sp>
        </mc:Choice>
        <mc:Fallback xmlns="">
          <p:sp>
            <p:nvSpPr>
              <p:cNvPr id="35" name="Rectangle 34">
                <a:extLst>
                  <a:ext uri="{FF2B5EF4-FFF2-40B4-BE49-F238E27FC236}">
                    <a16:creationId xmlns:a16="http://schemas.microsoft.com/office/drawing/2014/main" id="{73CDA736-5338-4FB1-9273-F06EC789671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98891" y="4872909"/>
                <a:ext cx="2180592" cy="646331"/>
              </a:xfrm>
              <a:prstGeom prst="rect">
                <a:avLst/>
              </a:prstGeom>
              <a:blipFill>
                <a:blip r:embed="rId8"/>
                <a:stretch>
                  <a:fillRect r="-1955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9" name="Title 1">
            <a:extLst>
              <a:ext uri="{FF2B5EF4-FFF2-40B4-BE49-F238E27FC236}">
                <a16:creationId xmlns:a16="http://schemas.microsoft.com/office/drawing/2014/main" id="{FE32A699-78FB-408F-A2A9-6FE529D7D9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 b="1" dirty="0"/>
              <a:t>ZK against quantum attacks</a:t>
            </a:r>
            <a:endParaRPr lang="en-IL" sz="2000" b="1" dirty="0"/>
          </a:p>
        </p:txBody>
      </p:sp>
      <p:pic>
        <p:nvPicPr>
          <p:cNvPr id="31" name="Picture 2" descr="Atom, logo, media, social icon">
            <a:extLst>
              <a:ext uri="{FF2B5EF4-FFF2-40B4-BE49-F238E27FC236}">
                <a16:creationId xmlns:a16="http://schemas.microsoft.com/office/drawing/2014/main" id="{6DCF4088-1601-484D-9556-17799346C7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8571" y="3361541"/>
            <a:ext cx="412200" cy="412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" name="Picture 2" descr="Atom, logo, media, social icon">
            <a:extLst>
              <a:ext uri="{FF2B5EF4-FFF2-40B4-BE49-F238E27FC236}">
                <a16:creationId xmlns:a16="http://schemas.microsoft.com/office/drawing/2014/main" id="{EE17F387-E7F8-49EF-95E5-F240804685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77390" y="4502303"/>
            <a:ext cx="412200" cy="412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2205E959-AF4B-4993-BC6E-50E30425292F}"/>
                  </a:ext>
                </a:extLst>
              </p:cNvPr>
              <p:cNvSpPr txBox="1"/>
              <p:nvPr/>
            </p:nvSpPr>
            <p:spPr>
              <a:xfrm>
                <a:off x="7649248" y="4935253"/>
                <a:ext cx="777244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⟩"/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𝜓</m:t>
                          </m:r>
                        </m:e>
                      </m:d>
                    </m:oMath>
                  </m:oMathPara>
                </a14:m>
                <a:endParaRPr lang="en-IL" sz="2800" b="1" dirty="0"/>
              </a:p>
            </p:txBody>
          </p:sp>
        </mc:Choice>
        <mc:Fallback xmlns="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2205E959-AF4B-4993-BC6E-50E30425292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49248" y="4935253"/>
                <a:ext cx="777244" cy="523220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12227500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2355BDC7-6360-422C-95EA-C0848071E638}"/>
              </a:ext>
            </a:extLst>
          </p:cNvPr>
          <p:cNvSpPr/>
          <p:nvPr/>
        </p:nvSpPr>
        <p:spPr>
          <a:xfrm>
            <a:off x="1841210" y="1753750"/>
            <a:ext cx="1723613" cy="2794685"/>
          </a:xfrm>
          <a:prstGeom prst="roundRect">
            <a:avLst/>
          </a:prstGeom>
          <a:ln w="57150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05F5688A-1DFE-48A9-A921-72EE32EB2447}"/>
              </a:ext>
            </a:extLst>
          </p:cNvPr>
          <p:cNvSpPr/>
          <p:nvPr/>
        </p:nvSpPr>
        <p:spPr>
          <a:xfrm>
            <a:off x="8371785" y="1690689"/>
            <a:ext cx="1723612" cy="2794684"/>
          </a:xfrm>
          <a:prstGeom prst="roundRect">
            <a:avLst/>
          </a:prstGeom>
          <a:ln w="5715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D774E437-1735-4E06-A16B-38483C4025EF}"/>
                  </a:ext>
                </a:extLst>
              </p:cNvPr>
              <p:cNvSpPr txBox="1"/>
              <p:nvPr/>
            </p:nvSpPr>
            <p:spPr>
              <a:xfrm>
                <a:off x="8422562" y="2405723"/>
                <a:ext cx="1622058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0" i="1" smtClean="0">
                          <a:solidFill>
                            <a:schemeClr val="accent6"/>
                          </a:solidFill>
                          <a:latin typeface="Cambria Math" panose="02040503050406030204" pitchFamily="18" charset="0"/>
                        </a:rPr>
                        <m:t>𝑆𝑒𝑛</m:t>
                      </m:r>
                      <m:r>
                        <a:rPr lang="en-US" sz="3600" b="0" i="1" smtClean="0">
                          <a:solidFill>
                            <a:schemeClr val="accent6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3600" b="0" i="1" smtClean="0">
                          <a:solidFill>
                            <a:schemeClr val="accent6"/>
                          </a:solidFill>
                          <a:latin typeface="Cambria Math" panose="02040503050406030204" pitchFamily="18" charset="0"/>
                        </a:rPr>
                        <m:t>𝑚</m:t>
                      </m:r>
                      <m:r>
                        <a:rPr lang="en-US" sz="3600" b="0" i="1" smtClean="0">
                          <a:solidFill>
                            <a:schemeClr val="accent6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IL" sz="3600" dirty="0">
                  <a:solidFill>
                    <a:schemeClr val="accent6"/>
                  </a:solidFill>
                </a:endParaRPr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D774E437-1735-4E06-A16B-38483C4025E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22562" y="2405723"/>
                <a:ext cx="1622058" cy="646331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C40308C9-1D41-4A80-9112-C7A694583F4B}"/>
                  </a:ext>
                </a:extLst>
              </p:cNvPr>
              <p:cNvSpPr txBox="1"/>
              <p:nvPr/>
            </p:nvSpPr>
            <p:spPr>
              <a:xfrm>
                <a:off x="2226908" y="2405723"/>
                <a:ext cx="1055307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𝑅𝑒</m:t>
                      </m:r>
                      <m:sSup>
                        <m:sSupPr>
                          <m:ctrlPr>
                            <a:rPr lang="en-US" sz="36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6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p>
                          <m:r>
                            <a:rPr lang="en-US" sz="3600" b="0" i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∗</m:t>
                          </m:r>
                        </m:sup>
                      </m:sSup>
                    </m:oMath>
                  </m:oMathPara>
                </a14:m>
                <a:endParaRPr lang="en-US" sz="36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C40308C9-1D41-4A80-9112-C7A694583F4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26908" y="2405723"/>
                <a:ext cx="1055307" cy="646331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" name="Title 1">
            <a:extLst>
              <a:ext uri="{FF2B5EF4-FFF2-40B4-BE49-F238E27FC236}">
                <a16:creationId xmlns:a16="http://schemas.microsoft.com/office/drawing/2014/main" id="{92BC9A20-2DF5-4ACF-9504-FF92EEA04C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 b="1" dirty="0"/>
              <a:t>3</a:t>
            </a:r>
            <a:r>
              <a:rPr lang="en-US" b="1" baseline="30000" dirty="0"/>
              <a:t>rd</a:t>
            </a:r>
            <a:r>
              <a:rPr lang="en-US" b="1" dirty="0"/>
              <a:t> (and last) Try : No-Cloning Extraction</a:t>
            </a:r>
            <a:endParaRPr lang="en-IL" sz="2000" b="1" dirty="0"/>
          </a:p>
        </p:txBody>
      </p:sp>
      <p:sp>
        <p:nvSpPr>
          <p:cNvPr id="25" name="Arrow: Down 24">
            <a:extLst>
              <a:ext uri="{FF2B5EF4-FFF2-40B4-BE49-F238E27FC236}">
                <a16:creationId xmlns:a16="http://schemas.microsoft.com/office/drawing/2014/main" id="{326959DB-D742-4DCC-AB5A-0E91295D1A3B}"/>
              </a:ext>
            </a:extLst>
          </p:cNvPr>
          <p:cNvSpPr/>
          <p:nvPr/>
        </p:nvSpPr>
        <p:spPr>
          <a:xfrm rot="16200000">
            <a:off x="5848639" y="106607"/>
            <a:ext cx="224161" cy="4720576"/>
          </a:xfrm>
          <a:prstGeom prst="downArrow">
            <a:avLst>
              <a:gd name="adj1" fmla="val 19703"/>
              <a:gd name="adj2" fmla="val 61723"/>
            </a:avLst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2DDC849D-69C4-4276-BFCC-C10D3EE13BF8}"/>
                  </a:ext>
                </a:extLst>
              </p:cNvPr>
              <p:cNvSpPr txBox="1"/>
              <p:nvPr/>
            </p:nvSpPr>
            <p:spPr>
              <a:xfrm>
                <a:off x="4989638" y="1870374"/>
                <a:ext cx="1906555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b="0" dirty="0"/>
                  <a:t>Com(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𝑠𝑓𝑒𝑘</m:t>
                    </m:r>
                  </m:oMath>
                </a14:m>
                <a:r>
                  <a:rPr lang="en-US" sz="2800" b="0" dirty="0"/>
                  <a:t>)</a:t>
                </a:r>
              </a:p>
            </p:txBody>
          </p:sp>
        </mc:Choice>
        <mc:Fallback xmlns="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2DDC849D-69C4-4276-BFCC-C10D3EE13BF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89638" y="1870374"/>
                <a:ext cx="1906555" cy="523220"/>
              </a:xfrm>
              <a:prstGeom prst="rect">
                <a:avLst/>
              </a:prstGeom>
              <a:blipFill>
                <a:blip r:embed="rId6"/>
                <a:stretch>
                  <a:fillRect l="-6731" t="-11628" r="-1282" b="-32558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43590855-4599-4E5F-A34A-E395591667FA}"/>
                  </a:ext>
                </a:extLst>
              </p:cNvPr>
              <p:cNvSpPr txBox="1"/>
              <p:nvPr/>
            </p:nvSpPr>
            <p:spPr>
              <a:xfrm>
                <a:off x="823376" y="4728121"/>
                <a:ext cx="10410497" cy="177163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571500" indent="-571500">
                  <a:buFont typeface="Arial" panose="020B0604020202020204" pitchFamily="34" charset="0"/>
                  <a:buChar char="•"/>
                </a:pPr>
                <a:r>
                  <a:rPr lang="en-US" sz="3600" dirty="0"/>
                  <a:t>1</a:t>
                </a:r>
                <a:r>
                  <a:rPr lang="en-US" sz="3600" baseline="30000" dirty="0"/>
                  <a:t>st</a:t>
                </a:r>
                <a:r>
                  <a:rPr lang="en-US" sz="3600" dirty="0"/>
                  <a:t> message is </a:t>
                </a:r>
                <a:r>
                  <a:rPr lang="en-US" sz="3600" dirty="0" err="1"/>
                  <a:t>w.l.o.g</a:t>
                </a:r>
                <a:r>
                  <a:rPr lang="en-US" sz="3600" dirty="0"/>
                  <a:t>. deterministic.</a:t>
                </a:r>
              </a:p>
              <a:p>
                <a:pPr marL="571500" indent="-571500">
                  <a:buFont typeface="Arial" panose="020B0604020202020204" pitchFamily="34" charset="0"/>
                  <a:buChar char="•"/>
                </a:pPr>
                <a:r>
                  <a:rPr lang="en-US" sz="3600" dirty="0"/>
                  <a:t>Given cheating </a:t>
                </a:r>
                <a14:m>
                  <m:oMath xmlns:m="http://schemas.openxmlformats.org/officeDocument/2006/math">
                    <m:r>
                      <a:rPr lang="en-US" sz="36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𝑅𝑒</m:t>
                    </m:r>
                    <m:sSup>
                      <m:sSupPr>
                        <m:ctrlPr>
                          <a:rPr lang="en-US" sz="36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6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p>
                        <m:r>
                          <a:rPr lang="en-US" sz="360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</m:oMath>
                </a14:m>
                <a:r>
                  <a:rPr lang="en-US" sz="3600" dirty="0"/>
                  <a:t>, consider </a:t>
                </a:r>
                <a14:m>
                  <m:oMath xmlns:m="http://schemas.openxmlformats.org/officeDocument/2006/math">
                    <m:acc>
                      <m:accPr>
                        <m:chr m:val="̃"/>
                        <m:ctrlPr>
                          <a:rPr lang="en-US" sz="36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36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𝑅𝑒</m:t>
                        </m:r>
                        <m:sSup>
                          <m:sSupPr>
                            <m:ctrlPr>
                              <a:rPr lang="en-US" sz="36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36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𝑐</m:t>
                            </m:r>
                          </m:e>
                          <m:sup>
                            <m:r>
                              <a:rPr lang="en-US" sz="36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∗</m:t>
                            </m:r>
                          </m:sup>
                        </m:sSup>
                      </m:e>
                    </m:acc>
                  </m:oMath>
                </a14:m>
                <a:r>
                  <a:rPr lang="en-US" sz="3600" dirty="0">
                    <a:solidFill>
                      <a:srgbClr val="FF0000"/>
                    </a:solidFill>
                  </a:rPr>
                  <a:t> </a:t>
                </a:r>
                <a:r>
                  <a:rPr lang="en-US" sz="3600" dirty="0">
                    <a:solidFill>
                      <a:schemeClr val="tx1"/>
                    </a:solidFill>
                  </a:rPr>
                  <a:t>that has </a:t>
                </a:r>
                <a14:m>
                  <m:oMath xmlns:m="http://schemas.openxmlformats.org/officeDocument/2006/math">
                    <m:r>
                      <a:rPr lang="en-US" sz="36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𝑠𝑓𝑒𝑘</m:t>
                    </m:r>
                  </m:oMath>
                </a14:m>
                <a:r>
                  <a:rPr lang="en-US" sz="3600" dirty="0">
                    <a:solidFill>
                      <a:schemeClr val="tx1"/>
                    </a:solidFill>
                  </a:rPr>
                  <a:t> as non-uniform advice. </a:t>
                </a:r>
                <a:endParaRPr lang="en-US" sz="36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43590855-4599-4E5F-A34A-E395591667F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3376" y="4728121"/>
                <a:ext cx="10410497" cy="1771639"/>
              </a:xfrm>
              <a:prstGeom prst="rect">
                <a:avLst/>
              </a:prstGeom>
              <a:blipFill>
                <a:blip r:embed="rId7"/>
                <a:stretch>
                  <a:fillRect l="-1581" t="-5517" b="-12414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7" name="Picture 6" descr="Thumbs Up Emoji (U+1F44D)">
            <a:extLst>
              <a:ext uri="{FF2B5EF4-FFF2-40B4-BE49-F238E27FC236}">
                <a16:creationId xmlns:a16="http://schemas.microsoft.com/office/drawing/2014/main" id="{33E96813-1B40-4BB0-83B8-8D7B9A3228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26656" y="5415825"/>
            <a:ext cx="1083935" cy="10839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723885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CB5BBC75-BFE0-45FD-B289-9E9FE9D7753B}"/>
              </a:ext>
            </a:extLst>
          </p:cNvPr>
          <p:cNvSpPr/>
          <p:nvPr/>
        </p:nvSpPr>
        <p:spPr>
          <a:xfrm>
            <a:off x="823563" y="2644170"/>
            <a:ext cx="10544874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9600" b="1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Thanks for listening!</a:t>
            </a:r>
          </a:p>
        </p:txBody>
      </p:sp>
    </p:spTree>
    <p:extLst>
      <p:ext uri="{BB962C8B-B14F-4D97-AF65-F5344CB8AC3E}">
        <p14:creationId xmlns:p14="http://schemas.microsoft.com/office/powerpoint/2010/main" val="3719485559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Title 1">
            <a:extLst>
              <a:ext uri="{FF2B5EF4-FFF2-40B4-BE49-F238E27FC236}">
                <a16:creationId xmlns:a16="http://schemas.microsoft.com/office/drawing/2014/main" id="{5B12098E-51D0-4259-B794-E7D1BF9BF8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 b="1" dirty="0"/>
              <a:t>Additional Hurdles</a:t>
            </a:r>
            <a:endParaRPr lang="en-IL" sz="2000" b="1" u="sng" dirty="0"/>
          </a:p>
        </p:txBody>
      </p:sp>
      <p:sp>
        <p:nvSpPr>
          <p:cNvPr id="31" name="Rectangle: Rounded Corners 30">
            <a:extLst>
              <a:ext uri="{FF2B5EF4-FFF2-40B4-BE49-F238E27FC236}">
                <a16:creationId xmlns:a16="http://schemas.microsoft.com/office/drawing/2014/main" id="{935BACC4-D542-4A53-A889-505320082CBB}"/>
              </a:ext>
            </a:extLst>
          </p:cNvPr>
          <p:cNvSpPr/>
          <p:nvPr/>
        </p:nvSpPr>
        <p:spPr>
          <a:xfrm>
            <a:off x="1497966" y="2037520"/>
            <a:ext cx="1723613" cy="4072047"/>
          </a:xfrm>
          <a:prstGeom prst="roundRect">
            <a:avLst/>
          </a:prstGeom>
          <a:ln w="5715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p:sp>
        <p:nvSpPr>
          <p:cNvPr id="33" name="Rectangle: Rounded Corners 32">
            <a:extLst>
              <a:ext uri="{FF2B5EF4-FFF2-40B4-BE49-F238E27FC236}">
                <a16:creationId xmlns:a16="http://schemas.microsoft.com/office/drawing/2014/main" id="{7B0F398A-52E8-4F1F-8CDB-77FEE3B0EFE8}"/>
              </a:ext>
            </a:extLst>
          </p:cNvPr>
          <p:cNvSpPr/>
          <p:nvPr/>
        </p:nvSpPr>
        <p:spPr>
          <a:xfrm>
            <a:off x="8028541" y="1974458"/>
            <a:ext cx="1723612" cy="4072047"/>
          </a:xfrm>
          <a:prstGeom prst="roundRect">
            <a:avLst/>
          </a:prstGeom>
          <a:ln w="57150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p:sp>
        <p:nvSpPr>
          <p:cNvPr id="34" name="Arrow: Down 33">
            <a:extLst>
              <a:ext uri="{FF2B5EF4-FFF2-40B4-BE49-F238E27FC236}">
                <a16:creationId xmlns:a16="http://schemas.microsoft.com/office/drawing/2014/main" id="{EE550770-8879-4522-B553-52EA2A81D4B0}"/>
              </a:ext>
            </a:extLst>
          </p:cNvPr>
          <p:cNvSpPr/>
          <p:nvPr/>
        </p:nvSpPr>
        <p:spPr>
          <a:xfrm rot="5400000">
            <a:off x="5518268" y="577410"/>
            <a:ext cx="213582" cy="4758659"/>
          </a:xfrm>
          <a:prstGeom prst="downArrow">
            <a:avLst>
              <a:gd name="adj1" fmla="val 19703"/>
              <a:gd name="adj2" fmla="val 61723"/>
            </a:avLst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E20C581C-A236-482C-B809-B23563D5A074}"/>
                  </a:ext>
                </a:extLst>
              </p:cNvPr>
              <p:cNvSpPr txBox="1"/>
              <p:nvPr/>
            </p:nvSpPr>
            <p:spPr>
              <a:xfrm>
                <a:off x="4846150" y="2381054"/>
                <a:ext cx="1987941" cy="53899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b="0" dirty="0">
                    <a:solidFill>
                      <a:schemeClr val="tx1"/>
                    </a:solidFill>
                  </a:rPr>
                  <a:t>pk,  </a:t>
                </a:r>
                <a14:m>
                  <m:oMath xmlns:m="http://schemas.openxmlformats.org/officeDocument/2006/math">
                    <m:r>
                      <a:rPr lang="en-US" sz="2800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𝑐</m:t>
                    </m:r>
                    <m:sSub>
                      <m:sSubPr>
                        <m:ctrlPr>
                          <a:rPr lang="en-US" sz="28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en-US" sz="28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</m:oMath>
                </a14:m>
                <a:r>
                  <a:rPr lang="en-US" sz="2800" b="0" dirty="0">
                    <a:solidFill>
                      <a:schemeClr val="tx1"/>
                    </a:solidFill>
                  </a:rPr>
                  <a:t>,  </a:t>
                </a:r>
                <a14:m>
                  <m:oMath xmlns:m="http://schemas.openxmlformats.org/officeDocument/2006/math">
                    <m:acc>
                      <m:accPr>
                        <m:chr m:val="̃"/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𝐶𝐶</m:t>
                        </m:r>
                      </m:e>
                    </m:acc>
                  </m:oMath>
                </a14:m>
                <a:endParaRPr lang="en-US" sz="2800" b="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E20C581C-A236-482C-B809-B23563D5A07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46150" y="2381054"/>
                <a:ext cx="1987941" cy="538994"/>
              </a:xfrm>
              <a:prstGeom prst="rect">
                <a:avLst/>
              </a:prstGeom>
              <a:blipFill>
                <a:blip r:embed="rId3"/>
                <a:stretch>
                  <a:fillRect l="-6442" t="-7955" b="-32955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4228269C-F19F-4CEB-BF08-2FC7AF268926}"/>
              </a:ext>
            </a:extLst>
          </p:cNvPr>
          <p:cNvCxnSpPr>
            <a:cxnSpLocks/>
          </p:cNvCxnSpPr>
          <p:nvPr/>
        </p:nvCxnSpPr>
        <p:spPr>
          <a:xfrm>
            <a:off x="3272539" y="3595812"/>
            <a:ext cx="6733325" cy="0"/>
          </a:xfrm>
          <a:prstGeom prst="line">
            <a:avLst/>
          </a:prstGeom>
          <a:ln w="38100">
            <a:solidFill>
              <a:schemeClr val="accent1"/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0" name="Rectangle 39">
                <a:extLst>
                  <a:ext uri="{FF2B5EF4-FFF2-40B4-BE49-F238E27FC236}">
                    <a16:creationId xmlns:a16="http://schemas.microsoft.com/office/drawing/2014/main" id="{1CB08C0C-AAB7-425C-A475-B2BEC3CB4A38}"/>
                  </a:ext>
                </a:extLst>
              </p:cNvPr>
              <p:cNvSpPr/>
              <p:nvPr/>
            </p:nvSpPr>
            <p:spPr>
              <a:xfrm>
                <a:off x="10005864" y="3254403"/>
                <a:ext cx="1516844" cy="640775"/>
              </a:xfrm>
              <a:prstGeom prst="rect">
                <a:avLst/>
              </a:prstGeom>
              <a:ln>
                <a:solidFill>
                  <a:schemeClr val="accent1"/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sz="2000" dirty="0"/>
                  <a:t>Inner state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|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𝜓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⟩</m:t>
                    </m:r>
                  </m:oMath>
                </a14:m>
                <a:endParaRPr lang="en-IL" sz="2000" dirty="0"/>
              </a:p>
            </p:txBody>
          </p:sp>
        </mc:Choice>
        <mc:Fallback xmlns="">
          <p:sp>
            <p:nvSpPr>
              <p:cNvPr id="40" name="Rectangle 39">
                <a:extLst>
                  <a:ext uri="{FF2B5EF4-FFF2-40B4-BE49-F238E27FC236}">
                    <a16:creationId xmlns:a16="http://schemas.microsoft.com/office/drawing/2014/main" id="{1CB08C0C-AAB7-425C-A475-B2BEC3CB4A3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05864" y="3254403"/>
                <a:ext cx="1516844" cy="640775"/>
              </a:xfrm>
              <a:prstGeom prst="rect">
                <a:avLst/>
              </a:prstGeom>
              <a:blipFill>
                <a:blip r:embed="rId4"/>
                <a:stretch>
                  <a:fillRect t="-9346" r="-398" b="-13084"/>
                </a:stretch>
              </a:blipFill>
              <a:ln>
                <a:solidFill>
                  <a:schemeClr val="accent1"/>
                </a:solidFill>
              </a:ln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32F20BE4-AFDE-4DA9-BE3F-3D94824EFB23}"/>
                  </a:ext>
                </a:extLst>
              </p:cNvPr>
              <p:cNvSpPr txBox="1"/>
              <p:nvPr/>
            </p:nvSpPr>
            <p:spPr>
              <a:xfrm>
                <a:off x="8290177" y="2269468"/>
                <a:ext cx="1200340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4400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400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𝑆𝑒𝑛</m:t>
                          </m:r>
                        </m:e>
                        <m:sup>
                          <m:r>
                            <a:rPr lang="en-US" sz="4400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∗</m:t>
                          </m:r>
                        </m:sup>
                      </m:sSup>
                    </m:oMath>
                  </m:oMathPara>
                </a14:m>
                <a:endParaRPr lang="en-IL" sz="44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32F20BE4-AFDE-4DA9-BE3F-3D94824EFB2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90177" y="2269468"/>
                <a:ext cx="1200340" cy="769441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2" name="Rectangle: Rounded Corners 41">
            <a:extLst>
              <a:ext uri="{FF2B5EF4-FFF2-40B4-BE49-F238E27FC236}">
                <a16:creationId xmlns:a16="http://schemas.microsoft.com/office/drawing/2014/main" id="{B5AA74EB-3176-4EBB-BBF1-215BA24BACBA}"/>
              </a:ext>
            </a:extLst>
          </p:cNvPr>
          <p:cNvSpPr/>
          <p:nvPr/>
        </p:nvSpPr>
        <p:spPr>
          <a:xfrm>
            <a:off x="2889058" y="3145254"/>
            <a:ext cx="8923714" cy="1627550"/>
          </a:xfrm>
          <a:prstGeom prst="roundRect">
            <a:avLst/>
          </a:prstGeom>
          <a:solidFill>
            <a:schemeClr val="accent2">
              <a:alpha val="27059"/>
            </a:schemeClr>
          </a:solidFill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05F409BF-6CE2-44FD-A608-E54BEA7C565D}"/>
                  </a:ext>
                </a:extLst>
              </p:cNvPr>
              <p:cNvSpPr txBox="1"/>
              <p:nvPr/>
            </p:nvSpPr>
            <p:spPr>
              <a:xfrm>
                <a:off x="3559151" y="3898434"/>
                <a:ext cx="544415" cy="52321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𝑡</m:t>
                      </m:r>
                    </m:oMath>
                  </m:oMathPara>
                </a14:m>
                <a:endParaRPr lang="en-US" sz="2800" b="0" dirty="0"/>
              </a:p>
            </p:txBody>
          </p:sp>
        </mc:Choice>
        <mc:Fallback xmlns=""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05F409BF-6CE2-44FD-A608-E54BEA7C565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59151" y="3898434"/>
                <a:ext cx="544415" cy="523218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4" name="Rectangle: Rounded Corners 43">
            <a:extLst>
              <a:ext uri="{FF2B5EF4-FFF2-40B4-BE49-F238E27FC236}">
                <a16:creationId xmlns:a16="http://schemas.microsoft.com/office/drawing/2014/main" id="{AEF512D8-7EC7-4995-93B0-15FE9276D34E}"/>
              </a:ext>
            </a:extLst>
          </p:cNvPr>
          <p:cNvSpPr/>
          <p:nvPr/>
        </p:nvSpPr>
        <p:spPr>
          <a:xfrm>
            <a:off x="3380508" y="3761544"/>
            <a:ext cx="901700" cy="796997"/>
          </a:xfrm>
          <a:prstGeom prst="roundRect">
            <a:avLst/>
          </a:prstGeom>
          <a:solidFill>
            <a:schemeClr val="accent2">
              <a:alpha val="27059"/>
            </a:schemeClr>
          </a:solidFill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C44BBA14-A16F-4061-AB10-121290D8822D}"/>
              </a:ext>
            </a:extLst>
          </p:cNvPr>
          <p:cNvSpPr/>
          <p:nvPr/>
        </p:nvSpPr>
        <p:spPr>
          <a:xfrm>
            <a:off x="105864" y="3744543"/>
            <a:ext cx="122234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dirty="0"/>
              <a:t>under SFE</a:t>
            </a:r>
            <a:endParaRPr lang="en-IL" sz="2400" dirty="0"/>
          </a:p>
        </p:txBody>
      </p:sp>
      <p:cxnSp>
        <p:nvCxnSpPr>
          <p:cNvPr id="46" name="Straight Connector 45">
            <a:extLst>
              <a:ext uri="{FF2B5EF4-FFF2-40B4-BE49-F238E27FC236}">
                <a16:creationId xmlns:a16="http://schemas.microsoft.com/office/drawing/2014/main" id="{0E6D188E-BA65-433C-A51D-49777BD7AB47}"/>
              </a:ext>
            </a:extLst>
          </p:cNvPr>
          <p:cNvCxnSpPr>
            <a:cxnSpLocks/>
            <a:stCxn id="44" idx="1"/>
          </p:cNvCxnSpPr>
          <p:nvPr/>
        </p:nvCxnSpPr>
        <p:spPr>
          <a:xfrm flipH="1">
            <a:off x="1100667" y="4160043"/>
            <a:ext cx="2279841" cy="0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7" name="TextBox 46">
                <a:extLst>
                  <a:ext uri="{FF2B5EF4-FFF2-40B4-BE49-F238E27FC236}">
                    <a16:creationId xmlns:a16="http://schemas.microsoft.com/office/drawing/2014/main" id="{B4A23DC0-DD8E-4642-A5FD-00EF3BAABA8C}"/>
                  </a:ext>
                </a:extLst>
              </p:cNvPr>
              <p:cNvSpPr txBox="1"/>
              <p:nvPr/>
            </p:nvSpPr>
            <p:spPr>
              <a:xfrm>
                <a:off x="1759602" y="2265830"/>
                <a:ext cx="1200340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0" i="1" dirty="0" smtClean="0">
                          <a:solidFill>
                            <a:schemeClr val="accent6"/>
                          </a:solidFill>
                          <a:latin typeface="Cambria Math" panose="02040503050406030204" pitchFamily="18" charset="0"/>
                        </a:rPr>
                        <m:t>𝐸𝑥𝑡</m:t>
                      </m:r>
                    </m:oMath>
                  </m:oMathPara>
                </a14:m>
                <a:endParaRPr lang="en-IL" sz="4400" dirty="0">
                  <a:solidFill>
                    <a:schemeClr val="accent6"/>
                  </a:solidFill>
                </a:endParaRPr>
              </a:p>
            </p:txBody>
          </p:sp>
        </mc:Choice>
        <mc:Fallback xmlns="">
          <p:sp>
            <p:nvSpPr>
              <p:cNvPr id="47" name="TextBox 46">
                <a:extLst>
                  <a:ext uri="{FF2B5EF4-FFF2-40B4-BE49-F238E27FC236}">
                    <a16:creationId xmlns:a16="http://schemas.microsoft.com/office/drawing/2014/main" id="{B4A23DC0-DD8E-4642-A5FD-00EF3BAABA8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59602" y="2265830"/>
                <a:ext cx="1200340" cy="769441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00601673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2355BDC7-6360-422C-95EA-C0848071E638}"/>
              </a:ext>
            </a:extLst>
          </p:cNvPr>
          <p:cNvSpPr/>
          <p:nvPr/>
        </p:nvSpPr>
        <p:spPr>
          <a:xfrm>
            <a:off x="1497966" y="2037520"/>
            <a:ext cx="1723613" cy="4072047"/>
          </a:xfrm>
          <a:prstGeom prst="roundRect">
            <a:avLst/>
          </a:prstGeom>
          <a:ln w="5715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05F5688A-1DFE-48A9-A921-72EE32EB2447}"/>
              </a:ext>
            </a:extLst>
          </p:cNvPr>
          <p:cNvSpPr/>
          <p:nvPr/>
        </p:nvSpPr>
        <p:spPr>
          <a:xfrm>
            <a:off x="8028541" y="1974458"/>
            <a:ext cx="1723612" cy="4072047"/>
          </a:xfrm>
          <a:prstGeom prst="roundRect">
            <a:avLst/>
          </a:prstGeom>
          <a:ln w="57150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p:sp>
        <p:nvSpPr>
          <p:cNvPr id="15" name="Arrow: Down 14">
            <a:extLst>
              <a:ext uri="{FF2B5EF4-FFF2-40B4-BE49-F238E27FC236}">
                <a16:creationId xmlns:a16="http://schemas.microsoft.com/office/drawing/2014/main" id="{3062F226-86DE-4E98-A6F3-CCF817BBADEB}"/>
              </a:ext>
            </a:extLst>
          </p:cNvPr>
          <p:cNvSpPr/>
          <p:nvPr/>
        </p:nvSpPr>
        <p:spPr>
          <a:xfrm rot="5400000">
            <a:off x="5518268" y="577410"/>
            <a:ext cx="213582" cy="4758659"/>
          </a:xfrm>
          <a:prstGeom prst="downArrow">
            <a:avLst>
              <a:gd name="adj1" fmla="val 19703"/>
              <a:gd name="adj2" fmla="val 61723"/>
            </a:avLst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36CCC2C6-23FD-4EE5-B885-715DCB43BA2A}"/>
                  </a:ext>
                </a:extLst>
              </p:cNvPr>
              <p:cNvSpPr txBox="1"/>
              <p:nvPr/>
            </p:nvSpPr>
            <p:spPr>
              <a:xfrm>
                <a:off x="4846150" y="2381054"/>
                <a:ext cx="1987941" cy="53899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b="0" dirty="0">
                    <a:solidFill>
                      <a:schemeClr val="tx1"/>
                    </a:solidFill>
                  </a:rPr>
                  <a:t>pk,  </a:t>
                </a:r>
                <a14:m>
                  <m:oMath xmlns:m="http://schemas.openxmlformats.org/officeDocument/2006/math">
                    <m:r>
                      <a:rPr lang="en-US" sz="2800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𝑐</m:t>
                    </m:r>
                    <m:sSub>
                      <m:sSubPr>
                        <m:ctrlPr>
                          <a:rPr lang="en-US" sz="28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en-US" sz="28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</m:oMath>
                </a14:m>
                <a:r>
                  <a:rPr lang="en-US" sz="2800" b="0" dirty="0">
                    <a:solidFill>
                      <a:schemeClr val="tx1"/>
                    </a:solidFill>
                  </a:rPr>
                  <a:t>,  </a:t>
                </a:r>
                <a14:m>
                  <m:oMath xmlns:m="http://schemas.openxmlformats.org/officeDocument/2006/math">
                    <m:acc>
                      <m:accPr>
                        <m:chr m:val="̃"/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𝐶𝐶</m:t>
                        </m:r>
                      </m:e>
                    </m:acc>
                  </m:oMath>
                </a14:m>
                <a:endParaRPr lang="en-US" sz="2800" b="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36CCC2C6-23FD-4EE5-B885-715DCB43BA2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46150" y="2381054"/>
                <a:ext cx="1987941" cy="538994"/>
              </a:xfrm>
              <a:prstGeom prst="rect">
                <a:avLst/>
              </a:prstGeom>
              <a:blipFill>
                <a:blip r:embed="rId3"/>
                <a:stretch>
                  <a:fillRect l="-6442" t="-7955" b="-32955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0E83E734-BB83-47C2-AE86-A55E94F06BDB}"/>
                  </a:ext>
                </a:extLst>
              </p:cNvPr>
              <p:cNvSpPr txBox="1"/>
              <p:nvPr/>
            </p:nvSpPr>
            <p:spPr>
              <a:xfrm>
                <a:off x="8290177" y="2269468"/>
                <a:ext cx="1200340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4400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400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𝑆𝑒𝑛</m:t>
                          </m:r>
                        </m:e>
                        <m:sup>
                          <m:r>
                            <a:rPr lang="en-US" sz="4400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∗</m:t>
                          </m:r>
                        </m:sup>
                      </m:sSup>
                    </m:oMath>
                  </m:oMathPara>
                </a14:m>
                <a:endParaRPr lang="en-IL" sz="44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0E83E734-BB83-47C2-AE86-A55E94F06BD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90177" y="2269468"/>
                <a:ext cx="1200340" cy="769441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Arrow: Down 13">
            <a:extLst>
              <a:ext uri="{FF2B5EF4-FFF2-40B4-BE49-F238E27FC236}">
                <a16:creationId xmlns:a16="http://schemas.microsoft.com/office/drawing/2014/main" id="{51B283E5-771D-4B39-A51C-041485698433}"/>
              </a:ext>
            </a:extLst>
          </p:cNvPr>
          <p:cNvSpPr/>
          <p:nvPr/>
        </p:nvSpPr>
        <p:spPr>
          <a:xfrm rot="16200000">
            <a:off x="5520607" y="1950871"/>
            <a:ext cx="220364" cy="4747202"/>
          </a:xfrm>
          <a:prstGeom prst="downArrow">
            <a:avLst>
              <a:gd name="adj1" fmla="val 19703"/>
              <a:gd name="adj2" fmla="val 61723"/>
            </a:avLst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p:sp>
        <p:nvSpPr>
          <p:cNvPr id="17" name="Arrow: Down 16">
            <a:extLst>
              <a:ext uri="{FF2B5EF4-FFF2-40B4-BE49-F238E27FC236}">
                <a16:creationId xmlns:a16="http://schemas.microsoft.com/office/drawing/2014/main" id="{91D0892D-99F2-4CE4-8A9A-475D62956CA2}"/>
              </a:ext>
            </a:extLst>
          </p:cNvPr>
          <p:cNvSpPr/>
          <p:nvPr/>
        </p:nvSpPr>
        <p:spPr>
          <a:xfrm rot="5400000">
            <a:off x="5519195" y="2586084"/>
            <a:ext cx="220373" cy="4750014"/>
          </a:xfrm>
          <a:prstGeom prst="downArrow">
            <a:avLst>
              <a:gd name="adj1" fmla="val 19703"/>
              <a:gd name="adj2" fmla="val 61723"/>
            </a:avLst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32EF601C-CA49-4692-9B3A-7430C11870FF}"/>
                  </a:ext>
                </a:extLst>
              </p:cNvPr>
              <p:cNvSpPr txBox="1"/>
              <p:nvPr/>
            </p:nvSpPr>
            <p:spPr>
              <a:xfrm>
                <a:off x="4016952" y="3825233"/>
                <a:ext cx="3541651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𝑡</m:t>
                      </m:r>
                    </m:oMath>
                  </m:oMathPara>
                </a14:m>
                <a:endParaRPr lang="en-US" sz="2800" b="0" dirty="0"/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32EF601C-CA49-4692-9B3A-7430C11870F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16952" y="3825233"/>
                <a:ext cx="3541651" cy="523220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D44B1907-6B09-447D-B880-8429DEBC5C8E}"/>
                  </a:ext>
                </a:extLst>
              </p:cNvPr>
              <p:cNvSpPr txBox="1"/>
              <p:nvPr/>
            </p:nvSpPr>
            <p:spPr>
              <a:xfrm>
                <a:off x="4082259" y="4434661"/>
                <a:ext cx="3411035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⊥</m:t>
                      </m:r>
                    </m:oMath>
                  </m:oMathPara>
                </a14:m>
                <a:endParaRPr lang="en-US" sz="2800" b="0" dirty="0"/>
              </a:p>
            </p:txBody>
          </p:sp>
        </mc:Choice>
        <mc:Fallback xmlns="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D44B1907-6B09-447D-B880-8429DEBC5C8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82259" y="4434661"/>
                <a:ext cx="3411035" cy="523220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FCBE74EC-5C16-4580-AA54-D3145522D25F}"/>
              </a:ext>
            </a:extLst>
          </p:cNvPr>
          <p:cNvCxnSpPr>
            <a:cxnSpLocks/>
          </p:cNvCxnSpPr>
          <p:nvPr/>
        </p:nvCxnSpPr>
        <p:spPr>
          <a:xfrm>
            <a:off x="3272539" y="5291353"/>
            <a:ext cx="6733325" cy="0"/>
          </a:xfrm>
          <a:prstGeom prst="line">
            <a:avLst/>
          </a:prstGeom>
          <a:ln w="38100">
            <a:solidFill>
              <a:schemeClr val="accent1"/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Rectangle 23">
                <a:extLst>
                  <a:ext uri="{FF2B5EF4-FFF2-40B4-BE49-F238E27FC236}">
                    <a16:creationId xmlns:a16="http://schemas.microsoft.com/office/drawing/2014/main" id="{EC628DE8-115E-446C-9295-039BF51C2757}"/>
                  </a:ext>
                </a:extLst>
              </p:cNvPr>
              <p:cNvSpPr/>
              <p:nvPr/>
            </p:nvSpPr>
            <p:spPr>
              <a:xfrm>
                <a:off x="10005864" y="4949944"/>
                <a:ext cx="1516844" cy="640775"/>
              </a:xfrm>
              <a:prstGeom prst="rect">
                <a:avLst/>
              </a:prstGeom>
              <a:ln>
                <a:solidFill>
                  <a:schemeClr val="accent1"/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sz="2000" dirty="0"/>
                  <a:t>Inner state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|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𝜓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⟩</m:t>
                    </m:r>
                  </m:oMath>
                </a14:m>
                <a:endParaRPr lang="en-IL" sz="2000" dirty="0"/>
              </a:p>
            </p:txBody>
          </p:sp>
        </mc:Choice>
        <mc:Fallback xmlns="">
          <p:sp>
            <p:nvSpPr>
              <p:cNvPr id="24" name="Rectangle 23">
                <a:extLst>
                  <a:ext uri="{FF2B5EF4-FFF2-40B4-BE49-F238E27FC236}">
                    <a16:creationId xmlns:a16="http://schemas.microsoft.com/office/drawing/2014/main" id="{EC628DE8-115E-446C-9295-039BF51C275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05864" y="4949944"/>
                <a:ext cx="1516844" cy="640775"/>
              </a:xfrm>
              <a:prstGeom prst="rect">
                <a:avLst/>
              </a:prstGeom>
              <a:blipFill>
                <a:blip r:embed="rId9"/>
                <a:stretch>
                  <a:fillRect t="-8411" r="-398" b="-13084"/>
                </a:stretch>
              </a:blipFill>
              <a:ln>
                <a:solidFill>
                  <a:schemeClr val="accent1"/>
                </a:solidFill>
              </a:ln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7" name="Rectangle 36">
            <a:extLst>
              <a:ext uri="{FF2B5EF4-FFF2-40B4-BE49-F238E27FC236}">
                <a16:creationId xmlns:a16="http://schemas.microsoft.com/office/drawing/2014/main" id="{A09A5A9E-673B-4540-92AD-9BF4A9291FB6}"/>
              </a:ext>
            </a:extLst>
          </p:cNvPr>
          <p:cNvSpPr/>
          <p:nvPr/>
        </p:nvSpPr>
        <p:spPr>
          <a:xfrm>
            <a:off x="-80197" y="4107975"/>
            <a:ext cx="122234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dirty="0"/>
              <a:t>under SFE</a:t>
            </a:r>
            <a:endParaRPr lang="en-IL" sz="2400" dirty="0"/>
          </a:p>
        </p:txBody>
      </p: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1431EA85-5545-4A2C-87C1-7BED53485805}"/>
              </a:ext>
            </a:extLst>
          </p:cNvPr>
          <p:cNvCxnSpPr>
            <a:cxnSpLocks/>
            <a:endCxn id="37" idx="3"/>
          </p:cNvCxnSpPr>
          <p:nvPr/>
        </p:nvCxnSpPr>
        <p:spPr>
          <a:xfrm flipH="1">
            <a:off x="1142150" y="4124221"/>
            <a:ext cx="4366526" cy="399253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DA5B3A34-5C6C-4B37-9149-AAA9C317A52A}"/>
                  </a:ext>
                </a:extLst>
              </p:cNvPr>
              <p:cNvSpPr txBox="1"/>
              <p:nvPr/>
            </p:nvSpPr>
            <p:spPr>
              <a:xfrm>
                <a:off x="1759602" y="2265830"/>
                <a:ext cx="1200340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0" i="1" dirty="0" smtClean="0">
                          <a:solidFill>
                            <a:schemeClr val="accent6"/>
                          </a:solidFill>
                          <a:latin typeface="Cambria Math" panose="02040503050406030204" pitchFamily="18" charset="0"/>
                        </a:rPr>
                        <m:t>𝐸𝑥𝑡</m:t>
                      </m:r>
                    </m:oMath>
                  </m:oMathPara>
                </a14:m>
                <a:endParaRPr lang="en-IL" sz="4400" dirty="0">
                  <a:solidFill>
                    <a:schemeClr val="accent6"/>
                  </a:solidFill>
                </a:endParaRPr>
              </a:p>
            </p:txBody>
          </p:sp>
        </mc:Choice>
        <mc:Fallback xmlns="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DA5B3A34-5C6C-4B37-9149-AAA9C317A52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59602" y="2265830"/>
                <a:ext cx="1200340" cy="769441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0" name="Rectangle: Rounded Corners 29">
            <a:extLst>
              <a:ext uri="{FF2B5EF4-FFF2-40B4-BE49-F238E27FC236}">
                <a16:creationId xmlns:a16="http://schemas.microsoft.com/office/drawing/2014/main" id="{37234965-EA94-4223-AE58-98BD29764C0D}"/>
              </a:ext>
            </a:extLst>
          </p:cNvPr>
          <p:cNvSpPr/>
          <p:nvPr/>
        </p:nvSpPr>
        <p:spPr>
          <a:xfrm>
            <a:off x="5508675" y="3848594"/>
            <a:ext cx="558202" cy="517703"/>
          </a:xfrm>
          <a:prstGeom prst="roundRect">
            <a:avLst/>
          </a:prstGeom>
          <a:solidFill>
            <a:schemeClr val="accent2">
              <a:alpha val="27059"/>
            </a:schemeClr>
          </a:solidFill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 dirty="0"/>
          </a:p>
        </p:txBody>
      </p:sp>
      <p:sp>
        <p:nvSpPr>
          <p:cNvPr id="25" name="Title 1">
            <a:extLst>
              <a:ext uri="{FF2B5EF4-FFF2-40B4-BE49-F238E27FC236}">
                <a16:creationId xmlns:a16="http://schemas.microsoft.com/office/drawing/2014/main" id="{43AB69F8-7D27-41A0-BB62-F5762D848B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 b="1" dirty="0"/>
              <a:t>Additional Hurdles</a:t>
            </a:r>
            <a:endParaRPr lang="en-IL" sz="2000" b="1" u="sng" dirty="0"/>
          </a:p>
        </p:txBody>
      </p:sp>
      <p:sp>
        <p:nvSpPr>
          <p:cNvPr id="35" name="Rectangle: Rounded Corners 34">
            <a:extLst>
              <a:ext uri="{FF2B5EF4-FFF2-40B4-BE49-F238E27FC236}">
                <a16:creationId xmlns:a16="http://schemas.microsoft.com/office/drawing/2014/main" id="{4BDF650C-D08D-4E51-83E2-1A2643B5863E}"/>
              </a:ext>
            </a:extLst>
          </p:cNvPr>
          <p:cNvSpPr/>
          <p:nvPr/>
        </p:nvSpPr>
        <p:spPr>
          <a:xfrm>
            <a:off x="2889058" y="3610414"/>
            <a:ext cx="8923714" cy="2109902"/>
          </a:xfrm>
          <a:prstGeom prst="roundRect">
            <a:avLst/>
          </a:prstGeom>
          <a:solidFill>
            <a:schemeClr val="accent2">
              <a:alpha val="27059"/>
            </a:schemeClr>
          </a:solidFill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p:sp>
        <p:nvSpPr>
          <p:cNvPr id="36" name="Rectangle: Rounded Corners 35">
            <a:extLst>
              <a:ext uri="{FF2B5EF4-FFF2-40B4-BE49-F238E27FC236}">
                <a16:creationId xmlns:a16="http://schemas.microsoft.com/office/drawing/2014/main" id="{6AFC755E-ED66-43AD-B677-61878DD1EBE9}"/>
              </a:ext>
            </a:extLst>
          </p:cNvPr>
          <p:cNvSpPr/>
          <p:nvPr/>
        </p:nvSpPr>
        <p:spPr>
          <a:xfrm>
            <a:off x="9866018" y="4817451"/>
            <a:ext cx="1838767" cy="1013868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</p:spTree>
    <p:extLst>
      <p:ext uri="{BB962C8B-B14F-4D97-AF65-F5344CB8AC3E}">
        <p14:creationId xmlns:p14="http://schemas.microsoft.com/office/powerpoint/2010/main" val="28045314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 animBg="1"/>
    </p:bld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2355BDC7-6360-422C-95EA-C0848071E638}"/>
              </a:ext>
            </a:extLst>
          </p:cNvPr>
          <p:cNvSpPr/>
          <p:nvPr/>
        </p:nvSpPr>
        <p:spPr>
          <a:xfrm>
            <a:off x="1970932" y="1984967"/>
            <a:ext cx="1723613" cy="4072047"/>
          </a:xfrm>
          <a:prstGeom prst="roundRect">
            <a:avLst/>
          </a:prstGeom>
          <a:ln w="5715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05F5688A-1DFE-48A9-A921-72EE32EB2447}"/>
              </a:ext>
            </a:extLst>
          </p:cNvPr>
          <p:cNvSpPr/>
          <p:nvPr/>
        </p:nvSpPr>
        <p:spPr>
          <a:xfrm>
            <a:off x="8501507" y="1921905"/>
            <a:ext cx="1723612" cy="4072047"/>
          </a:xfrm>
          <a:prstGeom prst="roundRect">
            <a:avLst/>
          </a:prstGeom>
          <a:ln w="57150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0E83E734-BB83-47C2-AE86-A55E94F06BDB}"/>
                  </a:ext>
                </a:extLst>
              </p:cNvPr>
              <p:cNvSpPr txBox="1"/>
              <p:nvPr/>
            </p:nvSpPr>
            <p:spPr>
              <a:xfrm>
                <a:off x="8763143" y="2216915"/>
                <a:ext cx="1200340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4400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400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𝑆𝑒𝑛</m:t>
                          </m:r>
                        </m:e>
                        <m:sup>
                          <m:r>
                            <a:rPr lang="en-US" sz="4400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∗</m:t>
                          </m:r>
                        </m:sup>
                      </m:sSup>
                    </m:oMath>
                  </m:oMathPara>
                </a14:m>
                <a:endParaRPr lang="en-IL" sz="44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0E83E734-BB83-47C2-AE86-A55E94F06BD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63143" y="2216915"/>
                <a:ext cx="1200340" cy="769441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8CDBEA49-E8CB-4D13-AA68-90D11A49354E}"/>
                  </a:ext>
                </a:extLst>
              </p:cNvPr>
              <p:cNvSpPr txBox="1"/>
              <p:nvPr/>
            </p:nvSpPr>
            <p:spPr>
              <a:xfrm>
                <a:off x="2232568" y="2213277"/>
                <a:ext cx="1200340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0" i="1" dirty="0" smtClean="0">
                          <a:solidFill>
                            <a:schemeClr val="accent6"/>
                          </a:solidFill>
                          <a:latin typeface="Cambria Math" panose="02040503050406030204" pitchFamily="18" charset="0"/>
                        </a:rPr>
                        <m:t>𝐸𝑥𝑡</m:t>
                      </m:r>
                    </m:oMath>
                  </m:oMathPara>
                </a14:m>
                <a:endParaRPr lang="en-IL" sz="4400" dirty="0">
                  <a:solidFill>
                    <a:schemeClr val="accent6"/>
                  </a:solidFill>
                </a:endParaRPr>
              </a:p>
            </p:txBody>
          </p:sp>
        </mc:Choice>
        <mc:Fallback xmlns="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8CDBEA49-E8CB-4D13-AA68-90D11A49354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32568" y="2213277"/>
                <a:ext cx="1200340" cy="769441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" name="Cloud 21">
            <a:extLst>
              <a:ext uri="{FF2B5EF4-FFF2-40B4-BE49-F238E27FC236}">
                <a16:creationId xmlns:a16="http://schemas.microsoft.com/office/drawing/2014/main" id="{64D5320D-D0E9-42F5-872F-FAF81337D66F}"/>
              </a:ext>
            </a:extLst>
          </p:cNvPr>
          <p:cNvSpPr/>
          <p:nvPr/>
        </p:nvSpPr>
        <p:spPr>
          <a:xfrm>
            <a:off x="3056730" y="1804212"/>
            <a:ext cx="752356" cy="523220"/>
          </a:xfrm>
          <a:prstGeom prst="cloud">
            <a:avLst/>
          </a:prstGeom>
          <a:ln w="1905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Cloud 22">
                <a:extLst>
                  <a:ext uri="{FF2B5EF4-FFF2-40B4-BE49-F238E27FC236}">
                    <a16:creationId xmlns:a16="http://schemas.microsoft.com/office/drawing/2014/main" id="{E43E9D46-7819-46FB-831F-40F844B0CA16}"/>
                  </a:ext>
                </a:extLst>
              </p:cNvPr>
              <p:cNvSpPr/>
              <p:nvPr/>
            </p:nvSpPr>
            <p:spPr>
              <a:xfrm>
                <a:off x="3056730" y="399392"/>
                <a:ext cx="2787610" cy="1666430"/>
              </a:xfrm>
              <a:prstGeom prst="cloud">
                <a:avLst/>
              </a:prstGeom>
              <a:ln w="28575"/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𝑆𝑒𝑛</m:t>
                        </m:r>
                      </m:e>
                      <m:sup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</m:oMath>
                </a14:m>
                <a:r>
                  <a:rPr lang="en-US" dirty="0"/>
                  <a:t> will (abort/not abort)</a:t>
                </a:r>
                <a:endParaRPr lang="en-IL" dirty="0"/>
              </a:p>
            </p:txBody>
          </p:sp>
        </mc:Choice>
        <mc:Fallback xmlns="">
          <p:sp>
            <p:nvSpPr>
              <p:cNvPr id="23" name="Cloud 22">
                <a:extLst>
                  <a:ext uri="{FF2B5EF4-FFF2-40B4-BE49-F238E27FC236}">
                    <a16:creationId xmlns:a16="http://schemas.microsoft.com/office/drawing/2014/main" id="{E43E9D46-7819-46FB-831F-40F844B0CA1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56730" y="399392"/>
                <a:ext cx="2787610" cy="1666430"/>
              </a:xfrm>
              <a:prstGeom prst="cloud">
                <a:avLst/>
              </a:prstGeom>
              <a:blipFill>
                <a:blip r:embed="rId5"/>
                <a:stretch>
                  <a:fillRect/>
                </a:stretch>
              </a:blipFill>
              <a:ln w="28575"/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28752204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2355BDC7-6360-422C-95EA-C0848071E638}"/>
              </a:ext>
            </a:extLst>
          </p:cNvPr>
          <p:cNvSpPr/>
          <p:nvPr/>
        </p:nvSpPr>
        <p:spPr>
          <a:xfrm>
            <a:off x="3509822" y="3637639"/>
            <a:ext cx="1669664" cy="2943042"/>
          </a:xfrm>
          <a:prstGeom prst="roundRect">
            <a:avLst/>
          </a:prstGeom>
          <a:ln w="5715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05F5688A-1DFE-48A9-A921-72EE32EB2447}"/>
              </a:ext>
            </a:extLst>
          </p:cNvPr>
          <p:cNvSpPr/>
          <p:nvPr/>
        </p:nvSpPr>
        <p:spPr>
          <a:xfrm>
            <a:off x="7578847" y="3637637"/>
            <a:ext cx="1723612" cy="2943043"/>
          </a:xfrm>
          <a:prstGeom prst="roundRect">
            <a:avLst/>
          </a:prstGeom>
          <a:ln w="57150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p:sp>
        <p:nvSpPr>
          <p:cNvPr id="15" name="Arrow: Down 14">
            <a:extLst>
              <a:ext uri="{FF2B5EF4-FFF2-40B4-BE49-F238E27FC236}">
                <a16:creationId xmlns:a16="http://schemas.microsoft.com/office/drawing/2014/main" id="{3062F226-86DE-4E98-A6F3-CCF817BBADEB}"/>
              </a:ext>
            </a:extLst>
          </p:cNvPr>
          <p:cNvSpPr/>
          <p:nvPr/>
        </p:nvSpPr>
        <p:spPr>
          <a:xfrm rot="5400000">
            <a:off x="6264869" y="3110812"/>
            <a:ext cx="228597" cy="2316871"/>
          </a:xfrm>
          <a:prstGeom prst="downArrow">
            <a:avLst>
              <a:gd name="adj1" fmla="val 19703"/>
              <a:gd name="adj2" fmla="val 61723"/>
            </a:avLst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36CCC2C6-23FD-4EE5-B885-715DCB43BA2A}"/>
                  </a:ext>
                </a:extLst>
              </p:cNvPr>
              <p:cNvSpPr txBox="1"/>
              <p:nvPr/>
            </p:nvSpPr>
            <p:spPr>
              <a:xfrm>
                <a:off x="5441121" y="3714748"/>
                <a:ext cx="1987941" cy="53899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b="0" dirty="0">
                    <a:solidFill>
                      <a:schemeClr val="tx1"/>
                    </a:solidFill>
                  </a:rPr>
                  <a:t>pk,  </a:t>
                </a:r>
                <a14:m>
                  <m:oMath xmlns:m="http://schemas.openxmlformats.org/officeDocument/2006/math">
                    <m:r>
                      <a:rPr lang="en-US" sz="2800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𝑐</m:t>
                    </m:r>
                    <m:sSub>
                      <m:sSubPr>
                        <m:ctrlPr>
                          <a:rPr lang="en-US" sz="28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en-US" sz="28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</m:oMath>
                </a14:m>
                <a:r>
                  <a:rPr lang="en-US" sz="2800" b="0" dirty="0">
                    <a:solidFill>
                      <a:schemeClr val="tx1"/>
                    </a:solidFill>
                  </a:rPr>
                  <a:t>,  </a:t>
                </a:r>
                <a14:m>
                  <m:oMath xmlns:m="http://schemas.openxmlformats.org/officeDocument/2006/math">
                    <m:acc>
                      <m:accPr>
                        <m:chr m:val="̃"/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𝐶𝐶</m:t>
                        </m:r>
                      </m:e>
                    </m:acc>
                  </m:oMath>
                </a14:m>
                <a:endParaRPr lang="en-US" sz="2800" b="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36CCC2C6-23FD-4EE5-B885-715DCB43BA2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41121" y="3714748"/>
                <a:ext cx="1987941" cy="538994"/>
              </a:xfrm>
              <a:prstGeom prst="rect">
                <a:avLst/>
              </a:prstGeom>
              <a:blipFill>
                <a:blip r:embed="rId3"/>
                <a:stretch>
                  <a:fillRect l="-6442" t="-6742" b="-31461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0E83E734-BB83-47C2-AE86-A55E94F06BDB}"/>
                  </a:ext>
                </a:extLst>
              </p:cNvPr>
              <p:cNvSpPr txBox="1"/>
              <p:nvPr/>
            </p:nvSpPr>
            <p:spPr>
              <a:xfrm>
                <a:off x="7840483" y="3869586"/>
                <a:ext cx="1200340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4400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400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𝑆𝑒𝑛</m:t>
                          </m:r>
                        </m:e>
                        <m:sup>
                          <m:r>
                            <a:rPr lang="en-US" sz="4400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∗</m:t>
                          </m:r>
                        </m:sup>
                      </m:sSup>
                    </m:oMath>
                  </m:oMathPara>
                </a14:m>
                <a:endParaRPr lang="en-IL" sz="44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0E83E734-BB83-47C2-AE86-A55E94F06BD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40483" y="3869586"/>
                <a:ext cx="1200340" cy="769441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32EF601C-CA49-4692-9B3A-7430C11870FF}"/>
                  </a:ext>
                </a:extLst>
              </p:cNvPr>
              <p:cNvSpPr txBox="1"/>
              <p:nvPr/>
            </p:nvSpPr>
            <p:spPr>
              <a:xfrm>
                <a:off x="5869691" y="4534878"/>
                <a:ext cx="1008878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𝑡</m:t>
                      </m:r>
                    </m:oMath>
                  </m:oMathPara>
                </a14:m>
                <a:endParaRPr lang="en-US" sz="2800" b="0" dirty="0"/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32EF601C-CA49-4692-9B3A-7430C11870F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69691" y="4534878"/>
                <a:ext cx="1008878" cy="52322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D44B1907-6B09-447D-B880-8429DEBC5C8E}"/>
                  </a:ext>
                </a:extLst>
              </p:cNvPr>
              <p:cNvSpPr txBox="1"/>
              <p:nvPr/>
            </p:nvSpPr>
            <p:spPr>
              <a:xfrm>
                <a:off x="5994873" y="5137897"/>
                <a:ext cx="758514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𝑠</m:t>
                      </m:r>
                    </m:oMath>
                  </m:oMathPara>
                </a14:m>
                <a:endParaRPr lang="en-US" sz="2800" b="0" dirty="0"/>
              </a:p>
            </p:txBody>
          </p:sp>
        </mc:Choice>
        <mc:Fallback xmlns="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D44B1907-6B09-447D-B880-8429DEBC5C8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94873" y="5137897"/>
                <a:ext cx="758514" cy="523220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FCBE74EC-5C16-4580-AA54-D3145522D25F}"/>
              </a:ext>
            </a:extLst>
          </p:cNvPr>
          <p:cNvCxnSpPr>
            <a:cxnSpLocks/>
          </p:cNvCxnSpPr>
          <p:nvPr/>
        </p:nvCxnSpPr>
        <p:spPr>
          <a:xfrm>
            <a:off x="5179486" y="5989517"/>
            <a:ext cx="4397940" cy="0"/>
          </a:xfrm>
          <a:prstGeom prst="line">
            <a:avLst/>
          </a:prstGeom>
          <a:ln w="38100">
            <a:solidFill>
              <a:schemeClr val="accent1"/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Rectangle 23">
                <a:extLst>
                  <a:ext uri="{FF2B5EF4-FFF2-40B4-BE49-F238E27FC236}">
                    <a16:creationId xmlns:a16="http://schemas.microsoft.com/office/drawing/2014/main" id="{EC628DE8-115E-446C-9295-039BF51C2757}"/>
                  </a:ext>
                </a:extLst>
              </p:cNvPr>
              <p:cNvSpPr/>
              <p:nvPr/>
            </p:nvSpPr>
            <p:spPr>
              <a:xfrm>
                <a:off x="9577426" y="5685279"/>
                <a:ext cx="825460" cy="640775"/>
              </a:xfrm>
              <a:prstGeom prst="rect">
                <a:avLst/>
              </a:prstGeom>
              <a:ln>
                <a:solidFill>
                  <a:schemeClr val="accent1"/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sz="2000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|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𝜓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⟩</m:t>
                    </m:r>
                  </m:oMath>
                </a14:m>
                <a:endParaRPr lang="en-IL" sz="2000" dirty="0"/>
              </a:p>
            </p:txBody>
          </p:sp>
        </mc:Choice>
        <mc:Fallback xmlns="">
          <p:sp>
            <p:nvSpPr>
              <p:cNvPr id="24" name="Rectangle 23">
                <a:extLst>
                  <a:ext uri="{FF2B5EF4-FFF2-40B4-BE49-F238E27FC236}">
                    <a16:creationId xmlns:a16="http://schemas.microsoft.com/office/drawing/2014/main" id="{EC628DE8-115E-446C-9295-039BF51C275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77426" y="5685279"/>
                <a:ext cx="825460" cy="640775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  <a:ln>
                <a:solidFill>
                  <a:schemeClr val="accent1"/>
                </a:solidFill>
              </a:ln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DA5B3A34-5C6C-4B37-9149-AAA9C317A52A}"/>
                  </a:ext>
                </a:extLst>
              </p:cNvPr>
              <p:cNvSpPr txBox="1"/>
              <p:nvPr/>
            </p:nvSpPr>
            <p:spPr>
              <a:xfrm>
                <a:off x="3771457" y="3865949"/>
                <a:ext cx="1200340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0" i="1" dirty="0" smtClean="0">
                          <a:solidFill>
                            <a:schemeClr val="accent6"/>
                          </a:solidFill>
                          <a:latin typeface="Cambria Math" panose="02040503050406030204" pitchFamily="18" charset="0"/>
                        </a:rPr>
                        <m:t>𝐸𝑥𝑡</m:t>
                      </m:r>
                    </m:oMath>
                  </m:oMathPara>
                </a14:m>
                <a:endParaRPr lang="en-IL" sz="4400" dirty="0">
                  <a:solidFill>
                    <a:schemeClr val="accent6"/>
                  </a:solidFill>
                </a:endParaRPr>
              </a:p>
            </p:txBody>
          </p:sp>
        </mc:Choice>
        <mc:Fallback xmlns="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DA5B3A34-5C6C-4B37-9149-AAA9C317A52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71457" y="3865949"/>
                <a:ext cx="1200340" cy="769441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9" name="Rectangle: Rounded Corners 28">
            <a:extLst>
              <a:ext uri="{FF2B5EF4-FFF2-40B4-BE49-F238E27FC236}">
                <a16:creationId xmlns:a16="http://schemas.microsoft.com/office/drawing/2014/main" id="{A8F92661-AFBE-4E02-99DA-4CC2EBF55038}"/>
              </a:ext>
            </a:extLst>
          </p:cNvPr>
          <p:cNvSpPr/>
          <p:nvPr/>
        </p:nvSpPr>
        <p:spPr>
          <a:xfrm>
            <a:off x="4971797" y="4648420"/>
            <a:ext cx="2868686" cy="1221633"/>
          </a:xfrm>
          <a:prstGeom prst="roundRect">
            <a:avLst/>
          </a:prstGeom>
          <a:solidFill>
            <a:schemeClr val="accent2">
              <a:alpha val="27059"/>
            </a:schemeClr>
          </a:solidFill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p:sp>
        <p:nvSpPr>
          <p:cNvPr id="28" name="Arrow: Down 27">
            <a:extLst>
              <a:ext uri="{FF2B5EF4-FFF2-40B4-BE49-F238E27FC236}">
                <a16:creationId xmlns:a16="http://schemas.microsoft.com/office/drawing/2014/main" id="{D61DC759-0BEB-45CE-A558-60F5435E82F2}"/>
              </a:ext>
            </a:extLst>
          </p:cNvPr>
          <p:cNvSpPr/>
          <p:nvPr/>
        </p:nvSpPr>
        <p:spPr>
          <a:xfrm rot="5400000">
            <a:off x="6264868" y="4554234"/>
            <a:ext cx="228597" cy="2316871"/>
          </a:xfrm>
          <a:prstGeom prst="downArrow">
            <a:avLst>
              <a:gd name="adj1" fmla="val 19703"/>
              <a:gd name="adj2" fmla="val 61723"/>
            </a:avLst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p:sp>
        <p:nvSpPr>
          <p:cNvPr id="30" name="Arrow: Down 29">
            <a:extLst>
              <a:ext uri="{FF2B5EF4-FFF2-40B4-BE49-F238E27FC236}">
                <a16:creationId xmlns:a16="http://schemas.microsoft.com/office/drawing/2014/main" id="{D66B9321-365B-411F-9645-3E4D5745804F}"/>
              </a:ext>
            </a:extLst>
          </p:cNvPr>
          <p:cNvSpPr/>
          <p:nvPr/>
        </p:nvSpPr>
        <p:spPr>
          <a:xfrm rot="16200000">
            <a:off x="6259832" y="3879159"/>
            <a:ext cx="228597" cy="2316871"/>
          </a:xfrm>
          <a:prstGeom prst="downArrow">
            <a:avLst>
              <a:gd name="adj1" fmla="val 19703"/>
              <a:gd name="adj2" fmla="val 61723"/>
            </a:avLst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p:sp>
        <p:nvSpPr>
          <p:cNvPr id="35" name="Rectangle: Rounded Corners 34">
            <a:extLst>
              <a:ext uri="{FF2B5EF4-FFF2-40B4-BE49-F238E27FC236}">
                <a16:creationId xmlns:a16="http://schemas.microsoft.com/office/drawing/2014/main" id="{4DD9F533-B38C-4527-BEF9-2BEC27BC015C}"/>
              </a:ext>
            </a:extLst>
          </p:cNvPr>
          <p:cNvSpPr/>
          <p:nvPr/>
        </p:nvSpPr>
        <p:spPr>
          <a:xfrm>
            <a:off x="4586889" y="4534773"/>
            <a:ext cx="5990897" cy="1889594"/>
          </a:xfrm>
          <a:prstGeom prst="roundRect">
            <a:avLst/>
          </a:prstGeom>
          <a:solidFill>
            <a:schemeClr val="accent2">
              <a:alpha val="27059"/>
            </a:schemeClr>
          </a:solidFill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p:sp>
        <p:nvSpPr>
          <p:cNvPr id="50" name="Rectangle: Rounded Corners 49">
            <a:extLst>
              <a:ext uri="{FF2B5EF4-FFF2-40B4-BE49-F238E27FC236}">
                <a16:creationId xmlns:a16="http://schemas.microsoft.com/office/drawing/2014/main" id="{ACC6608B-21B0-43A4-9EF2-FBD66108A956}"/>
              </a:ext>
            </a:extLst>
          </p:cNvPr>
          <p:cNvSpPr/>
          <p:nvPr/>
        </p:nvSpPr>
        <p:spPr>
          <a:xfrm>
            <a:off x="3546031" y="300638"/>
            <a:ext cx="1669664" cy="2943042"/>
          </a:xfrm>
          <a:prstGeom prst="roundRect">
            <a:avLst/>
          </a:prstGeom>
          <a:ln w="5715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p:sp>
        <p:nvSpPr>
          <p:cNvPr id="51" name="Rectangle: Rounded Corners 50">
            <a:extLst>
              <a:ext uri="{FF2B5EF4-FFF2-40B4-BE49-F238E27FC236}">
                <a16:creationId xmlns:a16="http://schemas.microsoft.com/office/drawing/2014/main" id="{8065607F-5628-49CE-8D97-EFD9A3DA2952}"/>
              </a:ext>
            </a:extLst>
          </p:cNvPr>
          <p:cNvSpPr/>
          <p:nvPr/>
        </p:nvSpPr>
        <p:spPr>
          <a:xfrm>
            <a:off x="7615056" y="300636"/>
            <a:ext cx="1723612" cy="2943043"/>
          </a:xfrm>
          <a:prstGeom prst="roundRect">
            <a:avLst/>
          </a:prstGeom>
          <a:ln w="57150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p:sp>
        <p:nvSpPr>
          <p:cNvPr id="52" name="Arrow: Down 51">
            <a:extLst>
              <a:ext uri="{FF2B5EF4-FFF2-40B4-BE49-F238E27FC236}">
                <a16:creationId xmlns:a16="http://schemas.microsoft.com/office/drawing/2014/main" id="{7C85E0B0-3FBD-4A1E-933C-D9EA061DEC04}"/>
              </a:ext>
            </a:extLst>
          </p:cNvPr>
          <p:cNvSpPr/>
          <p:nvPr/>
        </p:nvSpPr>
        <p:spPr>
          <a:xfrm rot="5400000">
            <a:off x="6301078" y="-226189"/>
            <a:ext cx="228597" cy="2316871"/>
          </a:xfrm>
          <a:prstGeom prst="downArrow">
            <a:avLst>
              <a:gd name="adj1" fmla="val 19703"/>
              <a:gd name="adj2" fmla="val 61723"/>
            </a:avLst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3" name="TextBox 52">
                <a:extLst>
                  <a:ext uri="{FF2B5EF4-FFF2-40B4-BE49-F238E27FC236}">
                    <a16:creationId xmlns:a16="http://schemas.microsoft.com/office/drawing/2014/main" id="{7E8637D3-4952-4E25-9946-7D8C6638AE8C}"/>
                  </a:ext>
                </a:extLst>
              </p:cNvPr>
              <p:cNvSpPr txBox="1"/>
              <p:nvPr/>
            </p:nvSpPr>
            <p:spPr>
              <a:xfrm>
                <a:off x="5477330" y="377747"/>
                <a:ext cx="1987941" cy="53899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b="0" dirty="0">
                    <a:solidFill>
                      <a:schemeClr val="tx1"/>
                    </a:solidFill>
                  </a:rPr>
                  <a:t>pk,  </a:t>
                </a:r>
                <a14:m>
                  <m:oMath xmlns:m="http://schemas.openxmlformats.org/officeDocument/2006/math">
                    <m:r>
                      <a:rPr lang="en-US" sz="2800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𝑐</m:t>
                    </m:r>
                    <m:sSub>
                      <m:sSubPr>
                        <m:ctrlPr>
                          <a:rPr lang="en-US" sz="28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en-US" sz="28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</m:oMath>
                </a14:m>
                <a:r>
                  <a:rPr lang="en-US" sz="2800" b="0" dirty="0">
                    <a:solidFill>
                      <a:schemeClr val="tx1"/>
                    </a:solidFill>
                  </a:rPr>
                  <a:t>,  </a:t>
                </a:r>
                <a14:m>
                  <m:oMath xmlns:m="http://schemas.openxmlformats.org/officeDocument/2006/math">
                    <m:acc>
                      <m:accPr>
                        <m:chr m:val="̃"/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𝐶𝐶</m:t>
                        </m:r>
                      </m:e>
                    </m:acc>
                  </m:oMath>
                </a14:m>
                <a:endParaRPr lang="en-US" sz="2800" b="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53" name="TextBox 52">
                <a:extLst>
                  <a:ext uri="{FF2B5EF4-FFF2-40B4-BE49-F238E27FC236}">
                    <a16:creationId xmlns:a16="http://schemas.microsoft.com/office/drawing/2014/main" id="{7E8637D3-4952-4E25-9946-7D8C6638AE8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77330" y="377747"/>
                <a:ext cx="1987941" cy="538994"/>
              </a:xfrm>
              <a:prstGeom prst="rect">
                <a:avLst/>
              </a:prstGeom>
              <a:blipFill>
                <a:blip r:embed="rId9"/>
                <a:stretch>
                  <a:fillRect l="-6442" t="-7955" b="-32955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4" name="TextBox 53">
                <a:extLst>
                  <a:ext uri="{FF2B5EF4-FFF2-40B4-BE49-F238E27FC236}">
                    <a16:creationId xmlns:a16="http://schemas.microsoft.com/office/drawing/2014/main" id="{46BBF812-9967-4836-88EA-649E964F4FDC}"/>
                  </a:ext>
                </a:extLst>
              </p:cNvPr>
              <p:cNvSpPr txBox="1"/>
              <p:nvPr/>
            </p:nvSpPr>
            <p:spPr>
              <a:xfrm>
                <a:off x="7876692" y="532585"/>
                <a:ext cx="1200340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4400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400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𝑆𝑒𝑛</m:t>
                          </m:r>
                        </m:e>
                        <m:sup>
                          <m:r>
                            <a:rPr lang="en-US" sz="4400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∗</m:t>
                          </m:r>
                        </m:sup>
                      </m:sSup>
                    </m:oMath>
                  </m:oMathPara>
                </a14:m>
                <a:endParaRPr lang="en-IL" sz="44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54" name="TextBox 53">
                <a:extLst>
                  <a:ext uri="{FF2B5EF4-FFF2-40B4-BE49-F238E27FC236}">
                    <a16:creationId xmlns:a16="http://schemas.microsoft.com/office/drawing/2014/main" id="{46BBF812-9967-4836-88EA-649E964F4FD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76692" y="532585"/>
                <a:ext cx="1200340" cy="769441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5" name="TextBox 54">
                <a:extLst>
                  <a:ext uri="{FF2B5EF4-FFF2-40B4-BE49-F238E27FC236}">
                    <a16:creationId xmlns:a16="http://schemas.microsoft.com/office/drawing/2014/main" id="{114F34E0-EC34-4EFC-B9CB-BA289FDFA810}"/>
                  </a:ext>
                </a:extLst>
              </p:cNvPr>
              <p:cNvSpPr txBox="1"/>
              <p:nvPr/>
            </p:nvSpPr>
            <p:spPr>
              <a:xfrm>
                <a:off x="5546356" y="1139817"/>
                <a:ext cx="1849887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 err="1"/>
                  <a:t>SFE.Enc</a:t>
                </a:r>
                <a14:m>
                  <m:oMath xmlns:m="http://schemas.openxmlformats.org/officeDocument/2006/math">
                    <m:r>
                      <a:rPr lang="en-US" sz="2800" b="0" i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0)</m:t>
                    </m:r>
                  </m:oMath>
                </a14:m>
                <a:endParaRPr lang="en-US" sz="2800" b="0" dirty="0"/>
              </a:p>
            </p:txBody>
          </p:sp>
        </mc:Choice>
        <mc:Fallback xmlns="">
          <p:sp>
            <p:nvSpPr>
              <p:cNvPr id="55" name="TextBox 54">
                <a:extLst>
                  <a:ext uri="{FF2B5EF4-FFF2-40B4-BE49-F238E27FC236}">
                    <a16:creationId xmlns:a16="http://schemas.microsoft.com/office/drawing/2014/main" id="{114F34E0-EC34-4EFC-B9CB-BA289FDFA81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46356" y="1139817"/>
                <a:ext cx="1849887" cy="523220"/>
              </a:xfrm>
              <a:prstGeom prst="rect">
                <a:avLst/>
              </a:prstGeom>
              <a:blipFill>
                <a:blip r:embed="rId11"/>
                <a:stretch>
                  <a:fillRect l="-6931" t="-11628" b="-32558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6" name="TextBox 55">
                <a:extLst>
                  <a:ext uri="{FF2B5EF4-FFF2-40B4-BE49-F238E27FC236}">
                    <a16:creationId xmlns:a16="http://schemas.microsoft.com/office/drawing/2014/main" id="{CB697044-21D2-4DB3-B84C-64070532650B}"/>
                  </a:ext>
                </a:extLst>
              </p:cNvPr>
              <p:cNvSpPr txBox="1"/>
              <p:nvPr/>
            </p:nvSpPr>
            <p:spPr>
              <a:xfrm>
                <a:off x="6031082" y="1847641"/>
                <a:ext cx="758514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⊥</m:t>
                      </m:r>
                    </m:oMath>
                  </m:oMathPara>
                </a14:m>
                <a:endParaRPr lang="en-US" sz="2800" b="0" dirty="0"/>
              </a:p>
            </p:txBody>
          </p:sp>
        </mc:Choice>
        <mc:Fallback xmlns="">
          <p:sp>
            <p:nvSpPr>
              <p:cNvPr id="56" name="TextBox 55">
                <a:extLst>
                  <a:ext uri="{FF2B5EF4-FFF2-40B4-BE49-F238E27FC236}">
                    <a16:creationId xmlns:a16="http://schemas.microsoft.com/office/drawing/2014/main" id="{CB697044-21D2-4DB3-B84C-64070532650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31082" y="1847641"/>
                <a:ext cx="758514" cy="523220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7" name="Straight Connector 56">
            <a:extLst>
              <a:ext uri="{FF2B5EF4-FFF2-40B4-BE49-F238E27FC236}">
                <a16:creationId xmlns:a16="http://schemas.microsoft.com/office/drawing/2014/main" id="{4BC4A374-2518-4370-843C-6689B675A9B4}"/>
              </a:ext>
            </a:extLst>
          </p:cNvPr>
          <p:cNvCxnSpPr>
            <a:cxnSpLocks/>
          </p:cNvCxnSpPr>
          <p:nvPr/>
        </p:nvCxnSpPr>
        <p:spPr>
          <a:xfrm>
            <a:off x="5215695" y="2652516"/>
            <a:ext cx="4397940" cy="0"/>
          </a:xfrm>
          <a:prstGeom prst="line">
            <a:avLst/>
          </a:prstGeom>
          <a:ln w="38100">
            <a:solidFill>
              <a:schemeClr val="accent1"/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8" name="Rectangle 57">
                <a:extLst>
                  <a:ext uri="{FF2B5EF4-FFF2-40B4-BE49-F238E27FC236}">
                    <a16:creationId xmlns:a16="http://schemas.microsoft.com/office/drawing/2014/main" id="{80521150-4B13-483D-B664-761DECD9DCDE}"/>
                  </a:ext>
                </a:extLst>
              </p:cNvPr>
              <p:cNvSpPr/>
              <p:nvPr/>
            </p:nvSpPr>
            <p:spPr>
              <a:xfrm>
                <a:off x="9613635" y="2348278"/>
                <a:ext cx="825460" cy="640775"/>
              </a:xfrm>
              <a:prstGeom prst="rect">
                <a:avLst/>
              </a:prstGeom>
              <a:ln>
                <a:solidFill>
                  <a:schemeClr val="accent1"/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sz="2000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|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𝜓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⟩</m:t>
                    </m:r>
                  </m:oMath>
                </a14:m>
                <a:endParaRPr lang="en-IL" sz="2000" dirty="0"/>
              </a:p>
            </p:txBody>
          </p:sp>
        </mc:Choice>
        <mc:Fallback xmlns="">
          <p:sp>
            <p:nvSpPr>
              <p:cNvPr id="58" name="Rectangle 57">
                <a:extLst>
                  <a:ext uri="{FF2B5EF4-FFF2-40B4-BE49-F238E27FC236}">
                    <a16:creationId xmlns:a16="http://schemas.microsoft.com/office/drawing/2014/main" id="{80521150-4B13-483D-B664-761DECD9DCD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13635" y="2348278"/>
                <a:ext cx="825460" cy="640775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  <a:ln>
                <a:solidFill>
                  <a:schemeClr val="accent1"/>
                </a:solidFill>
              </a:ln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9" name="TextBox 58">
                <a:extLst>
                  <a:ext uri="{FF2B5EF4-FFF2-40B4-BE49-F238E27FC236}">
                    <a16:creationId xmlns:a16="http://schemas.microsoft.com/office/drawing/2014/main" id="{F2262F81-4292-430F-9250-FBBBC4C3459A}"/>
                  </a:ext>
                </a:extLst>
              </p:cNvPr>
              <p:cNvSpPr txBox="1"/>
              <p:nvPr/>
            </p:nvSpPr>
            <p:spPr>
              <a:xfrm>
                <a:off x="3807666" y="528948"/>
                <a:ext cx="1200340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0" i="1" dirty="0" smtClean="0">
                          <a:solidFill>
                            <a:schemeClr val="accent6"/>
                          </a:solidFill>
                          <a:latin typeface="Cambria Math" panose="02040503050406030204" pitchFamily="18" charset="0"/>
                        </a:rPr>
                        <m:t>𝐸𝑥𝑡</m:t>
                      </m:r>
                    </m:oMath>
                  </m:oMathPara>
                </a14:m>
                <a:endParaRPr lang="en-IL" sz="4400" dirty="0">
                  <a:solidFill>
                    <a:schemeClr val="accent6"/>
                  </a:solidFill>
                </a:endParaRPr>
              </a:p>
            </p:txBody>
          </p:sp>
        </mc:Choice>
        <mc:Fallback xmlns="">
          <p:sp>
            <p:nvSpPr>
              <p:cNvPr id="59" name="TextBox 58">
                <a:extLst>
                  <a:ext uri="{FF2B5EF4-FFF2-40B4-BE49-F238E27FC236}">
                    <a16:creationId xmlns:a16="http://schemas.microsoft.com/office/drawing/2014/main" id="{F2262F81-4292-430F-9250-FBBBC4C3459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07666" y="528948"/>
                <a:ext cx="1200340" cy="769441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1" name="Arrow: Down 60">
            <a:extLst>
              <a:ext uri="{FF2B5EF4-FFF2-40B4-BE49-F238E27FC236}">
                <a16:creationId xmlns:a16="http://schemas.microsoft.com/office/drawing/2014/main" id="{4E2A099F-F86C-4544-B781-2D653328EAD5}"/>
              </a:ext>
            </a:extLst>
          </p:cNvPr>
          <p:cNvSpPr/>
          <p:nvPr/>
        </p:nvSpPr>
        <p:spPr>
          <a:xfrm rot="5400000">
            <a:off x="6301077" y="1217233"/>
            <a:ext cx="228597" cy="2316871"/>
          </a:xfrm>
          <a:prstGeom prst="downArrow">
            <a:avLst>
              <a:gd name="adj1" fmla="val 19703"/>
              <a:gd name="adj2" fmla="val 61723"/>
            </a:avLst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p:sp>
        <p:nvSpPr>
          <p:cNvPr id="62" name="Arrow: Down 61">
            <a:extLst>
              <a:ext uri="{FF2B5EF4-FFF2-40B4-BE49-F238E27FC236}">
                <a16:creationId xmlns:a16="http://schemas.microsoft.com/office/drawing/2014/main" id="{F49DBFBA-07B0-4E80-9135-9A42E1C9CC8F}"/>
              </a:ext>
            </a:extLst>
          </p:cNvPr>
          <p:cNvSpPr/>
          <p:nvPr/>
        </p:nvSpPr>
        <p:spPr>
          <a:xfrm rot="16200000">
            <a:off x="6296041" y="542158"/>
            <a:ext cx="228597" cy="2316871"/>
          </a:xfrm>
          <a:prstGeom prst="downArrow">
            <a:avLst>
              <a:gd name="adj1" fmla="val 19703"/>
              <a:gd name="adj2" fmla="val 61723"/>
            </a:avLst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p:cxnSp>
        <p:nvCxnSpPr>
          <p:cNvPr id="64" name="Straight Connector 63">
            <a:extLst>
              <a:ext uri="{FF2B5EF4-FFF2-40B4-BE49-F238E27FC236}">
                <a16:creationId xmlns:a16="http://schemas.microsoft.com/office/drawing/2014/main" id="{F5D435B8-67CB-4821-85F0-532731445FB5}"/>
              </a:ext>
            </a:extLst>
          </p:cNvPr>
          <p:cNvCxnSpPr>
            <a:cxnSpLocks/>
          </p:cNvCxnSpPr>
          <p:nvPr/>
        </p:nvCxnSpPr>
        <p:spPr>
          <a:xfrm>
            <a:off x="736600" y="3429000"/>
            <a:ext cx="107061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9" name="Rectangle 68">
                <a:extLst>
                  <a:ext uri="{FF2B5EF4-FFF2-40B4-BE49-F238E27FC236}">
                    <a16:creationId xmlns:a16="http://schemas.microsoft.com/office/drawing/2014/main" id="{F46D241F-2AED-43E8-8ED4-DDB36FD4CFED}"/>
                  </a:ext>
                </a:extLst>
              </p:cNvPr>
              <p:cNvSpPr/>
              <p:nvPr/>
            </p:nvSpPr>
            <p:spPr>
              <a:xfrm>
                <a:off x="300669" y="385965"/>
                <a:ext cx="3072830" cy="120032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400" b="1" dirty="0"/>
                  <a:t>SFE hiding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⇒</m:t>
                    </m:r>
                  </m:oMath>
                </a14:m>
                <a:r>
                  <a:rPr lang="en-US" sz="2400" dirty="0"/>
                  <a:t> choice of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𝑆𝑒𝑛</m:t>
                        </m:r>
                      </m:e>
                      <m:sup>
                        <m:r>
                          <a:rPr lang="en-US" sz="2400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</m:oMath>
                </a14:m>
                <a:r>
                  <a:rPr lang="en-US" sz="2400" dirty="0"/>
                  <a:t>  independent of </a:t>
                </a:r>
                <a14:m>
                  <m:oMath xmlns:m="http://schemas.openxmlformats.org/officeDocument/2006/math">
                    <m:r>
                      <a:rPr lang="en-US" sz="2400" i="1" dirty="0">
                        <a:solidFill>
                          <a:schemeClr val="accent6"/>
                        </a:solidFill>
                        <a:latin typeface="Cambria Math" panose="02040503050406030204" pitchFamily="18" charset="0"/>
                      </a:rPr>
                      <m:t>𝐸𝑥𝑡</m:t>
                    </m:r>
                  </m:oMath>
                </a14:m>
                <a:r>
                  <a:rPr lang="en-US" sz="2400" dirty="0">
                    <a:solidFill>
                      <a:schemeClr val="accent6"/>
                    </a:solidFill>
                  </a:rPr>
                  <a:t> </a:t>
                </a:r>
                <a:r>
                  <a:rPr lang="en-US" sz="2400" dirty="0"/>
                  <a:t>guess.</a:t>
                </a:r>
                <a:endParaRPr lang="en-IL" sz="2400" dirty="0"/>
              </a:p>
            </p:txBody>
          </p:sp>
        </mc:Choice>
        <mc:Fallback xmlns="">
          <p:sp>
            <p:nvSpPr>
              <p:cNvPr id="69" name="Rectangle 68">
                <a:extLst>
                  <a:ext uri="{FF2B5EF4-FFF2-40B4-BE49-F238E27FC236}">
                    <a16:creationId xmlns:a16="http://schemas.microsoft.com/office/drawing/2014/main" id="{F46D241F-2AED-43E8-8ED4-DDB36FD4CFE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0669" y="385965"/>
                <a:ext cx="3072830" cy="1200329"/>
              </a:xfrm>
              <a:prstGeom prst="rect">
                <a:avLst/>
              </a:prstGeom>
              <a:blipFill>
                <a:blip r:embed="rId15"/>
                <a:stretch>
                  <a:fillRect l="-2976" t="-4061" r="-2778" b="-10660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34207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" grpId="0" animBg="1"/>
      <p:bldP spid="51" grpId="0" animBg="1"/>
      <p:bldP spid="52" grpId="0" animBg="1"/>
      <p:bldP spid="53" grpId="0"/>
      <p:bldP spid="54" grpId="0"/>
      <p:bldP spid="55" grpId="0"/>
      <p:bldP spid="56" grpId="0"/>
      <p:bldP spid="58" grpId="0" animBg="1"/>
      <p:bldP spid="59" grpId="0"/>
      <p:bldP spid="61" grpId="0" animBg="1"/>
      <p:bldP spid="62" grpId="0" animBg="1"/>
      <p:bldP spid="6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Title 1">
            <a:extLst>
              <a:ext uri="{FF2B5EF4-FFF2-40B4-BE49-F238E27FC236}">
                <a16:creationId xmlns:a16="http://schemas.microsoft.com/office/drawing/2014/main" id="{E3F9680F-C620-483F-8631-1185EEC787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 b="1" dirty="0"/>
              <a:t>The Round Complexity of ZK</a:t>
            </a:r>
            <a:endParaRPr lang="en-IL" sz="2000" b="1" dirty="0"/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4AC5F22C-8B34-4F8D-A207-4BC77175C64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38406114"/>
              </p:ext>
            </p:extLst>
          </p:nvPr>
        </p:nvGraphicFramePr>
        <p:xfrm>
          <a:off x="3045046" y="2120973"/>
          <a:ext cx="6101907" cy="361645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33969">
                  <a:extLst>
                    <a:ext uri="{9D8B030D-6E8A-4147-A177-3AD203B41FA5}">
                      <a16:colId xmlns:a16="http://schemas.microsoft.com/office/drawing/2014/main" val="241049672"/>
                    </a:ext>
                  </a:extLst>
                </a:gridCol>
                <a:gridCol w="2033969">
                  <a:extLst>
                    <a:ext uri="{9D8B030D-6E8A-4147-A177-3AD203B41FA5}">
                      <a16:colId xmlns:a16="http://schemas.microsoft.com/office/drawing/2014/main" val="1299775114"/>
                    </a:ext>
                  </a:extLst>
                </a:gridCol>
                <a:gridCol w="2033969">
                  <a:extLst>
                    <a:ext uri="{9D8B030D-6E8A-4147-A177-3AD203B41FA5}">
                      <a16:colId xmlns:a16="http://schemas.microsoft.com/office/drawing/2014/main" val="4064484892"/>
                    </a:ext>
                  </a:extLst>
                </a:gridCol>
              </a:tblGrid>
              <a:tr h="1105788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               </a:t>
                      </a:r>
                      <a:r>
                        <a:rPr lang="en-US" sz="2400" dirty="0">
                          <a:solidFill>
                            <a:schemeClr val="tx1"/>
                          </a:solidFill>
                        </a:rPr>
                        <a:t>Security</a:t>
                      </a:r>
                    </a:p>
                    <a:p>
                      <a:endParaRPr lang="en-US" dirty="0"/>
                    </a:p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  <a:p>
                      <a:r>
                        <a:rPr lang="en-US" sz="2400" dirty="0">
                          <a:solidFill>
                            <a:schemeClr val="tx1"/>
                          </a:solidFill>
                        </a:rPr>
                        <a:t>Rounds</a:t>
                      </a:r>
                      <a:endParaRPr lang="en-IL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r>
                        <a:rPr lang="en-US" sz="2400" dirty="0">
                          <a:solidFill>
                            <a:schemeClr val="tx1"/>
                          </a:solidFill>
                        </a:rPr>
                        <a:t>Classical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r>
                        <a:rPr lang="en-US" sz="2400" dirty="0">
                          <a:solidFill>
                            <a:schemeClr val="tx1"/>
                          </a:solidFill>
                        </a:rPr>
                        <a:t>Quantum</a:t>
                      </a:r>
                      <a:endParaRPr lang="en-IL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22579030"/>
                  </a:ext>
                </a:extLst>
              </a:tr>
              <a:tr h="1122429">
                <a:tc>
                  <a:txBody>
                    <a:bodyPr/>
                    <a:lstStyle/>
                    <a:p>
                      <a:endParaRPr lang="en-US" sz="2400" b="1" dirty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r>
                        <a:rPr lang="en-US" sz="2400" b="1" dirty="0">
                          <a:solidFill>
                            <a:schemeClr val="tx1"/>
                          </a:solidFill>
                        </a:rPr>
                        <a:t>Polynomial</a:t>
                      </a:r>
                      <a:endParaRPr lang="en-IL" sz="2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r>
                        <a:rPr lang="en-US" sz="2400" dirty="0">
                          <a:solidFill>
                            <a:schemeClr val="tx1"/>
                          </a:solidFill>
                        </a:rPr>
                        <a:t>GMW86</a:t>
                      </a:r>
                      <a:endParaRPr lang="en-IL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r>
                        <a:rPr lang="en-US" sz="2400" dirty="0">
                          <a:solidFill>
                            <a:schemeClr val="tx1"/>
                          </a:solidFill>
                        </a:rPr>
                        <a:t>Wat05</a:t>
                      </a:r>
                      <a:endParaRPr lang="en-IL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3734337"/>
                  </a:ext>
                </a:extLst>
              </a:tr>
              <a:tr h="1122429">
                <a:tc>
                  <a:txBody>
                    <a:bodyPr/>
                    <a:lstStyle/>
                    <a:p>
                      <a:endParaRPr lang="en-US" sz="2400" b="1" dirty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r>
                        <a:rPr lang="en-US" sz="2400" b="1" dirty="0">
                          <a:solidFill>
                            <a:schemeClr val="tx1"/>
                          </a:solidFill>
                        </a:rPr>
                        <a:t>Constant</a:t>
                      </a:r>
                      <a:endParaRPr lang="en-IL" sz="2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r>
                        <a:rPr lang="en-US" sz="2400" dirty="0">
                          <a:solidFill>
                            <a:schemeClr val="tx1"/>
                          </a:solidFill>
                        </a:rPr>
                        <a:t>FS89, GK95</a:t>
                      </a:r>
                      <a:endParaRPr lang="en-IL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r>
                        <a:rPr lang="en-US" sz="3600" b="0" dirty="0">
                          <a:solidFill>
                            <a:srgbClr val="FF0000"/>
                          </a:solidFill>
                        </a:rPr>
                        <a:t>?</a:t>
                      </a:r>
                      <a:endParaRPr lang="en-IL" sz="3600" b="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62190849"/>
                  </a:ext>
                </a:extLst>
              </a:tr>
            </a:tbl>
          </a:graphicData>
        </a:graphic>
      </p:graphicFrame>
      <p:sp>
        <p:nvSpPr>
          <p:cNvPr id="5" name="Rectangle 4">
            <a:extLst>
              <a:ext uri="{FF2B5EF4-FFF2-40B4-BE49-F238E27FC236}">
                <a16:creationId xmlns:a16="http://schemas.microsoft.com/office/drawing/2014/main" id="{8BC0AB45-BE5F-4623-AA3B-3B562B88B234}"/>
              </a:ext>
            </a:extLst>
          </p:cNvPr>
          <p:cNvSpPr/>
          <p:nvPr/>
        </p:nvSpPr>
        <p:spPr>
          <a:xfrm>
            <a:off x="1798126" y="5967294"/>
            <a:ext cx="859574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/>
              <a:t>Note: Unknown even for quantum protocols.</a:t>
            </a:r>
            <a:endParaRPr lang="en-IL" sz="3600" dirty="0"/>
          </a:p>
        </p:txBody>
      </p:sp>
    </p:spTree>
    <p:extLst>
      <p:ext uri="{BB962C8B-B14F-4D97-AF65-F5344CB8AC3E}">
        <p14:creationId xmlns:p14="http://schemas.microsoft.com/office/powerpoint/2010/main" val="20301877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FAD2C8-B777-480F-9451-0ED20EB293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6000" b="1" dirty="0"/>
              <a:t>Results</a:t>
            </a:r>
            <a:endParaRPr lang="en-IL" sz="6000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541087-580B-4E3A-9A76-3501C808FD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448627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dirty="0"/>
              <a:t>Assuming quantum FHE quantum LWE,</a:t>
            </a:r>
          </a:p>
          <a:p>
            <a:pPr marL="0" indent="0">
              <a:buNone/>
            </a:pPr>
            <a:endParaRPr lang="en-US" sz="1200" b="1" dirty="0"/>
          </a:p>
          <a:p>
            <a:pPr marL="0" indent="0">
              <a:buNone/>
            </a:pPr>
            <a:r>
              <a:rPr lang="en-US" sz="3200" b="1" dirty="0"/>
              <a:t>Theorem:</a:t>
            </a:r>
            <a:r>
              <a:rPr lang="en-US" sz="3200" dirty="0"/>
              <a:t> There exist constant-round QZK arguments for </a:t>
            </a:r>
            <a:r>
              <a:rPr lang="en-US" sz="3200" b="1" dirty="0"/>
              <a:t>NP</a:t>
            </a:r>
            <a:r>
              <a:rPr lang="en-US" sz="3200" dirty="0"/>
              <a:t>.</a:t>
            </a:r>
          </a:p>
          <a:p>
            <a:pPr marL="0" indent="0">
              <a:buNone/>
            </a:pPr>
            <a:endParaRPr lang="en-US" sz="1200" b="1" dirty="0"/>
          </a:p>
          <a:p>
            <a:pPr marL="0" indent="0">
              <a:buNone/>
            </a:pPr>
            <a:r>
              <a:rPr lang="en-US" sz="3200" b="1" dirty="0"/>
              <a:t>Theorem:</a:t>
            </a:r>
            <a:r>
              <a:rPr lang="en-US" sz="3200" dirty="0"/>
              <a:t> There exist quantumly-extractable classical commitments.</a:t>
            </a:r>
          </a:p>
          <a:p>
            <a:pPr marL="0" indent="0">
              <a:buNone/>
            </a:pPr>
            <a:endParaRPr lang="en-US" sz="1200" b="1" dirty="0"/>
          </a:p>
          <a:p>
            <a:pPr marL="0" indent="0">
              <a:buNone/>
            </a:pPr>
            <a:r>
              <a:rPr lang="en-US" sz="3200" b="1" dirty="0"/>
              <a:t>Corollary [+BJSW16]:</a:t>
            </a:r>
            <a:r>
              <a:rPr lang="en-US" sz="3200" dirty="0"/>
              <a:t> There exist constant-round QZK quantum arguments for </a:t>
            </a:r>
            <a:r>
              <a:rPr lang="en-US" sz="3200" b="1" dirty="0"/>
              <a:t>QMA</a:t>
            </a:r>
            <a:r>
              <a:rPr lang="en-US" sz="3200" dirty="0"/>
              <a:t>.</a:t>
            </a:r>
          </a:p>
          <a:p>
            <a:pPr marL="0" indent="0">
              <a:buNone/>
            </a:pPr>
            <a:endParaRPr lang="en-IL" sz="3200" b="1" dirty="0"/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1F25E034-5B4F-41C2-8CA2-46A1EB8D6350}"/>
              </a:ext>
            </a:extLst>
          </p:cNvPr>
          <p:cNvSpPr/>
          <p:nvPr/>
        </p:nvSpPr>
        <p:spPr>
          <a:xfrm>
            <a:off x="606056" y="2349778"/>
            <a:ext cx="10747744" cy="935665"/>
          </a:xfrm>
          <a:prstGeom prst="roundRect">
            <a:avLst/>
          </a:prstGeom>
          <a:noFill/>
          <a:ln w="57150">
            <a:solidFill>
              <a:schemeClr val="accent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</p:spTree>
    <p:extLst>
      <p:ext uri="{BB962C8B-B14F-4D97-AF65-F5344CB8AC3E}">
        <p14:creationId xmlns:p14="http://schemas.microsoft.com/office/powerpoint/2010/main" val="29634879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CB5BBC75-BFE0-45FD-B289-9E9FE9D7753B}"/>
              </a:ext>
            </a:extLst>
          </p:cNvPr>
          <p:cNvSpPr/>
          <p:nvPr/>
        </p:nvSpPr>
        <p:spPr>
          <a:xfrm>
            <a:off x="695313" y="1905506"/>
            <a:ext cx="10801374" cy="304698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9600" b="1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M</a:t>
            </a:r>
            <a:r>
              <a:rPr lang="en-US" sz="9600" b="1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ain </a:t>
            </a:r>
            <a:r>
              <a:rPr lang="en-US" sz="9600" b="1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F</a:t>
            </a:r>
            <a:r>
              <a:rPr lang="en-US" sz="9600" b="1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ocus and Challenges</a:t>
            </a:r>
          </a:p>
        </p:txBody>
      </p:sp>
    </p:spTree>
    <p:extLst>
      <p:ext uri="{BB962C8B-B14F-4D97-AF65-F5344CB8AC3E}">
        <p14:creationId xmlns:p14="http://schemas.microsoft.com/office/powerpoint/2010/main" val="135546782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21055</TotalTime>
  <Words>2104</Words>
  <Application>Microsoft Office PowerPoint</Application>
  <PresentationFormat>Widescreen</PresentationFormat>
  <Paragraphs>549</Paragraphs>
  <Slides>65</Slides>
  <Notes>59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65</vt:i4>
      </vt:variant>
    </vt:vector>
  </HeadingPairs>
  <TitlesOfParts>
    <vt:vector size="71" baseType="lpstr">
      <vt:lpstr>Arial</vt:lpstr>
      <vt:lpstr>Calibri</vt:lpstr>
      <vt:lpstr>Calibri Light</vt:lpstr>
      <vt:lpstr>Cambria Math</vt:lpstr>
      <vt:lpstr>Wingdings</vt:lpstr>
      <vt:lpstr>Office Theme</vt:lpstr>
      <vt:lpstr>PowerPoint Presentation</vt:lpstr>
      <vt:lpstr>Zero-Knowledge Protocols [Goldwasser, Micali, Rackoff 85]</vt:lpstr>
      <vt:lpstr>PowerPoint Presentation</vt:lpstr>
      <vt:lpstr>ZK against quantum attacks</vt:lpstr>
      <vt:lpstr>ZK against quantum attacks</vt:lpstr>
      <vt:lpstr>ZK against quantum attacks</vt:lpstr>
      <vt:lpstr>The Round Complexity of ZK</vt:lpstr>
      <vt:lpstr>Results</vt:lpstr>
      <vt:lpstr>PowerPoint Presentation</vt:lpstr>
      <vt:lpstr>Main focus: Extractable Commitments</vt:lpstr>
      <vt:lpstr>Quantumly-Extractable (Classical) Commitments</vt:lpstr>
      <vt:lpstr>Quantumly-Extractable (Classical) Commitments</vt:lpstr>
      <vt:lpstr>Quantumly-Extractable (Classical) Commitments</vt:lpstr>
      <vt:lpstr>Quantumly-Extractable (Classical) Commitments</vt:lpstr>
      <vt:lpstr>Traditional Extraction Techniques</vt:lpstr>
      <vt:lpstr>Traditional Extraction Techniques</vt:lpstr>
      <vt:lpstr>Traditional Extraction Techniques</vt:lpstr>
      <vt:lpstr>Traditional Extraction Techniques</vt:lpstr>
      <vt:lpstr>Traditional Extraction Techniques</vt:lpstr>
      <vt:lpstr>Traditional Extraction Techniques</vt:lpstr>
      <vt:lpstr>The gap from classical techniques: Cloning</vt:lpstr>
      <vt:lpstr>The gap from classical techniques: Cloning</vt:lpstr>
      <vt:lpstr>The gap from classical techniques: Cloning</vt:lpstr>
      <vt:lpstr>The gap from classical techniques: Cloning</vt:lpstr>
      <vt:lpstr>The gap from classical techniques: Cloning</vt:lpstr>
      <vt:lpstr>The gap from classical techniques: Cloning</vt:lpstr>
      <vt:lpstr>PowerPoint Presentation</vt:lpstr>
      <vt:lpstr>PowerPoint Presentation</vt:lpstr>
      <vt:lpstr>PowerPoint Presentation</vt:lpstr>
      <vt:lpstr>Simplification: Explainable Adversaries</vt:lpstr>
      <vt:lpstr>1st Try : No-Cloning Extraction </vt:lpstr>
      <vt:lpstr>1st Try : No-Cloning Extraction </vt:lpstr>
      <vt:lpstr>1st Try : No-Cloning Extraction </vt:lpstr>
      <vt:lpstr>1st Try : No-Cloning Extraction </vt:lpstr>
      <vt:lpstr>1st Try : No-Cloning Extraction</vt:lpstr>
      <vt:lpstr>1st Try : No-Cloning Extraction</vt:lpstr>
      <vt:lpstr>1st Try : No-Cloning Extraction</vt:lpstr>
      <vt:lpstr>1st Try : No-Cloning Extraction</vt:lpstr>
      <vt:lpstr>1st Try : No-Cloning Extraction</vt:lpstr>
      <vt:lpstr>1st Try : No-Cloning Extraction</vt:lpstr>
      <vt:lpstr>1st Try : No-Cloning Extraction</vt:lpstr>
      <vt:lpstr>1st Try : No-Cloning Extraction</vt:lpstr>
      <vt:lpstr>1st Try : No-Cloning Extraction</vt:lpstr>
      <vt:lpstr>1st Try : No-Cloning Extraction</vt:lpstr>
      <vt:lpstr>PowerPoint Presentation</vt:lpstr>
      <vt:lpstr>2nd Try : No-Cloning Extraction</vt:lpstr>
      <vt:lpstr>2nd Try : No-Cloning Extraction</vt:lpstr>
      <vt:lpstr>2nd Try : No-Cloning Extraction</vt:lpstr>
      <vt:lpstr>2nd Try : No-Cloning Extraction</vt:lpstr>
      <vt:lpstr>2nd Try : No-Cloning Extraction</vt:lpstr>
      <vt:lpstr>2nd Try : No-Cloning Extraction</vt:lpstr>
      <vt:lpstr>2nd Try : No-Cloning Extraction</vt:lpstr>
      <vt:lpstr>2nd Try : No-Cloning Extraction</vt:lpstr>
      <vt:lpstr>2nd Try : No-Cloning Extraction</vt:lpstr>
      <vt:lpstr>Problem: Malleability</vt:lpstr>
      <vt:lpstr>Problem: Malleability</vt:lpstr>
      <vt:lpstr>Problem: Malleability</vt:lpstr>
      <vt:lpstr>3rd (and last) Try : No-Cloning Extraction</vt:lpstr>
      <vt:lpstr>3rd (and last) Try : No-Cloning Extraction</vt:lpstr>
      <vt:lpstr>3rd (and last) Try : No-Cloning Extraction</vt:lpstr>
      <vt:lpstr>PowerPoint Presentation</vt:lpstr>
      <vt:lpstr>Additional Hurdles</vt:lpstr>
      <vt:lpstr>Additional Hurdles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Omri Shmueli</dc:creator>
  <cp:lastModifiedBy>Omri Shmueli</cp:lastModifiedBy>
  <cp:revision>452</cp:revision>
  <dcterms:created xsi:type="dcterms:W3CDTF">2020-03-02T07:42:09Z</dcterms:created>
  <dcterms:modified xsi:type="dcterms:W3CDTF">2020-08-19T13:18:18Z</dcterms:modified>
</cp:coreProperties>
</file>