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33" r:id="rId4"/>
    <p:sldId id="335" r:id="rId5"/>
    <p:sldId id="338" r:id="rId6"/>
    <p:sldId id="336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51" r:id="rId15"/>
    <p:sldId id="347" r:id="rId16"/>
    <p:sldId id="348" r:id="rId17"/>
    <p:sldId id="349" r:id="rId18"/>
    <p:sldId id="35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AA2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0" autoAdjust="0"/>
    <p:restoredTop sz="51580" autoAdjust="0"/>
  </p:normalViewPr>
  <p:slideViewPr>
    <p:cSldViewPr snapToGrid="0">
      <p:cViewPr varScale="1">
        <p:scale>
          <a:sx n="37" d="100"/>
          <a:sy n="37" d="100"/>
        </p:scale>
        <p:origin x="1807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1B6901-53AC-41B6-A255-F2E8C39D67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32DA-D3CC-4779-ACB5-BF0A3F685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32FB-D140-4CE6-A6E9-CD4557E66E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283A7-3AC0-457C-A8ED-A35AA1A1C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22D6F-7676-40B0-9076-E649D8BD30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15A45-889E-4C8C-95D4-94C20773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2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C93C-03CC-46DE-A229-E6A7143B7DB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EC9F-6DB3-48BE-9D2C-0E81178F3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4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6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8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1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5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EC9F-6DB3-48BE-9D2C-0E81178F3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5914-B53F-42B9-9DFB-4683CEE48DFC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A0FA-4B49-42BF-9546-63DDEF6D4424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F602-6D4E-47A9-BBD6-2C195E46CADC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7800" indent="-1778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384048" indent="-182880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</a:defRPr>
            </a:lvl2pPr>
            <a:lvl3pPr marL="566928" indent="-18288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749808" indent="-18288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932688" indent="-18288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6519-5D3F-4FB4-9194-58707D975794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/>
            </a:lvl1pPr>
          </a:lstStyle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4930-1CC8-4FBB-9C64-054024233B0D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ECD2-FFA6-4BC8-AACC-388BA1D5DFE9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D441-56F3-4554-B7F7-BBD37FAFAB0F}" type="datetime1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1E1E-6BCC-40D3-B993-42064555A4D0}" type="datetime1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30EB-D2D0-40E2-83E4-B7338A4CA2CD}" type="datetime1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781DA7-D005-47A0-B438-D1C90773CF5B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EA3A-DA1D-4E22-A33F-73AB3AF81391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04B-3279-4669-8FCD-A5D6B71F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F01444-76FF-4B41-BF24-6D1F9E32734A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110.1664" TargetMode="Externa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hyperlink" Target="https://arxiv.org/abs/0903.44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arxiv.org/abs/0903.446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https://arxiv.org/abs/1811.079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2005.13015" TargetMode="External"/><Relationship Id="rId5" Type="http://schemas.openxmlformats.org/officeDocument/2006/relationships/hyperlink" Target="https://arxiv.org/abs/0903.4460" TargetMode="External"/><Relationship Id="rId4" Type="http://schemas.openxmlformats.org/officeDocument/2006/relationships/hyperlink" Target="https://arxiv.org/abs/1109.120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8.1137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arxiv.org/abs/0806.447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1257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007.161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1797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705.10679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9243-79AD-461F-919F-EA1EAA423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637" y="773240"/>
            <a:ext cx="10058400" cy="3566160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Robust Device-Independent Quantum Key Distribution</a:t>
            </a:r>
            <a:endParaRPr lang="en-US" sz="60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E3FB6-155D-491D-92AE-EE3430689FF1}"/>
              </a:ext>
            </a:extLst>
          </p:cNvPr>
          <p:cNvSpPr txBox="1"/>
          <p:nvPr/>
        </p:nvSpPr>
        <p:spPr>
          <a:xfrm>
            <a:off x="1097280" y="4542662"/>
            <a:ext cx="995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Rene Schwonnek, Koon Tong Goh, Ignatius W. Primaatmaja, Ernest Y.-Z. Tan, Ramona Wolf, Valerio Scarani, Charles C.-W. Lim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FC6D7-2E42-5F41-8E70-A2105368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51" y="304112"/>
            <a:ext cx="1343281" cy="642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7FAC9-4886-BD46-AA87-B248DD9E0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040" y="273624"/>
            <a:ext cx="1142998" cy="70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C0896-E23A-C349-B0D8-8423E971BA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83" y="330810"/>
            <a:ext cx="1681106" cy="589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7B12A-2D61-954F-B97F-512BD4D16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9" y="325864"/>
            <a:ext cx="1787525" cy="5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52D6F2-D011-4D90-9676-F56B45D4A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Optimization over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52D6F2-D011-4D90-9676-F56B45D4A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48" b="-2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810A29F-F3FA-427A-9953-ACA1C5691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249" y="2061929"/>
                <a:ext cx="10058400" cy="4011823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d>
                        </m:e>
                      </m:nary>
                      <m:r>
                        <a:rPr lang="en-SG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𝐴𝐵</m:t>
                                  </m:r>
                                </m:sub>
                              </m:s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</m:t>
                      </m:r>
                      <m:r>
                        <a:rPr lang="en-SG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SG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SG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𝐴𝐵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SG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SG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SG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𝐴𝐵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SG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</m:t>
                      </m:r>
                      <m:r>
                        <a:rPr lang="en-SG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≥1−</m:t>
                      </m:r>
                      <m:sSub>
                        <m:sSub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SG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SG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SG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𝐴𝐵</m:t>
                                              </m:r>
                                            </m:sub>
                                          </m:sSub>
                                          <m:r>
                                            <a:rPr lang="en-SG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SG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SG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𝐴𝐵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SG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810A29F-F3FA-427A-9953-ACA1C5691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249" y="2061929"/>
                <a:ext cx="10058400" cy="401182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56A6-04C0-4A6B-832E-2547C678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8C40C4-81A6-4DEF-AC47-B4AC6953CDA2}"/>
              </a:ext>
            </a:extLst>
          </p:cNvPr>
          <p:cNvSpPr/>
          <p:nvPr/>
        </p:nvSpPr>
        <p:spPr>
          <a:xfrm>
            <a:off x="6893816" y="2253917"/>
            <a:ext cx="50534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>
                <a:solidFill>
                  <a:schemeClr val="accent2"/>
                </a:solidFill>
              </a:rPr>
              <a:t>see e.g. [Col11] </a:t>
            </a:r>
            <a:r>
              <a:rPr lang="en-SG" sz="2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arXiv:1110.1664</a:t>
            </a:r>
            <a:endParaRPr lang="en-SG" sz="28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4F3EF-7BCF-4CDC-A97B-90568401F811}"/>
              </a:ext>
            </a:extLst>
          </p:cNvPr>
          <p:cNvSpPr/>
          <p:nvPr/>
        </p:nvSpPr>
        <p:spPr>
          <a:xfrm>
            <a:off x="9118034" y="3115207"/>
            <a:ext cx="27224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>
                <a:solidFill>
                  <a:schemeClr val="accent2"/>
                </a:solidFill>
              </a:rPr>
              <a:t>New </a:t>
            </a:r>
            <a:r>
              <a:rPr lang="en-SG" sz="2800" dirty="0" err="1">
                <a:solidFill>
                  <a:schemeClr val="accent2"/>
                </a:solidFill>
              </a:rPr>
              <a:t>Pinsker</a:t>
            </a:r>
            <a:r>
              <a:rPr lang="en-SG" sz="2800" dirty="0">
                <a:solidFill>
                  <a:schemeClr val="accent2"/>
                </a:solidFill>
              </a:rPr>
              <a:t>-type inequality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BED24-F8BE-408A-84E9-CECF1D9423C3}"/>
              </a:ext>
            </a:extLst>
          </p:cNvPr>
          <p:cNvSpPr/>
          <p:nvPr/>
        </p:nvSpPr>
        <p:spPr>
          <a:xfrm>
            <a:off x="9118034" y="4476212"/>
            <a:ext cx="27224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>
                <a:solidFill>
                  <a:schemeClr val="accent2"/>
                </a:solidFill>
              </a:rPr>
              <a:t>Convexity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8438F75-5B69-42B0-8272-56F4EB0ABF78}"/>
              </a:ext>
            </a:extLst>
          </p:cNvPr>
          <p:cNvSpPr/>
          <p:nvPr/>
        </p:nvSpPr>
        <p:spPr>
          <a:xfrm>
            <a:off x="4937958" y="4155854"/>
            <a:ext cx="3298317" cy="122636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15F6B1-04BD-434C-8852-DA8ACF1C1D6B}"/>
              </a:ext>
            </a:extLst>
          </p:cNvPr>
          <p:cNvSpPr/>
          <p:nvPr/>
        </p:nvSpPr>
        <p:spPr>
          <a:xfrm>
            <a:off x="4937958" y="5516314"/>
            <a:ext cx="329831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>
                <a:solidFill>
                  <a:schemeClr val="accent2"/>
                </a:solidFill>
              </a:rPr>
              <a:t>Bound using SDP</a:t>
            </a:r>
          </a:p>
        </p:txBody>
      </p:sp>
    </p:spTree>
    <p:extLst>
      <p:ext uri="{BB962C8B-B14F-4D97-AF65-F5344CB8AC3E}">
        <p14:creationId xmlns:p14="http://schemas.microsoft.com/office/powerpoint/2010/main" val="30381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3D34F3-F11D-4BF1-A362-991EEA22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Results (depolarizing noise)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B6BF9-784F-452D-9050-B6D35E95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3AF0C-4210-422C-9D59-190B844EC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20"/>
          <a:stretch/>
        </p:blipFill>
        <p:spPr>
          <a:xfrm>
            <a:off x="62977" y="2189221"/>
            <a:ext cx="12087448" cy="3769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F74FD9-4F3E-4BAA-97A1-7900B2DA5BDC}"/>
              </a:ext>
            </a:extLst>
          </p:cNvPr>
          <p:cNvSpPr/>
          <p:nvPr/>
        </p:nvSpPr>
        <p:spPr>
          <a:xfrm>
            <a:off x="1252573" y="2450876"/>
            <a:ext cx="3239334" cy="7463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2000" dirty="0"/>
              <a:t>Our results</a:t>
            </a:r>
          </a:p>
          <a:p>
            <a:pPr>
              <a:spcAft>
                <a:spcPts val="300"/>
              </a:spcAft>
            </a:pPr>
            <a:r>
              <a:rPr lang="en-SG" sz="2000" dirty="0"/>
              <a:t>[PAB+09] </a:t>
            </a:r>
            <a:r>
              <a:rPr lang="en-SG" sz="2000" dirty="0">
                <a:hlinkClick r:id="rId4"/>
              </a:rPr>
              <a:t>arXiv:0903.4460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722E9-E7B2-4778-9F44-391752CBC234}"/>
              </a:ext>
            </a:extLst>
          </p:cNvPr>
          <p:cNvSpPr/>
          <p:nvPr/>
        </p:nvSpPr>
        <p:spPr>
          <a:xfrm>
            <a:off x="7078257" y="2162525"/>
            <a:ext cx="2873351" cy="12664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>
              <a:spcAft>
                <a:spcPts val="300"/>
              </a:spcAft>
            </a:pPr>
            <a:r>
              <a:rPr lang="en-US" sz="2000" dirty="0"/>
              <a:t>Our results</a:t>
            </a:r>
          </a:p>
          <a:p>
            <a:pPr>
              <a:spcAft>
                <a:spcPts val="300"/>
              </a:spcAft>
            </a:pPr>
            <a:r>
              <a:rPr lang="en-SG" sz="2000" dirty="0"/>
              <a:t>[PAB+09] </a:t>
            </a:r>
            <a:r>
              <a:rPr lang="en-SG" sz="2000" dirty="0">
                <a:hlinkClick r:id="rId4"/>
              </a:rPr>
              <a:t>arXiv:0903.4460</a:t>
            </a:r>
            <a:endParaRPr lang="en-SG" sz="2000" dirty="0"/>
          </a:p>
          <a:p>
            <a:pPr>
              <a:spcAft>
                <a:spcPts val="300"/>
              </a:spcAft>
            </a:pPr>
            <a:endParaRPr lang="en-SG" sz="200" dirty="0"/>
          </a:p>
          <a:p>
            <a:r>
              <a:rPr lang="en-SG" sz="2000" dirty="0"/>
              <a:t>Best possible bound</a:t>
            </a:r>
          </a:p>
          <a:p>
            <a:r>
              <a:rPr lang="en-SG" sz="2000" dirty="0"/>
              <a:t>(by convexity)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72404B-B569-43C0-AE00-A27C7478B4C3}"/>
              </a:ext>
            </a:extLst>
          </p:cNvPr>
          <p:cNvSpPr/>
          <p:nvPr/>
        </p:nvSpPr>
        <p:spPr>
          <a:xfrm>
            <a:off x="0" y="1881422"/>
            <a:ext cx="118137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SG" sz="1700" dirty="0"/>
              <a:t>Key rate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A1217A1-396D-495E-9FFC-A27A64810125}"/>
                  </a:ext>
                </a:extLst>
              </p:cNvPr>
              <p:cNvSpPr/>
              <p:nvPr/>
            </p:nvSpPr>
            <p:spPr>
              <a:xfrm>
                <a:off x="5829429" y="1881422"/>
                <a:ext cx="4727041" cy="3539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SG" sz="17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d>
                      <m:dPr>
                        <m:ctrlPr>
                          <a:rPr lang="en-SG" sz="1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1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sz="1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SG" sz="17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sub>
                        </m:sSub>
                        <m:r>
                          <a:rPr lang="en-SG" sz="1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SG" sz="1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700" dirty="0"/>
                  <a:t> (averaged over input </a:t>
                </a:r>
                <a14:m>
                  <m:oMath xmlns:m="http://schemas.openxmlformats.org/officeDocument/2006/math">
                    <m:r>
                      <a:rPr lang="en-SG" sz="17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700" dirty="0"/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A1217A1-396D-495E-9FFC-A27A64810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29" y="1881422"/>
                <a:ext cx="4727041" cy="353943"/>
              </a:xfrm>
              <a:prstGeom prst="rect">
                <a:avLst/>
              </a:prstGeom>
              <a:blipFill>
                <a:blip r:embed="rId5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7803FD4-150B-457C-98DF-D1DD15FFF17C}"/>
              </a:ext>
            </a:extLst>
          </p:cNvPr>
          <p:cNvSpPr/>
          <p:nvPr/>
        </p:nvSpPr>
        <p:spPr>
          <a:xfrm>
            <a:off x="5237018" y="5336921"/>
            <a:ext cx="715043" cy="333526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r>
              <a:rPr lang="en-US" sz="1700" dirty="0"/>
              <a:t>CHSH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3A2702-90FA-4E41-8104-192C791297F3}"/>
              </a:ext>
            </a:extLst>
          </p:cNvPr>
          <p:cNvSpPr/>
          <p:nvPr/>
        </p:nvSpPr>
        <p:spPr>
          <a:xfrm>
            <a:off x="11413980" y="5336921"/>
            <a:ext cx="715043" cy="333526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noAutofit/>
          </a:bodyPr>
          <a:lstStyle/>
          <a:p>
            <a:pPr algn="r"/>
            <a:r>
              <a:rPr lang="en-US" sz="1700" dirty="0"/>
              <a:t>CHSH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0A349C-BCE3-421F-B886-2FF4417DDB1F}"/>
              </a:ext>
            </a:extLst>
          </p:cNvPr>
          <p:cNvSpPr/>
          <p:nvPr/>
        </p:nvSpPr>
        <p:spPr>
          <a:xfrm>
            <a:off x="640747" y="5069042"/>
            <a:ext cx="611826" cy="4957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>
              <a:spcAft>
                <a:spcPts val="300"/>
              </a:spcAft>
            </a:pP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1BEC3-E52D-4A11-8561-5FAFFD98E3A0}"/>
              </a:ext>
            </a:extLst>
          </p:cNvPr>
          <p:cNvGrpSpPr/>
          <p:nvPr/>
        </p:nvGrpSpPr>
        <p:grpSpPr>
          <a:xfrm>
            <a:off x="1490435" y="4153053"/>
            <a:ext cx="2151383" cy="1562531"/>
            <a:chOff x="1490435" y="4153053"/>
            <a:chExt cx="2151383" cy="156253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89C7B6-2E5D-4918-9CF4-D8B73AC86D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9520" y="4955460"/>
              <a:ext cx="0" cy="7601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8BA939-A933-426E-BFCE-EF682F5252F8}"/>
                </a:ext>
              </a:extLst>
            </p:cNvPr>
            <p:cNvSpPr/>
            <p:nvPr/>
          </p:nvSpPr>
          <p:spPr>
            <a:xfrm>
              <a:off x="1490435" y="4153053"/>
              <a:ext cx="2151383" cy="95553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lvl="0"/>
              <a:r>
                <a:rPr lang="en-US" sz="2000" dirty="0"/>
                <a:t>QBER = 7.16%</a:t>
              </a:r>
            </a:p>
            <a:p>
              <a:pPr lvl="0"/>
              <a:r>
                <a:rPr lang="en-US" sz="2000" dirty="0"/>
                <a:t>CHSH = 2.42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05D5E8F-1B1F-4E73-887D-452E74378A4C}"/>
              </a:ext>
            </a:extLst>
          </p:cNvPr>
          <p:cNvSpPr/>
          <p:nvPr/>
        </p:nvSpPr>
        <p:spPr>
          <a:xfrm>
            <a:off x="879764" y="5502181"/>
            <a:ext cx="67531" cy="1885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>
              <a:spcAft>
                <a:spcPts val="300"/>
              </a:spcAft>
            </a:pP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E931FE-479B-496C-A7AA-8C5D9D50CFA9}"/>
              </a:ext>
            </a:extLst>
          </p:cNvPr>
          <p:cNvGrpSpPr/>
          <p:nvPr/>
        </p:nvGrpSpPr>
        <p:grpSpPr>
          <a:xfrm>
            <a:off x="720857" y="3456953"/>
            <a:ext cx="2189204" cy="2259433"/>
            <a:chOff x="720857" y="3456953"/>
            <a:chExt cx="2189204" cy="22594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0EDE0F-763A-4D09-BD72-6A2DB9A15920}"/>
                </a:ext>
              </a:extLst>
            </p:cNvPr>
            <p:cNvSpPr/>
            <p:nvPr/>
          </p:nvSpPr>
          <p:spPr>
            <a:xfrm>
              <a:off x="720857" y="3456953"/>
              <a:ext cx="2189204" cy="95553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lvl="0"/>
              <a:r>
                <a:rPr lang="en-US" sz="2000" dirty="0"/>
                <a:t>QBER = 8.24%</a:t>
              </a:r>
            </a:p>
            <a:p>
              <a:pPr lvl="0"/>
              <a:r>
                <a:rPr lang="en-US" sz="2000" dirty="0"/>
                <a:t>CHSH = 2.36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F8D1E0-07B5-4AC0-A3A6-6981E1C8E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942" y="4256690"/>
              <a:ext cx="0" cy="1459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47E179A-805A-4ABD-A054-63E7577C9BFB}"/>
              </a:ext>
            </a:extLst>
          </p:cNvPr>
          <p:cNvSpPr/>
          <p:nvPr/>
        </p:nvSpPr>
        <p:spPr>
          <a:xfrm>
            <a:off x="5900624" y="1881422"/>
            <a:ext cx="6249800" cy="4365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5AF9-64D8-4F27-8DA0-25B67FBB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Results (photonic model)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A816D-CA90-428F-AFBC-19FDB70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2A991-83CB-4B66-816B-CBEBCCD85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41" y="1967344"/>
            <a:ext cx="4469320" cy="41286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32091-2254-4755-8029-1D70937060B5}"/>
              </a:ext>
            </a:extLst>
          </p:cNvPr>
          <p:cNvSpPr/>
          <p:nvPr/>
        </p:nvSpPr>
        <p:spPr>
          <a:xfrm>
            <a:off x="1638343" y="1881270"/>
            <a:ext cx="758324" cy="628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>
              <a:spcAft>
                <a:spcPts val="300"/>
              </a:spcAft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77AFA-091D-4B53-B802-2BE4C9251E78}"/>
              </a:ext>
            </a:extLst>
          </p:cNvPr>
          <p:cNvSpPr/>
          <p:nvPr/>
        </p:nvSpPr>
        <p:spPr>
          <a:xfrm>
            <a:off x="2378457" y="2366939"/>
            <a:ext cx="1881816" cy="7463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"/>
              </a:spcAft>
            </a:pPr>
            <a:r>
              <a:rPr lang="en-US" sz="2000" dirty="0"/>
              <a:t>Our results</a:t>
            </a:r>
          </a:p>
          <a:p>
            <a:pPr>
              <a:spcAft>
                <a:spcPts val="100"/>
              </a:spcAft>
            </a:pPr>
            <a:r>
              <a:rPr lang="en-SG" sz="2000" dirty="0">
                <a:hlinkClick r:id="rId4"/>
              </a:rPr>
              <a:t>[PAB+09]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620C5-123B-42B9-BA66-25F0A57DDC16}"/>
              </a:ext>
            </a:extLst>
          </p:cNvPr>
          <p:cNvSpPr/>
          <p:nvPr/>
        </p:nvSpPr>
        <p:spPr>
          <a:xfrm>
            <a:off x="695470" y="1759805"/>
            <a:ext cx="11813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SG" sz="1700" dirty="0" err="1"/>
              <a:t>Keyrate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32267EB-CE18-4E34-B59D-69B711DFD1DB}"/>
                  </a:ext>
                </a:extLst>
              </p:cNvPr>
              <p:cNvSpPr/>
              <p:nvPr/>
            </p:nvSpPr>
            <p:spPr>
              <a:xfrm>
                <a:off x="6568141" y="3429000"/>
                <a:ext cx="5060520" cy="17671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SG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SG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SG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32267EB-CE18-4E34-B59D-69B711DFD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141" y="3429000"/>
                <a:ext cx="5060520" cy="17671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73B381-2FEF-4E34-8CB8-0EF3C5500783}"/>
              </a:ext>
            </a:extLst>
          </p:cNvPr>
          <p:cNvSpPr/>
          <p:nvPr/>
        </p:nvSpPr>
        <p:spPr>
          <a:xfrm>
            <a:off x="9504673" y="3578528"/>
            <a:ext cx="1714737" cy="149073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09622A-ABC0-4781-BD56-CF0197233F27}"/>
              </a:ext>
            </a:extLst>
          </p:cNvPr>
          <p:cNvSpPr/>
          <p:nvPr/>
        </p:nvSpPr>
        <p:spPr>
          <a:xfrm>
            <a:off x="9217735" y="5345708"/>
            <a:ext cx="232875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>
                <a:solidFill>
                  <a:schemeClr val="accent2"/>
                </a:solidFill>
              </a:rPr>
              <a:t>Hard to make both 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1EF271C-E211-4279-B5A8-3E86C8C8C4AE}"/>
                  </a:ext>
                </a:extLst>
              </p:cNvPr>
              <p:cNvSpPr/>
              <p:nvPr/>
            </p:nvSpPr>
            <p:spPr>
              <a:xfrm>
                <a:off x="7217912" y="2201869"/>
                <a:ext cx="3623270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r>
                  <a:rPr lang="en-SG" sz="2800" dirty="0"/>
                  <a:t>(</a:t>
                </a:r>
                <a:r>
                  <a:rPr lang="en-SG" sz="2800" dirty="0" err="1"/>
                  <a:t>States+measurements</a:t>
                </a:r>
                <a:r>
                  <a:rPr lang="en-SG" sz="2800" dirty="0"/>
                  <a:t> optimized at each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SG" sz="2800" dirty="0"/>
                  <a:t>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1EF271C-E211-4279-B5A8-3E86C8C8C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12" y="2201869"/>
                <a:ext cx="3623270" cy="867930"/>
              </a:xfrm>
              <a:prstGeom prst="rect">
                <a:avLst/>
              </a:prstGeom>
              <a:blipFill>
                <a:blip r:embed="rId6"/>
                <a:stretch>
                  <a:fillRect l="-1347" t="-11189" r="-1347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6D7462F-AB46-493A-9960-1F740EE784AC}"/>
              </a:ext>
            </a:extLst>
          </p:cNvPr>
          <p:cNvGrpSpPr/>
          <p:nvPr/>
        </p:nvGrpSpPr>
        <p:grpSpPr>
          <a:xfrm>
            <a:off x="6037409" y="267052"/>
            <a:ext cx="5842369" cy="6015441"/>
            <a:chOff x="6037409" y="90006"/>
            <a:chExt cx="5842369" cy="60154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7F0A9D-10C7-4D97-BFE4-74E751FE905F}"/>
                </a:ext>
              </a:extLst>
            </p:cNvPr>
            <p:cNvSpPr/>
            <p:nvPr/>
          </p:nvSpPr>
          <p:spPr>
            <a:xfrm rot="16200000">
              <a:off x="5408844" y="2406115"/>
              <a:ext cx="1808108" cy="550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"/>
                </a:spcAft>
              </a:pPr>
              <a:r>
                <a:rPr lang="en-US" sz="2000" dirty="0"/>
                <a:t>CHSH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9146F8-D659-445B-9D6A-6FD0C8416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861" b="4680"/>
            <a:stretch/>
          </p:blipFill>
          <p:spPr>
            <a:xfrm>
              <a:off x="6324600" y="90006"/>
              <a:ext cx="5555178" cy="555744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3B5C1-2EBF-495E-A87D-0EABA3B283CC}"/>
                </a:ext>
              </a:extLst>
            </p:cNvPr>
            <p:cNvSpPr/>
            <p:nvPr/>
          </p:nvSpPr>
          <p:spPr>
            <a:xfrm>
              <a:off x="7115140" y="5568934"/>
              <a:ext cx="4617800" cy="536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SG" sz="2800" dirty="0"/>
                <a:t>[MDR+19] </a:t>
              </a:r>
              <a:r>
                <a:rPr lang="en-SG" sz="2800" dirty="0">
                  <a:hlinkClick r:id="rId4"/>
                </a:rPr>
                <a:t>arXiv:1811.07983</a:t>
              </a:r>
              <a:endParaRPr lang="en-US" sz="28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368E33-DDB7-4991-8875-481ABB3BACAB}"/>
                </a:ext>
              </a:extLst>
            </p:cNvPr>
            <p:cNvSpPr/>
            <p:nvPr/>
          </p:nvSpPr>
          <p:spPr>
            <a:xfrm>
              <a:off x="10410206" y="5335920"/>
              <a:ext cx="1083789" cy="536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"/>
                </a:spcAft>
              </a:pPr>
              <a:r>
                <a:rPr lang="en-US" sz="2000" dirty="0"/>
                <a:t>QBER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0A751-62CA-44FD-872A-001BA68E53FA}"/>
              </a:ext>
            </a:extLst>
          </p:cNvPr>
          <p:cNvGrpSpPr/>
          <p:nvPr/>
        </p:nvGrpSpPr>
        <p:grpSpPr>
          <a:xfrm>
            <a:off x="105118" y="28398"/>
            <a:ext cx="5839002" cy="6305757"/>
            <a:chOff x="105118" y="-205208"/>
            <a:chExt cx="5839002" cy="63057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DC1803-2D5E-4D8A-93C3-86A2A554EA47}"/>
                </a:ext>
              </a:extLst>
            </p:cNvPr>
            <p:cNvGrpSpPr/>
            <p:nvPr/>
          </p:nvGrpSpPr>
          <p:grpSpPr>
            <a:xfrm>
              <a:off x="105118" y="-205208"/>
              <a:ext cx="5839002" cy="5816465"/>
              <a:chOff x="1235825" y="1940727"/>
              <a:chExt cx="4354498" cy="433769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04A2A08-2FDC-4FC7-9827-EBFF6B218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2830" y="1940727"/>
                <a:ext cx="4167493" cy="431569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1413A2-2D11-4F6C-9D92-2994B306AEBB}"/>
                  </a:ext>
                </a:extLst>
              </p:cNvPr>
              <p:cNvSpPr/>
              <p:nvPr/>
            </p:nvSpPr>
            <p:spPr>
              <a:xfrm>
                <a:off x="1235825" y="1979279"/>
                <a:ext cx="758324" cy="2074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lvl="0">
                  <a:spcAft>
                    <a:spcPts val="300"/>
                  </a:spcAft>
                </a:pPr>
                <a:endParaRPr lang="en-US" sz="200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CBBB91-6543-49AA-B1B5-DAAA0FECD5BB}"/>
                  </a:ext>
                </a:extLst>
              </p:cNvPr>
              <p:cNvSpPr/>
              <p:nvPr/>
            </p:nvSpPr>
            <p:spPr>
              <a:xfrm>
                <a:off x="5063836" y="6109778"/>
                <a:ext cx="286342" cy="1686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lvl="0">
                  <a:spcAft>
                    <a:spcPts val="300"/>
                  </a:spcAft>
                </a:pPr>
                <a:endParaRPr lang="en-US" sz="2000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EB1414-D0A4-4B90-9B51-F811F4105AE9}"/>
                </a:ext>
              </a:extLst>
            </p:cNvPr>
            <p:cNvSpPr/>
            <p:nvPr/>
          </p:nvSpPr>
          <p:spPr>
            <a:xfrm>
              <a:off x="2245943" y="5577329"/>
              <a:ext cx="18081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"/>
                </a:spcAft>
              </a:pPr>
              <a:r>
                <a:rPr lang="en-US" sz="2800" dirty="0"/>
                <a:t>Our results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28BBFD-FC9D-41CF-9AB8-CBB408D2B429}"/>
                </a:ext>
              </a:extLst>
            </p:cNvPr>
            <p:cNvSpPr/>
            <p:nvPr/>
          </p:nvSpPr>
          <p:spPr>
            <a:xfrm>
              <a:off x="4776317" y="5342595"/>
              <a:ext cx="1083789" cy="536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"/>
                </a:spcAft>
              </a:pPr>
              <a:r>
                <a:rPr lang="en-US" sz="2000" dirty="0"/>
                <a:t>CHSH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8E04C6-0F82-4ED6-8D92-6322A5A99FEC}"/>
                </a:ext>
              </a:extLst>
            </p:cNvPr>
            <p:cNvSpPr/>
            <p:nvPr/>
          </p:nvSpPr>
          <p:spPr>
            <a:xfrm rot="16200000">
              <a:off x="-523446" y="2412788"/>
              <a:ext cx="1808108" cy="550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100"/>
                </a:spcAft>
              </a:pPr>
              <a:r>
                <a:rPr lang="en-US" sz="2000" dirty="0"/>
                <a:t>QBER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CAF49-8E3A-474A-A98D-A4B1441E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535598-A059-4A02-8CFC-BF70BFC8EF43}"/>
              </a:ext>
            </a:extLst>
          </p:cNvPr>
          <p:cNvGrpSpPr/>
          <p:nvPr/>
        </p:nvGrpSpPr>
        <p:grpSpPr>
          <a:xfrm>
            <a:off x="7755375" y="4161742"/>
            <a:ext cx="3584521" cy="976670"/>
            <a:chOff x="7755375" y="4515488"/>
            <a:chExt cx="3584521" cy="97667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506E580-0F10-4112-8D9F-DC0640702ACA}"/>
                </a:ext>
              </a:extLst>
            </p:cNvPr>
            <p:cNvSpPr/>
            <p:nvPr/>
          </p:nvSpPr>
          <p:spPr>
            <a:xfrm>
              <a:off x="9137326" y="4515488"/>
              <a:ext cx="2202570" cy="97667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384C12-3EA7-455E-BF52-63F7E21545CE}"/>
                </a:ext>
              </a:extLst>
            </p:cNvPr>
            <p:cNvSpPr/>
            <p:nvPr/>
          </p:nvSpPr>
          <p:spPr>
            <a:xfrm>
              <a:off x="7755375" y="4771213"/>
              <a:ext cx="16307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rgbClr val="1CADE4"/>
                </a:buClr>
                <a:buSzPct val="100000"/>
              </a:pPr>
              <a:r>
                <a:rPr lang="en-SG" sz="2000" dirty="0">
                  <a:solidFill>
                    <a:schemeClr val="accent2"/>
                  </a:solidFill>
                </a:rPr>
                <a:t>Loophole-free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7C96B40-E157-46B6-85CE-C6CD6A95B2AC}"/>
              </a:ext>
            </a:extLst>
          </p:cNvPr>
          <p:cNvSpPr/>
          <p:nvPr/>
        </p:nvSpPr>
        <p:spPr>
          <a:xfrm>
            <a:off x="2837462" y="2165299"/>
            <a:ext cx="686650" cy="686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3E1357-B00F-4074-8002-CEDD91310811}"/>
              </a:ext>
            </a:extLst>
          </p:cNvPr>
          <p:cNvSpPr/>
          <p:nvPr/>
        </p:nvSpPr>
        <p:spPr>
          <a:xfrm>
            <a:off x="1862574" y="3405634"/>
            <a:ext cx="686650" cy="686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602626-7802-44E1-82E8-0DD938672F48}"/>
              </a:ext>
            </a:extLst>
          </p:cNvPr>
          <p:cNvSpPr/>
          <p:nvPr/>
        </p:nvSpPr>
        <p:spPr>
          <a:xfrm>
            <a:off x="8230327" y="2777461"/>
            <a:ext cx="686650" cy="686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67CF7-F74F-4BE2-8A85-99074FDB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C9C895-C165-496A-8719-9A8E07A54FAC}"/>
              </a:ext>
            </a:extLst>
          </p:cNvPr>
          <p:cNvGrpSpPr/>
          <p:nvPr/>
        </p:nvGrpSpPr>
        <p:grpSpPr>
          <a:xfrm>
            <a:off x="591521" y="1812226"/>
            <a:ext cx="6217988" cy="4350760"/>
            <a:chOff x="1228830" y="1802573"/>
            <a:chExt cx="6436472" cy="45036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8A552F-6A8D-46B4-8213-0A00DBB71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74"/>
            <a:stretch/>
          </p:blipFill>
          <p:spPr>
            <a:xfrm>
              <a:off x="1228830" y="1802573"/>
              <a:ext cx="6436472" cy="4503634"/>
            </a:xfrm>
            <a:prstGeom prst="rect">
              <a:avLst/>
            </a:prstGeom>
          </p:spPr>
        </p:pic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F6786E2-9127-4732-9EC7-185AA0CA079E}"/>
                </a:ext>
              </a:extLst>
            </p:cNvPr>
            <p:cNvSpPr/>
            <p:nvPr/>
          </p:nvSpPr>
          <p:spPr>
            <a:xfrm>
              <a:off x="2302887" y="2038641"/>
              <a:ext cx="1561876" cy="927141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A5A1F4-BF8A-4D77-BB2F-14A5E6F0821F}"/>
                </a:ext>
              </a:extLst>
            </p:cNvPr>
            <p:cNvSpPr/>
            <p:nvPr/>
          </p:nvSpPr>
          <p:spPr>
            <a:xfrm>
              <a:off x="2995757" y="2070697"/>
              <a:ext cx="1208382" cy="8104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100"/>
                </a:spcAft>
              </a:pPr>
              <a:r>
                <a:rPr lang="en-US" sz="1500" dirty="0"/>
                <a:t>New results</a:t>
              </a:r>
            </a:p>
            <a:p>
              <a:pPr lvl="0">
                <a:spcAft>
                  <a:spcPts val="100"/>
                </a:spcAft>
              </a:pPr>
              <a:r>
                <a:rPr lang="en-US" sz="1500" dirty="0">
                  <a:hlinkClick r:id="rId4"/>
                </a:rPr>
                <a:t>[ML12]</a:t>
              </a:r>
              <a:r>
                <a:rPr lang="en-US" sz="1500" dirty="0"/>
                <a:t> </a:t>
              </a:r>
            </a:p>
            <a:p>
              <a:pPr>
                <a:spcAft>
                  <a:spcPts val="100"/>
                </a:spcAft>
              </a:pPr>
              <a:r>
                <a:rPr lang="en-SG" sz="1500" dirty="0">
                  <a:hlinkClick r:id="rId5"/>
                </a:rPr>
                <a:t>[PAB+09]</a:t>
              </a:r>
              <a:endParaRPr lang="en-US" sz="15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D67406-8556-4274-84E7-A65F2CFD7B63}"/>
              </a:ext>
            </a:extLst>
          </p:cNvPr>
          <p:cNvSpPr/>
          <p:nvPr/>
        </p:nvSpPr>
        <p:spPr>
          <a:xfrm>
            <a:off x="7294418" y="3387436"/>
            <a:ext cx="4636114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/>
              <a:t>Threshold efficiency ~83.2%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800" dirty="0"/>
              <a:t>[HST+20] </a:t>
            </a:r>
            <a:r>
              <a:rPr lang="en-SG" sz="2800" dirty="0">
                <a:hlinkClick r:id="rId6"/>
              </a:rPr>
              <a:t>arxiv:2005.13015</a:t>
            </a:r>
            <a:r>
              <a:rPr lang="en-SG" sz="2800" dirty="0"/>
              <a:t>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7027EB-2C3B-44C2-9F81-B5C975A5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Related results: noisy preprocessing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8FB243-3C84-419C-833B-EFF50E23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Outlook: crucial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CDBF1E-930B-4F90-8743-97E82735B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849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Finite-size analysis (in preparation)</a:t>
                </a:r>
              </a:p>
              <a:p>
                <a:endParaRPr lang="en-US" dirty="0"/>
              </a:p>
              <a:p>
                <a:r>
                  <a:rPr lang="en-US" dirty="0"/>
                  <a:t>Include noisy preprocessing, improve </a:t>
                </a:r>
                <a14:m>
                  <m:oMath xmlns:m="http://schemas.openxmlformats.org/officeDocument/2006/math"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optimization (in preparation)</a:t>
                </a:r>
              </a:p>
              <a:p>
                <a:pPr lvl="1"/>
                <a:r>
                  <a:rPr lang="en-US" dirty="0"/>
                  <a:t>Current indications: depolarizing-noise threshold ~8.9%</a:t>
                </a:r>
              </a:p>
              <a:p>
                <a:pPr lvl="1"/>
                <a:r>
                  <a:rPr lang="en-US" dirty="0"/>
                  <a:t>Allows multiple constraints; returns optimal Bell inequality</a:t>
                </a:r>
              </a:p>
              <a:p>
                <a:pPr lvl="1"/>
                <a:r>
                  <a:rPr lang="en-US" dirty="0"/>
                  <a:t>Yields affine bounds</a:t>
                </a:r>
              </a:p>
              <a:p>
                <a:endParaRPr lang="en-US" dirty="0"/>
              </a:p>
              <a:p>
                <a:r>
                  <a:rPr lang="en-US" dirty="0"/>
                  <a:t>Optimize experimental parameters (in preparation)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0CDBF1E-930B-4F90-8743-97E82735B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84902"/>
              </a:xfrm>
              <a:blipFill>
                <a:blip r:embed="rId3"/>
                <a:stretch>
                  <a:fillRect l="-1939" t="-2418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A7EBA-7953-44D2-A0D4-BDE8B50E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15E2-C9FB-46AE-8048-6E068CB2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Variant: No qubit reduction?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CDF3C79-FCE4-4B4A-8417-E01A17FC9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360429" cy="44234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Previous NPA-hierarchy (SDP) approach </a:t>
                </a:r>
                <a:r>
                  <a:rPr lang="en-SG" dirty="0"/>
                  <a:t>[TSG+19]</a:t>
                </a:r>
                <a:r>
                  <a:rPr lang="en-US" dirty="0"/>
                  <a:t> </a:t>
                </a:r>
                <a:r>
                  <a:rPr lang="en-SG" dirty="0">
                    <a:hlinkClick r:id="rId3"/>
                  </a:rPr>
                  <a:t>arXiv:1908.11372</a:t>
                </a:r>
                <a:r>
                  <a:rPr lang="en-SG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Does verify some improvement over standard protocol</a:t>
                </a:r>
              </a:p>
              <a:p>
                <a:pPr lvl="1"/>
                <a:r>
                  <a:rPr lang="en-US" dirty="0"/>
                  <a:t>But less than results shown here</a:t>
                </a:r>
              </a:p>
              <a:p>
                <a:pPr marL="0" indent="0">
                  <a:buNone/>
                </a:pPr>
                <a:endParaRPr lang="en-SG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en-SG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Recall </a:t>
                </a:r>
                <a14:m>
                  <m:oMath xmlns:m="http://schemas.openxmlformats.org/officeDocument/2006/math"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  <m:sSub>
                          <m:sSub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b>
                          <m:sSub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d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≥1−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SG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𝐴𝐵</m:t>
                                        </m:r>
                                      </m:sub>
                                    </m:sSub>
                                    <m:r>
                                      <a:rPr lang="en-SG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SG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SG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SG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en-SG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𝐴𝐵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(new </a:t>
                </a:r>
                <a:r>
                  <a:rPr lang="en-US" dirty="0" err="1"/>
                  <a:t>Pinsker</a:t>
                </a:r>
                <a:r>
                  <a:rPr lang="en-US" dirty="0"/>
                  <a:t>-type inequality)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SG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SG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SG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SG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be bounded using NPA (see supplement)</a:t>
                </a:r>
              </a:p>
              <a:p>
                <a:pPr lvl="1"/>
                <a:r>
                  <a:rPr lang="en-US" dirty="0"/>
                  <a:t>Good results (and fast) at zero noise</a:t>
                </a:r>
              </a:p>
              <a:p>
                <a:pPr lvl="1"/>
                <a:r>
                  <a:rPr lang="en-US" dirty="0"/>
                  <a:t>But not robust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CDF3C79-FCE4-4B4A-8417-E01A17FC9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360429" cy="4423448"/>
              </a:xfrm>
              <a:blipFill>
                <a:blip r:embed="rId4"/>
                <a:stretch>
                  <a:fillRect l="-1882" t="-2345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2BD5C-5067-46EF-BA4B-700D6266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75CD-68A5-49E6-9B65-95AF2F4E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Variant: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E657B-A7F4-47FF-B9BD-AB73443D2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25944"/>
                <a:ext cx="10058400" cy="4132401"/>
              </a:xfrm>
            </p:spPr>
            <p:txBody>
              <a:bodyPr/>
              <a:lstStyle/>
              <a:p>
                <a:pPr marL="0" lv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SG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SG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sSub>
                        <m:sSub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|0</m:t>
                                  </m:r>
                                </m:sub>
                              </m:sSub>
                              <m:r>
                                <a:rPr lang="en-SG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SG" i="1">
                                      <a:latin typeface="Cambria Math" panose="02040503050406030204" pitchFamily="18" charset="0"/>
                                    </a:rPr>
                                    <m:t>|1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</m:t>
                      </m:r>
                      <m:limUpp>
                        <m:limUppPr>
                          <m:ctrlPr>
                            <a:rPr lang="en-SG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r>
                            <a:rPr lang="en-SG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n-SG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?</m:t>
                          </m:r>
                        </m:lim>
                      </m:limUpp>
                      <m:r>
                        <a:rPr lang="en-SG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sSub>
                        <m:sSubPr>
                          <m:ctrlPr>
                            <a:rPr lang="en-SG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SG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SG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SG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SG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SG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SG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|0</m:t>
                                          </m:r>
                                        </m:sub>
                                      </m:sSub>
                                      <m:r>
                                        <a:rPr lang="en-SG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SG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SG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|0</m:t>
                            </m:r>
                          </m:sub>
                        </m:sSub>
                        <m:r>
                          <a:rPr lang="en-SG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SG" i="1">
                                <a:latin typeface="Cambria Math" panose="02040503050406030204" pitchFamily="18" charset="0"/>
                              </a:rPr>
                              <m:t>|1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NPA hierarchy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Results match to numerical precision (advantage: much faster!)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0E657B-A7F4-47FF-B9BD-AB73443D2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25944"/>
                <a:ext cx="10058400" cy="4132401"/>
              </a:xfrm>
              <a:blipFill>
                <a:blip r:embed="rId3"/>
                <a:stretch>
                  <a:fillRect l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E21F3-DE4F-4DDC-AAA8-CD6FD8FD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E83A00-9F5F-4431-BA69-CE9924CD20B1}"/>
                  </a:ext>
                </a:extLst>
              </p:cNvPr>
              <p:cNvSpPr/>
              <p:nvPr/>
            </p:nvSpPr>
            <p:spPr>
              <a:xfrm>
                <a:off x="7141972" y="2200378"/>
                <a:ext cx="3481243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r>
                  <a:rPr lang="en-US" sz="2400" dirty="0">
                    <a:solidFill>
                      <a:prstClr val="black"/>
                    </a:solidFill>
                  </a:rPr>
                  <a:t>(Binary 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 [BH09] </a:t>
                </a:r>
                <a:r>
                  <a:rPr lang="en-US" sz="2400" dirty="0">
                    <a:solidFill>
                      <a:schemeClr val="accent2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arxiv:0806.4472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E83A00-9F5F-4431-BA69-CE9924CD2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972" y="2200378"/>
                <a:ext cx="3481243" cy="757130"/>
              </a:xfrm>
              <a:prstGeom prst="rect">
                <a:avLst/>
              </a:prstGeom>
              <a:blipFill>
                <a:blip r:embed="rId5"/>
                <a:stretch>
                  <a:fillRect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7B54AC-8A85-458B-BF61-8F834AF6815A}"/>
                  </a:ext>
                </a:extLst>
              </p:cNvPr>
              <p:cNvSpPr/>
              <p:nvPr/>
            </p:nvSpPr>
            <p:spPr>
              <a:xfrm>
                <a:off x="7880979" y="3131941"/>
                <a:ext cx="4061639" cy="12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GB" sz="2400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True for pure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sub>
                    </m:sSub>
                    <m:r>
                      <a:rPr lang="en-SG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SG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|1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  <a:p>
                <a:pPr lvl="0" algn="ctr"/>
                <a:r>
                  <a:rPr lang="en-GB" sz="2400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…but also other cases!</a:t>
                </a:r>
              </a:p>
              <a:p>
                <a:pPr lvl="0" algn="ctr"/>
                <a:r>
                  <a:rPr lang="en-GB" sz="2400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e.g. see [TLR19]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7B54AC-8A85-458B-BF61-8F834AF68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79" y="3131941"/>
                <a:ext cx="4061639" cy="1233479"/>
              </a:xfrm>
              <a:prstGeom prst="rect">
                <a:avLst/>
              </a:prstGeom>
              <a:blipFill>
                <a:blip r:embed="rId6"/>
                <a:stretch>
                  <a:fillRect t="-3465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4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5645-8D80-4AE9-8CE0-022E5BF0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7DE4-8097-4D6F-AA39-81EB8A8A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Substantial improvement to noise tolerance</a:t>
            </a:r>
          </a:p>
          <a:p>
            <a:endParaRPr lang="en-US" dirty="0"/>
          </a:p>
          <a:p>
            <a:r>
              <a:rPr lang="en-US" dirty="0"/>
              <a:t>Going forward:</a:t>
            </a:r>
          </a:p>
          <a:p>
            <a:pPr lvl="1"/>
            <a:r>
              <a:rPr lang="en-US" dirty="0"/>
              <a:t>Finite-size effect (manuscript in preparation)</a:t>
            </a:r>
          </a:p>
          <a:p>
            <a:pPr lvl="1"/>
            <a:r>
              <a:rPr lang="en-US" dirty="0"/>
              <a:t>Improved optimization method (in progress)</a:t>
            </a:r>
          </a:p>
          <a:p>
            <a:pPr lvl="1"/>
            <a:r>
              <a:rPr lang="en-US" dirty="0"/>
              <a:t>Experimental demonstration (in progress)</a:t>
            </a:r>
          </a:p>
          <a:p>
            <a:pPr lvl="1"/>
            <a:r>
              <a:rPr lang="en-US" dirty="0"/>
              <a:t>Related: [BFF20] </a:t>
            </a:r>
            <a:r>
              <a:rPr lang="en-US" dirty="0">
                <a:hlinkClick r:id="rId3"/>
              </a:rPr>
              <a:t>arxiv:2007.12575</a:t>
            </a:r>
            <a:r>
              <a:rPr lang="en-US" dirty="0"/>
              <a:t>, [WAP20] </a:t>
            </a:r>
            <a:r>
              <a:rPr lang="en-US" dirty="0">
                <a:hlinkClick r:id="rId4"/>
              </a:rPr>
              <a:t>arxiv:2007.16146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2237-651D-4BAF-AE0F-23378829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F55AE-33F1-4B9D-A936-0B6D744C2B0D}"/>
              </a:ext>
            </a:extLst>
          </p:cNvPr>
          <p:cNvSpPr/>
          <p:nvPr/>
        </p:nvSpPr>
        <p:spPr>
          <a:xfrm>
            <a:off x="10135208" y="5576706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1CADE4">
                    <a:lumMod val="75000"/>
                  </a:srgbClr>
                </a:solidFill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2453-04C4-4CCF-B375-DB0B4F56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2C0F-C6AF-4F71-B693-8A9671ED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Device-independent QKD (DIQKD) intro</a:t>
            </a:r>
          </a:p>
          <a:p>
            <a:r>
              <a:rPr lang="en-SG" dirty="0"/>
              <a:t>Approach for improved robustness</a:t>
            </a:r>
          </a:p>
          <a:p>
            <a:pPr lvl="1"/>
            <a:r>
              <a:rPr lang="en-SG" dirty="0"/>
              <a:t>Computing key rate</a:t>
            </a:r>
          </a:p>
          <a:p>
            <a:r>
              <a:rPr lang="en-SG" dirty="0"/>
              <a:t>Results</a:t>
            </a:r>
          </a:p>
          <a:p>
            <a:pPr lvl="1"/>
            <a:r>
              <a:rPr lang="en-SG" dirty="0"/>
              <a:t>Implications for Bell experiments</a:t>
            </a:r>
          </a:p>
          <a:p>
            <a:r>
              <a:rPr lang="en-SG" dirty="0"/>
              <a:t>Next steps</a:t>
            </a:r>
          </a:p>
          <a:p>
            <a:r>
              <a:rPr lang="en-SG" dirty="0"/>
              <a:t>Generalizations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89EF9A-466F-4E57-B0CA-70034A92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5B7304B-3279-4669-8FCD-A5D6B71F2B9E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2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24B1-9B52-4610-9993-27549FDD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>
                <a:latin typeface="+mn-lt"/>
              </a:rPr>
              <a:t>Device-independent scenario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9A61F-C366-40E2-B3B4-28C2D69ED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5040305"/>
                <a:ext cx="10058400" cy="107154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CHSH value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&gt;2</m:t>
                    </m:r>
                  </m:oMath>
                </a14:m>
                <a:r>
                  <a:rPr lang="en-GB" dirty="0">
                    <a:ea typeface="Arial" charset="0"/>
                    <a:cs typeface="Arial" panose="020B0604020202020204" pitchFamily="34" charset="0"/>
                  </a:rPr>
                  <a:t>     ⇒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GB" dirty="0">
                    <a:ea typeface="Arial" charset="0"/>
                    <a:cs typeface="Arial" panose="020B0604020202020204" pitchFamily="34" charset="0"/>
                  </a:rPr>
                  <a:t> is entangled (potential for secret key)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chemeClr val="accent2"/>
                    </a:solidFill>
                    <a:ea typeface="Arial" charset="0"/>
                    <a:cs typeface="Arial" panose="020B0604020202020204" pitchFamily="34" charset="0"/>
                  </a:rPr>
                  <a:t>Regardless of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SG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SG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SG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SG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2"/>
                    </a:solidFill>
                    <a:ea typeface="Arial" charset="0"/>
                    <a:cs typeface="Arial" panose="020B0604020202020204" pitchFamily="34" charset="0"/>
                  </a:rPr>
                  <a:t> or system dimension!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9A61F-C366-40E2-B3B4-28C2D69ED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5040305"/>
                <a:ext cx="10058400" cy="1071545"/>
              </a:xfrm>
              <a:blipFill>
                <a:blip r:embed="rId3"/>
                <a:stretch>
                  <a:fillRect l="-364" t="-11364" r="-364"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02ACB-BA24-4D07-AC8D-B2166E765513}"/>
              </a:ext>
            </a:extLst>
          </p:cNvPr>
          <p:cNvCxnSpPr/>
          <p:nvPr/>
        </p:nvCxnSpPr>
        <p:spPr>
          <a:xfrm>
            <a:off x="3886990" y="3363855"/>
            <a:ext cx="42843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E8D14A8-01D8-4DA9-B43E-0BFEA1CFC58F}"/>
              </a:ext>
            </a:extLst>
          </p:cNvPr>
          <p:cNvGrpSpPr/>
          <p:nvPr/>
        </p:nvGrpSpPr>
        <p:grpSpPr>
          <a:xfrm>
            <a:off x="1832238" y="1888719"/>
            <a:ext cx="8396657" cy="1460526"/>
            <a:chOff x="1832238" y="1888719"/>
            <a:chExt cx="8396657" cy="1460526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DF8818D-9FEF-4CE1-B5DD-0E77FB7A17AF}"/>
                </a:ext>
              </a:extLst>
            </p:cNvPr>
            <p:cNvSpPr/>
            <p:nvPr/>
          </p:nvSpPr>
          <p:spPr>
            <a:xfrm>
              <a:off x="1832238" y="2277689"/>
              <a:ext cx="1594237" cy="1071556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0398951-9588-4886-A05D-9386D54644BA}"/>
                    </a:ext>
                  </a:extLst>
                </p:cNvPr>
                <p:cNvSpPr/>
                <p:nvPr/>
              </p:nvSpPr>
              <p:spPr>
                <a:xfrm>
                  <a:off x="1966766" y="1891223"/>
                  <a:ext cx="746682" cy="558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GB" sz="35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0398951-9588-4886-A05D-9386D5464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766" y="1891223"/>
                  <a:ext cx="746682" cy="5583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FF0B6EA5-DE4B-47C8-97E6-D0C0962A1782}"/>
                </a:ext>
              </a:extLst>
            </p:cNvPr>
            <p:cNvSpPr/>
            <p:nvPr/>
          </p:nvSpPr>
          <p:spPr>
            <a:xfrm flipH="1">
              <a:off x="8634658" y="2267132"/>
              <a:ext cx="1594237" cy="1071556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A028299-FECE-4F93-887B-3443BF493713}"/>
                    </a:ext>
                  </a:extLst>
                </p:cNvPr>
                <p:cNvSpPr/>
                <p:nvPr/>
              </p:nvSpPr>
              <p:spPr>
                <a:xfrm>
                  <a:off x="9351260" y="1888719"/>
                  <a:ext cx="746682" cy="558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GB" sz="35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A028299-FECE-4F93-887B-3443BF4937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1260" y="1888719"/>
                  <a:ext cx="746682" cy="558359"/>
                </a:xfrm>
                <a:prstGeom prst="rect">
                  <a:avLst/>
                </a:prstGeom>
                <a:blipFill>
                  <a:blip r:embed="rId5"/>
                  <a:stretch>
                    <a:fillRect b="-32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E72B6-20F6-4445-97B8-B38D20B4357D}"/>
              </a:ext>
            </a:extLst>
          </p:cNvPr>
          <p:cNvGrpSpPr/>
          <p:nvPr/>
        </p:nvGrpSpPr>
        <p:grpSpPr>
          <a:xfrm>
            <a:off x="1832239" y="3409626"/>
            <a:ext cx="8396658" cy="1291591"/>
            <a:chOff x="1832239" y="3409626"/>
            <a:chExt cx="8396658" cy="1291591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9D21327-99BB-4E12-9326-AAF460D6D9AD}"/>
                </a:ext>
              </a:extLst>
            </p:cNvPr>
            <p:cNvSpPr/>
            <p:nvPr/>
          </p:nvSpPr>
          <p:spPr>
            <a:xfrm rot="5400000">
              <a:off x="2093580" y="3158841"/>
              <a:ext cx="1071556" cy="1594237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EDE3CEA-0B17-4115-A0B5-5B487C1640D8}"/>
                    </a:ext>
                  </a:extLst>
                </p:cNvPr>
                <p:cNvSpPr/>
                <p:nvPr/>
              </p:nvSpPr>
              <p:spPr>
                <a:xfrm>
                  <a:off x="1980668" y="4117958"/>
                  <a:ext cx="746682" cy="558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SG" sz="3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GB" sz="35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EDE3CEA-0B17-4115-A0B5-5B487C1640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668" y="4117958"/>
                  <a:ext cx="746682" cy="5583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42B7EF4-0E35-4C42-BD9E-55008053768D}"/>
                </a:ext>
              </a:extLst>
            </p:cNvPr>
            <p:cNvSpPr/>
            <p:nvPr/>
          </p:nvSpPr>
          <p:spPr>
            <a:xfrm rot="16200000" flipH="1">
              <a:off x="8896001" y="3148285"/>
              <a:ext cx="1071556" cy="1594237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65736CA-8414-485A-8EC7-581D8AEB0574}"/>
                    </a:ext>
                  </a:extLst>
                </p:cNvPr>
                <p:cNvSpPr/>
                <p:nvPr/>
              </p:nvSpPr>
              <p:spPr>
                <a:xfrm>
                  <a:off x="9328861" y="4142858"/>
                  <a:ext cx="746682" cy="558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3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oMath>
                    </m:oMathPara>
                  </a14:m>
                  <a:endParaRPr lang="en-GB" sz="35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65736CA-8414-485A-8EC7-581D8AEB0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8861" y="4142858"/>
                  <a:ext cx="746682" cy="5583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7B88F4-40BB-4052-A4D8-050ECF0A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2260" r="4638" b="57172"/>
          <a:stretch/>
        </p:blipFill>
        <p:spPr>
          <a:xfrm flipH="1">
            <a:off x="460185" y="2484615"/>
            <a:ext cx="1395758" cy="1901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FBB47F-B237-4D53-A993-E4D5737B8E10}"/>
                  </a:ext>
                </a:extLst>
              </p:cNvPr>
              <p:cNvSpPr/>
              <p:nvPr/>
            </p:nvSpPr>
            <p:spPr>
              <a:xfrm>
                <a:off x="3886991" y="3248890"/>
                <a:ext cx="4284346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sz="3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SG" sz="3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sub>
                      </m:sSub>
                    </m:oMath>
                  </m:oMathPara>
                </a14:m>
                <a:endParaRPr lang="en-GB" sz="3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FBB47F-B237-4D53-A993-E4D5737B8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91" y="3248890"/>
                <a:ext cx="4284346" cy="630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B1D636-B05B-4FD3-A752-C05631911C59}"/>
                  </a:ext>
                </a:extLst>
              </p:cNvPr>
              <p:cNvSpPr/>
              <p:nvPr/>
            </p:nvSpPr>
            <p:spPr>
              <a:xfrm>
                <a:off x="2965961" y="2903340"/>
                <a:ext cx="921029" cy="921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35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B1D636-B05B-4FD3-A752-C05631911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61" y="2903340"/>
                <a:ext cx="921029" cy="9210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B8BC56-F403-4BC5-B548-30F1D975DADE}"/>
                  </a:ext>
                </a:extLst>
              </p:cNvPr>
              <p:cNvSpPr/>
              <p:nvPr/>
            </p:nvSpPr>
            <p:spPr>
              <a:xfrm>
                <a:off x="8171337" y="2903340"/>
                <a:ext cx="921029" cy="921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SG" sz="3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SG" sz="3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sz="3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B" sz="35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B8BC56-F403-4BC5-B548-30F1D975D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37" y="2903340"/>
                <a:ext cx="921029" cy="9210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4F06106-1A94-4CD5-B746-F8AB925EA5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444379" y="1994551"/>
            <a:ext cx="1169568" cy="1228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4DD335-B8F9-41C5-AE13-A69D3DA26D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20" y="2402727"/>
            <a:ext cx="1428260" cy="19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4A9D-EB6A-487E-90BF-ABBD2D65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DIQKD key rate: one-way, CHSH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6CEA-1CC5-487B-AA89-FF74EE3A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004" y="2391993"/>
            <a:ext cx="4410216" cy="1349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Originally (</a:t>
            </a:r>
            <a:r>
              <a:rPr lang="en-US" dirty="0" err="1">
                <a:solidFill>
                  <a:schemeClr val="accent2"/>
                </a:solidFill>
              </a:rPr>
              <a:t>Devetak</a:t>
            </a:r>
            <a:r>
              <a:rPr lang="en-US" dirty="0">
                <a:solidFill>
                  <a:schemeClr val="accent2"/>
                </a:solidFill>
              </a:rPr>
              <a:t>-Winter) for IID, recently extended to coherent attacks </a:t>
            </a:r>
            <a:r>
              <a:rPr lang="en-US" dirty="0">
                <a:hlinkClick r:id="rId3"/>
              </a:rPr>
              <a:t>[AFRV16]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DCF2ADC-2461-4DD8-B715-A341FCF50577}"/>
              </a:ext>
            </a:extLst>
          </p:cNvPr>
          <p:cNvSpPr txBox="1">
            <a:spLocks/>
          </p:cNvSpPr>
          <p:nvPr/>
        </p:nvSpPr>
        <p:spPr>
          <a:xfrm>
            <a:off x="6132143" y="4542251"/>
            <a:ext cx="5784677" cy="1349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Also studied more general distributions (we find uniform seems optimal)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547A45E-29DC-4596-B91C-38E53A9A4063}"/>
                  </a:ext>
                </a:extLst>
              </p:cNvPr>
              <p:cNvSpPr/>
              <p:nvPr/>
            </p:nvSpPr>
            <p:spPr>
              <a:xfrm>
                <a:off x="309727" y="2365930"/>
                <a:ext cx="5060520" cy="133991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547A45E-29DC-4596-B91C-38E53A9A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7" y="2365930"/>
                <a:ext cx="5060520" cy="13399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2EDE032-9CB8-420E-B9C1-A175B9A59B75}"/>
                  </a:ext>
                </a:extLst>
              </p:cNvPr>
              <p:cNvSpPr/>
              <p:nvPr/>
            </p:nvSpPr>
            <p:spPr>
              <a:xfrm>
                <a:off x="309727" y="4406792"/>
                <a:ext cx="5060520" cy="17671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SG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SG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SG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2EDE032-9CB8-420E-B9C1-A175B9A59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7" y="4406792"/>
                <a:ext cx="5060520" cy="17671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115EC87-DD31-4252-B628-B1F4BD92E7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46" y="1892595"/>
                <a:ext cx="5060520" cy="47333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SG" dirty="0"/>
                  <a:t>Mostly/only</a:t>
                </a:r>
                <a:r>
                  <a:rPr lang="en-SG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keygen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115EC87-DD31-4252-B628-B1F4BD92E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6" y="1892595"/>
                <a:ext cx="5060520" cy="473335"/>
              </a:xfrm>
              <a:prstGeom prst="rect">
                <a:avLst/>
              </a:prstGeom>
              <a:blipFill>
                <a:blip r:embed="rId6"/>
                <a:stretch>
                  <a:fillRect t="-20513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3C8602-8134-4F0B-BDE3-F62D952F8B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26" y="3947903"/>
                <a:ext cx="5060520" cy="47333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SG" dirty="0"/>
                  <a:t>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SG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sift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3C8602-8134-4F0B-BDE3-F62D952F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6" y="3947903"/>
                <a:ext cx="5060520" cy="473335"/>
              </a:xfrm>
              <a:prstGeom prst="rect">
                <a:avLst/>
              </a:prstGeom>
              <a:blipFill>
                <a:blip r:embed="rId7"/>
                <a:stretch>
                  <a:fillRect t="-29870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7B90CF-87FD-40D7-A91C-CC66A7D9F843}"/>
              </a:ext>
            </a:extLst>
          </p:cNvPr>
          <p:cNvCxnSpPr>
            <a:cxnSpLocks/>
          </p:cNvCxnSpPr>
          <p:nvPr/>
        </p:nvCxnSpPr>
        <p:spPr>
          <a:xfrm flipH="1" flipV="1">
            <a:off x="1759527" y="4164733"/>
            <a:ext cx="4336473" cy="59430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0C464E-3E4F-4ECA-A607-B9B1753834C2}"/>
              </a:ext>
            </a:extLst>
          </p:cNvPr>
          <p:cNvSpPr txBox="1">
            <a:spLocks/>
          </p:cNvSpPr>
          <p:nvPr/>
        </p:nvSpPr>
        <p:spPr>
          <a:xfrm>
            <a:off x="5641017" y="2692866"/>
            <a:ext cx="3937443" cy="68604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“Standard protocol”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963365-23BE-4EB9-BA2B-D339EAF42713}"/>
              </a:ext>
            </a:extLst>
          </p:cNvPr>
          <p:cNvSpPr txBox="1">
            <a:spLocks/>
          </p:cNvSpPr>
          <p:nvPr/>
        </p:nvSpPr>
        <p:spPr>
          <a:xfrm>
            <a:off x="5641017" y="4947361"/>
            <a:ext cx="7001508" cy="68604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“Uniform-basis-choice protocol”</a:t>
            </a:r>
          </a:p>
        </p:txBody>
      </p:sp>
    </p:spTree>
    <p:extLst>
      <p:ext uri="{BB962C8B-B14F-4D97-AF65-F5344CB8AC3E}">
        <p14:creationId xmlns:p14="http://schemas.microsoft.com/office/powerpoint/2010/main" val="30753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4" grpId="0" build="p"/>
      <p:bldP spid="6" grpId="0" animBg="1"/>
      <p:bldP spid="8" grpId="0"/>
      <p:bldP spid="10" grpId="0" build="p"/>
      <p:bldP spid="10" grpId="1" build="allAtOnce"/>
      <p:bldP spid="11" grpId="0" build="p"/>
      <p:bldP spid="1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4A9D-EB6A-487E-90BF-ABBD2D65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47008" cy="145075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DIQKD key rate: is it positive?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31FA9F6-60F8-4FC5-AC48-6A05D84502AC}"/>
                  </a:ext>
                </a:extLst>
              </p:cNvPr>
              <p:cNvSpPr/>
              <p:nvPr/>
            </p:nvSpPr>
            <p:spPr>
              <a:xfrm>
                <a:off x="6046381" y="2365930"/>
                <a:ext cx="5940056" cy="133991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31FA9F6-60F8-4FC5-AC48-6A05D8450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81" y="2365930"/>
                <a:ext cx="5940056" cy="133991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5BA5531-C56B-4EB8-A332-8D1D5E3207C9}"/>
                  </a:ext>
                </a:extLst>
              </p:cNvPr>
              <p:cNvSpPr/>
              <p:nvPr/>
            </p:nvSpPr>
            <p:spPr>
              <a:xfrm>
                <a:off x="6046381" y="4406792"/>
                <a:ext cx="5940056" cy="17671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SG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SG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SG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5BA5531-C56B-4EB8-A332-8D1D5E32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381" y="4406792"/>
                <a:ext cx="5940056" cy="17671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55D1806-ACC9-4F50-95DE-6C79F7F30184}"/>
                  </a:ext>
                </a:extLst>
              </p:cNvPr>
              <p:cNvSpPr/>
              <p:nvPr/>
            </p:nvSpPr>
            <p:spPr>
              <a:xfrm>
                <a:off x="309727" y="2365930"/>
                <a:ext cx="5060520" cy="133991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d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SG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55D1806-ACC9-4F50-95DE-6C79F7F30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7" y="2365930"/>
                <a:ext cx="5060520" cy="133991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8ECD9AD-536B-42B8-82F9-5BC206D10BE9}"/>
                  </a:ext>
                </a:extLst>
              </p:cNvPr>
              <p:cNvSpPr/>
              <p:nvPr/>
            </p:nvSpPr>
            <p:spPr>
              <a:xfrm>
                <a:off x="309727" y="4406792"/>
                <a:ext cx="5060520" cy="17671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SG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SG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SG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SG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SG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SG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8ECD9AD-536B-42B8-82F9-5BC206D10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7" y="4406792"/>
                <a:ext cx="5060520" cy="17671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D03BA90-FBB1-40C4-BEE7-A2D4FBD6CF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8712" y="2365931"/>
                <a:ext cx="1288474" cy="1339914"/>
              </a:xfrm>
              <a:prstGeom prst="rect">
                <a:avLst/>
              </a:prstGeom>
            </p:spPr>
            <p:txBody>
              <a:bodyPr vert="horz" lIns="0" tIns="45720" rIns="0" bIns="45720" rtlCol="0" anchor="ctr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D03BA90-FBB1-40C4-BEE7-A2D4FBD6C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12" y="2365931"/>
                <a:ext cx="1288474" cy="1339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03866A9-B248-4F17-BF1E-6F72DEDB9E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8712" y="4421238"/>
                <a:ext cx="1288474" cy="1752734"/>
              </a:xfrm>
              <a:prstGeom prst="rect">
                <a:avLst/>
              </a:prstGeom>
            </p:spPr>
            <p:txBody>
              <a:bodyPr vert="horz" lIns="0" tIns="45720" rIns="0" bIns="45720" rtlCol="0" anchor="ctr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C03866A9-B248-4F17-BF1E-6F72DEDB9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12" y="4421238"/>
                <a:ext cx="1288474" cy="1752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52C32A-834D-4E40-8C64-9BF693EC275C}"/>
              </a:ext>
            </a:extLst>
          </p:cNvPr>
          <p:cNvGrpSpPr/>
          <p:nvPr/>
        </p:nvGrpSpPr>
        <p:grpSpPr>
          <a:xfrm>
            <a:off x="5560867" y="3317623"/>
            <a:ext cx="5487005" cy="1725432"/>
            <a:chOff x="5560867" y="3317623"/>
            <a:chExt cx="5487005" cy="1725432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6648ABB-CDC7-4D91-BD4F-D21FE0042453}"/>
                </a:ext>
              </a:extLst>
            </p:cNvPr>
            <p:cNvSpPr txBox="1">
              <a:spLocks/>
            </p:cNvSpPr>
            <p:nvPr/>
          </p:nvSpPr>
          <p:spPr>
            <a:xfrm>
              <a:off x="5560867" y="3720290"/>
              <a:ext cx="3875003" cy="686501"/>
            </a:xfrm>
            <a:prstGeom prst="rect">
              <a:avLst/>
            </a:prstGeom>
          </p:spPr>
          <p:txBody>
            <a:bodyPr vert="horz" lIns="0" tIns="45720" rIns="0" bIns="45720" rtlCol="0" anchor="ctr">
              <a:norm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SG" dirty="0">
                  <a:solidFill>
                    <a:schemeClr val="accent2"/>
                  </a:solidFill>
                </a:rPr>
                <a:t>(Depolarizing noise)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08F1A59-B46A-442D-ADC7-942C36AD0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2308" y="3317623"/>
              <a:ext cx="339437" cy="68483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9780F87-BE59-453A-A19E-618530FEE331}"/>
                </a:ext>
              </a:extLst>
            </p:cNvPr>
            <p:cNvCxnSpPr>
              <a:cxnSpLocks/>
            </p:cNvCxnSpPr>
            <p:nvPr/>
          </p:nvCxnSpPr>
          <p:spPr>
            <a:xfrm>
              <a:off x="9482308" y="4110182"/>
              <a:ext cx="1565564" cy="93287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123DFC0-C41D-4EDF-A2A8-DF0E95FFD7F5}"/>
              </a:ext>
            </a:extLst>
          </p:cNvPr>
          <p:cNvSpPr/>
          <p:nvPr/>
        </p:nvSpPr>
        <p:spPr>
          <a:xfrm>
            <a:off x="6152708" y="4782777"/>
            <a:ext cx="4160874" cy="103677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6F509A8-7D5E-4B73-A4A2-086A76621E23}"/>
              </a:ext>
            </a:extLst>
          </p:cNvPr>
          <p:cNvSpPr/>
          <p:nvPr/>
        </p:nvSpPr>
        <p:spPr>
          <a:xfrm>
            <a:off x="7355433" y="2541123"/>
            <a:ext cx="1646799" cy="103677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3E472808-7782-4961-9EB8-3634B5403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46" y="1892595"/>
                <a:ext cx="5060520" cy="47333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SG" dirty="0"/>
                  <a:t>Mostly/only</a:t>
                </a:r>
                <a:r>
                  <a:rPr lang="en-SG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keygen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3E472808-7782-4961-9EB8-3634B5403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6" y="1892595"/>
                <a:ext cx="5060520" cy="473335"/>
              </a:xfrm>
              <a:prstGeom prst="rect">
                <a:avLst/>
              </a:prstGeom>
              <a:blipFill>
                <a:blip r:embed="rId9"/>
                <a:stretch>
                  <a:fillRect t="-20513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149E1C3-F86C-40A2-94AC-5C82BBB4DC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26" y="3947903"/>
                <a:ext cx="5060520" cy="47333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SG" dirty="0"/>
                  <a:t>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SG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SG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sift</a:t>
                </a: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149E1C3-F86C-40A2-94AC-5C82BBB4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6" y="3947903"/>
                <a:ext cx="5060520" cy="473335"/>
              </a:xfrm>
              <a:prstGeom prst="rect">
                <a:avLst/>
              </a:prstGeom>
              <a:blipFill>
                <a:blip r:embed="rId10"/>
                <a:stretch>
                  <a:fillRect t="-29870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1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8" grpId="0"/>
      <p:bldP spid="10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6484F-618E-4EB3-BE1C-28B15F866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57354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Given fixed CHSH value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SG" dirty="0"/>
                  <a:t>,</a:t>
                </a:r>
                <a:endParaRPr lang="en-US" dirty="0"/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SG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SG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f>
                            <m:f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SG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SG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SG" dirty="0"/>
                  <a:t>…and inequality is often strict! </a:t>
                </a:r>
                <a:r>
                  <a:rPr lang="en-SG" dirty="0">
                    <a:solidFill>
                      <a:schemeClr val="accent2"/>
                    </a:solidFill>
                  </a:rPr>
                  <a:t>But why?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SG" dirty="0"/>
              </a:p>
              <a:p>
                <a:pPr marL="0" indent="0">
                  <a:buNone/>
                </a:pPr>
                <a:endParaRPr lang="en-SG" dirty="0"/>
              </a:p>
              <a:p>
                <a:r>
                  <a:rPr lang="en-SG" dirty="0"/>
                  <a:t>Note: for BB84/six-state, no improvement! (more “symmetric”)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6484F-618E-4EB3-BE1C-28B15F866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57354"/>
              </a:xfrm>
              <a:blipFill>
                <a:blip r:embed="rId3"/>
                <a:stretch>
                  <a:fillRect l="-2121" b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D0EF246-2429-4E4A-A341-CFBD03A8C6F4}"/>
              </a:ext>
            </a:extLst>
          </p:cNvPr>
          <p:cNvSpPr/>
          <p:nvPr/>
        </p:nvSpPr>
        <p:spPr>
          <a:xfrm>
            <a:off x="5519772" y="3905694"/>
            <a:ext cx="1421659" cy="51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33241-EA39-4C8B-AEE2-C5FF5852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Key 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02F1-1631-46D7-A039-8CAE9B34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FA2A77-4B08-483F-99DB-7000D025D12B}"/>
              </a:ext>
            </a:extLst>
          </p:cNvPr>
          <p:cNvSpPr txBox="1">
            <a:spLocks/>
          </p:cNvSpPr>
          <p:nvPr/>
        </p:nvSpPr>
        <p:spPr>
          <a:xfrm>
            <a:off x="1265332" y="3905694"/>
            <a:ext cx="2706340" cy="14176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schemeClr val="accent2"/>
                </a:solidFill>
              </a:rPr>
              <a:t>“Worst-case measurement”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BEB944-F148-4451-B810-1A910A1F6C0F}"/>
              </a:ext>
            </a:extLst>
          </p:cNvPr>
          <p:cNvCxnSpPr>
            <a:cxnSpLocks/>
          </p:cNvCxnSpPr>
          <p:nvPr/>
        </p:nvCxnSpPr>
        <p:spPr>
          <a:xfrm flipV="1">
            <a:off x="2899143" y="3664954"/>
            <a:ext cx="1072529" cy="5951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7BE8DD9-6476-4102-849B-847792C8AA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1879" y="3870940"/>
                <a:ext cx="7194697" cy="1862864"/>
              </a:xfrm>
              <a:prstGeom prst="rect">
                <a:avLst/>
              </a:prstGeom>
            </p:spPr>
            <p:txBody>
              <a:bodyPr vert="horz" lIns="0" tIns="45720" rIns="0" bIns="45720" rtlCol="0" anchor="ctr">
                <a:norm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SG" dirty="0">
                    <a:solidFill>
                      <a:schemeClr val="accent2"/>
                    </a:solidFill>
                  </a:rPr>
                  <a:t>Must be different (if </a:t>
                </a:r>
                <a14:m>
                  <m:oMath xmlns:m="http://schemas.openxmlformats.org/officeDocument/2006/math">
                    <m:r>
                      <a:rPr lang="en-SG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SG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SG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SG" b="1" dirty="0">
                    <a:solidFill>
                      <a:schemeClr val="accent2"/>
                    </a:solidFill>
                  </a:rPr>
                  <a:t>∴ </a:t>
                </a:r>
                <a:r>
                  <a:rPr lang="en-SG" dirty="0">
                    <a:solidFill>
                      <a:schemeClr val="accent2"/>
                    </a:solidFill>
                  </a:rPr>
                  <a:t>Cannot </a:t>
                </a:r>
                <a:r>
                  <a:rPr lang="en-SG" i="1" dirty="0">
                    <a:solidFill>
                      <a:schemeClr val="accent2"/>
                    </a:solidFill>
                  </a:rPr>
                  <a:t>both</a:t>
                </a:r>
                <a:r>
                  <a:rPr lang="en-SG" dirty="0">
                    <a:solidFill>
                      <a:schemeClr val="accent2"/>
                    </a:solidFill>
                  </a:rPr>
                  <a:t> be “worst-case measurement”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7BE8DD9-6476-4102-849B-847792C8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79" y="3870940"/>
                <a:ext cx="7194697" cy="1862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924971-8739-4957-AFA5-BEACBE9031EE}"/>
              </a:ext>
            </a:extLst>
          </p:cNvPr>
          <p:cNvCxnSpPr>
            <a:cxnSpLocks/>
          </p:cNvCxnSpPr>
          <p:nvPr/>
        </p:nvCxnSpPr>
        <p:spPr>
          <a:xfrm flipV="1">
            <a:off x="8105169" y="3664954"/>
            <a:ext cx="470017" cy="5951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B6EFAC-502A-4879-ABE6-B3E2A09112B0}"/>
              </a:ext>
            </a:extLst>
          </p:cNvPr>
          <p:cNvCxnSpPr>
            <a:cxnSpLocks/>
          </p:cNvCxnSpPr>
          <p:nvPr/>
        </p:nvCxnSpPr>
        <p:spPr>
          <a:xfrm flipH="1" flipV="1">
            <a:off x="6861543" y="3664954"/>
            <a:ext cx="470017" cy="5951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A7BA6F-2FF4-4EEA-B090-21AAFD8E4279}"/>
                  </a:ext>
                </a:extLst>
              </p:cNvPr>
              <p:cNvSpPr txBox="1"/>
              <p:nvPr/>
            </p:nvSpPr>
            <p:spPr>
              <a:xfrm flipH="1">
                <a:off x="-2" y="2399413"/>
                <a:ext cx="12192001" cy="174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SG" sz="32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 </m:t>
                              </m:r>
                              <m:sSub>
                                <m:sSubPr>
                                  <m:ctrlP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SG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sz="3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  </m:t>
                              </m:r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lim>
                          </m:limLow>
                        </m:fName>
                        <m:e>
                          <m: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SG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SG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SG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SG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|</m:t>
                                  </m:r>
                                  <m:r>
                                    <a:rPr lang="en-SG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SG" sz="3200" b="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lvl="0"/>
                <a:endParaRPr lang="en-SG" sz="1000" b="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such</m:t>
                      </m:r>
                      <m:r>
                        <a:rPr lang="en-SG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SG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that</m:t>
                      </m:r>
                      <m:r>
                        <a:rPr lang="en-SG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SG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SG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𝐶𝐻𝑆𝐻</m:t>
                          </m:r>
                        </m:e>
                      </m:d>
                      <m:r>
                        <a:rPr lang="en-SG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SG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A7BA6F-2FF4-4EEA-B090-21AAFD8E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2" y="2399413"/>
                <a:ext cx="12192001" cy="1748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96C46F6-FE68-479C-9CE8-D5FEBFCF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>
                <a:latin typeface="+mn-lt"/>
              </a:rPr>
              <a:t>Main optimization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E9753-6358-456D-9B1C-1A5EAD52AF06}"/>
              </a:ext>
            </a:extLst>
          </p:cNvPr>
          <p:cNvSpPr txBox="1">
            <a:spLocks/>
          </p:cNvSpPr>
          <p:nvPr/>
        </p:nvSpPr>
        <p:spPr>
          <a:xfrm>
            <a:off x="0" y="4148290"/>
            <a:ext cx="12192000" cy="233207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schemeClr val="accent2"/>
                </a:solidFill>
              </a:rPr>
              <a:t>2-input 2-output: “Jordan’s lemma” </a:t>
            </a:r>
          </a:p>
          <a:p>
            <a:pPr marL="0" indent="0" algn="ctr">
              <a:buNone/>
            </a:pPr>
            <a:r>
              <a:rPr lang="en-SG" dirty="0">
                <a:solidFill>
                  <a:schemeClr val="accent2"/>
                </a:solidFill>
              </a:rPr>
              <a:t>⇒ sufficient to consider (mixtures of) qubit states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57D5AB-F541-4227-A35A-9CC965BE2059}"/>
              </a:ext>
            </a:extLst>
          </p:cNvPr>
          <p:cNvCxnSpPr>
            <a:cxnSpLocks/>
          </p:cNvCxnSpPr>
          <p:nvPr/>
        </p:nvCxnSpPr>
        <p:spPr>
          <a:xfrm>
            <a:off x="4408967" y="3429000"/>
            <a:ext cx="1524000" cy="2853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EE5A2-A5FE-4AE8-8582-84263763B5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Optimization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EE5A2-A5FE-4AE8-8582-84263763B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48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8B2FC8-856F-4630-97F9-6DF8F17C2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930" y="1863008"/>
                <a:ext cx="5670615" cy="4519624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Continuity bound (</a:t>
                </a:r>
                <a:r>
                  <a:rPr lang="en-SG" dirty="0">
                    <a:solidFill>
                      <a:schemeClr val="tx1"/>
                    </a:solidFill>
                  </a:rPr>
                  <a:t>measurement </a:t>
                </a:r>
                <a:r>
                  <a:rPr lang="en-US" dirty="0">
                    <a:solidFill>
                      <a:schemeClr val="tx1"/>
                    </a:solidFill>
                  </a:rPr>
                  <a:t>changes by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SG" dirty="0">
                    <a:solidFill>
                      <a:schemeClr val="tx1"/>
                    </a:solidFill>
                  </a:rPr>
                  <a:t>⇒</a:t>
                </a:r>
                <a:r>
                  <a:rPr lang="en-US" dirty="0">
                    <a:solidFill>
                      <a:schemeClr val="tx1"/>
                    </a:solidFill>
                  </a:rPr>
                  <a:t> objective &amp; constraints change by at most </a:t>
                </a:r>
                <a14:m>
                  <m:oMath xmlns:m="http://schemas.openxmlformats.org/officeDocument/2006/math">
                    <m:r>
                      <a:rPr lang="en-SG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SG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SG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Compute values over grid (</a:t>
                </a:r>
                <a14:m>
                  <m:oMath xmlns:m="http://schemas.openxmlformats.org/officeDocument/2006/math">
                    <m:r>
                      <a:rPr lang="en-SG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-covering)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Better: iteratively refine grid at current minimum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8B2FC8-856F-4630-97F9-6DF8F17C2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930" y="1863008"/>
                <a:ext cx="5670615" cy="4519624"/>
              </a:xfrm>
              <a:blipFill>
                <a:blip r:embed="rId4"/>
                <a:stretch>
                  <a:fillRect l="-3548" r="-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50697-8472-4E73-950A-A8F1F042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0FF36-736A-4119-8503-C327475B8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89"/>
          <a:stretch/>
        </p:blipFill>
        <p:spPr>
          <a:xfrm>
            <a:off x="6603241" y="2656795"/>
            <a:ext cx="5139901" cy="30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EE5A2-A5FE-4AE8-8582-84263763B5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Optimization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SG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FEE5A2-A5FE-4AE8-8582-84263763B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648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8B2FC8-856F-4630-97F9-6DF8F17C2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2968" y="1737360"/>
                <a:ext cx="4998720" cy="4505447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Continuity bound</a:t>
                </a:r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Converging approximations</a:t>
                </a:r>
              </a:p>
              <a:p>
                <a:pPr lvl="1"/>
                <a:r>
                  <a:rPr lang="en-US" dirty="0"/>
                  <a:t>(Always a </a:t>
                </a:r>
                <a:r>
                  <a:rPr lang="en-US" i="1" dirty="0"/>
                  <a:t>secure</a:t>
                </a:r>
                <a:r>
                  <a:rPr lang="en-US" dirty="0"/>
                  <a:t> lower bound)</a:t>
                </a:r>
              </a:p>
              <a:p>
                <a:pPr marL="0" indent="0">
                  <a:buNone/>
                </a:pPr>
                <a:endParaRPr lang="en-SG" dirty="0"/>
              </a:p>
              <a:p>
                <a:r>
                  <a:rPr lang="en-SG" dirty="0"/>
                  <a:t>Reparametrize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SG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e>
                    </m:func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func>
                      <m:func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SG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SG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e>
                    </m:func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SG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SG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en-SG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SG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8B2FC8-856F-4630-97F9-6DF8F17C2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2968" y="1737360"/>
                <a:ext cx="4998720" cy="4505447"/>
              </a:xfrm>
              <a:blipFill>
                <a:blip r:embed="rId4"/>
                <a:stretch>
                  <a:fillRect l="-4061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50697-8472-4E73-950A-A8F1F042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5B7304B-3279-4669-8FCD-A5D6B71F2B9E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55BF40-CB44-468C-98F9-6B282264D65E}"/>
              </a:ext>
            </a:extLst>
          </p:cNvPr>
          <p:cNvCxnSpPr>
            <a:cxnSpLocks/>
          </p:cNvCxnSpPr>
          <p:nvPr/>
        </p:nvCxnSpPr>
        <p:spPr>
          <a:xfrm>
            <a:off x="1043888" y="2549156"/>
            <a:ext cx="2546967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21800D-F429-4CAF-8ECB-F32A6A377989}"/>
              </a:ext>
            </a:extLst>
          </p:cNvPr>
          <p:cNvSpPr/>
          <p:nvPr/>
        </p:nvSpPr>
        <p:spPr>
          <a:xfrm>
            <a:off x="6974971" y="2323306"/>
            <a:ext cx="2556000" cy="25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839B40-A183-4553-840C-046B70B75564}"/>
              </a:ext>
            </a:extLst>
          </p:cNvPr>
          <p:cNvSpPr/>
          <p:nvPr/>
        </p:nvSpPr>
        <p:spPr>
          <a:xfrm>
            <a:off x="6986619" y="2334632"/>
            <a:ext cx="2520000" cy="252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E5E32-B99E-4D52-8F6A-8EB243916A34}"/>
              </a:ext>
            </a:extLst>
          </p:cNvPr>
          <p:cNvSpPr/>
          <p:nvPr/>
        </p:nvSpPr>
        <p:spPr>
          <a:xfrm>
            <a:off x="6524027" y="2109624"/>
            <a:ext cx="1728943" cy="298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825BB-08EA-4974-9A34-39525234C0A6}"/>
              </a:ext>
            </a:extLst>
          </p:cNvPr>
          <p:cNvSpPr/>
          <p:nvPr/>
        </p:nvSpPr>
        <p:spPr>
          <a:xfrm rot="2632821">
            <a:off x="9158023" y="3827587"/>
            <a:ext cx="588924" cy="158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6E40A-EA63-41C9-B3FA-1DAE575908FD}"/>
              </a:ext>
            </a:extLst>
          </p:cNvPr>
          <p:cNvSpPr/>
          <p:nvPr/>
        </p:nvSpPr>
        <p:spPr>
          <a:xfrm>
            <a:off x="3834810" y="5632553"/>
            <a:ext cx="790124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en-SG" sz="2400" dirty="0">
                <a:solidFill>
                  <a:prstClr val="black"/>
                </a:solidFill>
              </a:rPr>
              <a:t>(Used in e.g. [SDW17] </a:t>
            </a:r>
            <a:r>
              <a:rPr lang="en-SG" sz="2400" dirty="0">
                <a:solidFill>
                  <a:prstClr val="black"/>
                </a:solidFill>
                <a:hlinkClick r:id="rId5"/>
              </a:rPr>
              <a:t>arxiv:1705.10679</a:t>
            </a:r>
            <a:r>
              <a:rPr lang="en-SG" sz="2400" dirty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1EECB-2348-4619-9D3A-7B28D6C7EA4A}"/>
              </a:ext>
            </a:extLst>
          </p:cNvPr>
          <p:cNvSpPr/>
          <p:nvPr/>
        </p:nvSpPr>
        <p:spPr>
          <a:xfrm rot="1339627">
            <a:off x="9457263" y="3299887"/>
            <a:ext cx="588924" cy="158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 animBg="1"/>
      <p:bldP spid="11" grpId="0" animBg="1"/>
      <p:bldP spid="23" grpId="0" animBg="1"/>
      <p:bldP spid="10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.1|0.8"/>
</p:tagLst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683C6"/>
      </a:hlink>
      <a:folHlink>
        <a:srgbClr val="2683C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817</Words>
  <Application>Microsoft Office PowerPoint</Application>
  <PresentationFormat>Widescreen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Retrospect</vt:lpstr>
      <vt:lpstr>Robust Device-Independent Quantum Key Distribution</vt:lpstr>
      <vt:lpstr>Overview</vt:lpstr>
      <vt:lpstr>Device-independent scenario</vt:lpstr>
      <vt:lpstr>DIQKD key rate: one-way, CHSH</vt:lpstr>
      <vt:lpstr>DIQKD key rate: is it positive?</vt:lpstr>
      <vt:lpstr>Key observation</vt:lpstr>
      <vt:lpstr>Main optimization</vt:lpstr>
      <vt:lpstr>Optimization over P_(a|x)</vt:lpstr>
      <vt:lpstr>Optimization over P_(b|y)</vt:lpstr>
      <vt:lpstr>Optimization over ρ</vt:lpstr>
      <vt:lpstr>Results (depolarizing noise)</vt:lpstr>
      <vt:lpstr>Results (photonic model)</vt:lpstr>
      <vt:lpstr>PowerPoint Presentation</vt:lpstr>
      <vt:lpstr>Related results: noisy preprocessing</vt:lpstr>
      <vt:lpstr>Outlook: crucial questions</vt:lpstr>
      <vt:lpstr>Variant: No qubit reduction?</vt:lpstr>
      <vt:lpstr>Variant: Conjecture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 Tan</dc:creator>
  <cp:lastModifiedBy>Ernest Tan</cp:lastModifiedBy>
  <cp:revision>578</cp:revision>
  <dcterms:created xsi:type="dcterms:W3CDTF">2019-09-13T10:19:25Z</dcterms:created>
  <dcterms:modified xsi:type="dcterms:W3CDTF">2020-08-14T07:10:58Z</dcterms:modified>
</cp:coreProperties>
</file>